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2"/>
  </p:notesMasterIdLst>
  <p:handoutMasterIdLst>
    <p:handoutMasterId r:id="rId23"/>
  </p:handoutMasterIdLst>
  <p:sldIdLst>
    <p:sldId id="390" r:id="rId2"/>
    <p:sldId id="354" r:id="rId3"/>
    <p:sldId id="369" r:id="rId4"/>
    <p:sldId id="376" r:id="rId5"/>
    <p:sldId id="377" r:id="rId6"/>
    <p:sldId id="379" r:id="rId7"/>
    <p:sldId id="380" r:id="rId8"/>
    <p:sldId id="381" r:id="rId9"/>
    <p:sldId id="368" r:id="rId10"/>
    <p:sldId id="383" r:id="rId11"/>
    <p:sldId id="366" r:id="rId12"/>
    <p:sldId id="374" r:id="rId13"/>
    <p:sldId id="385" r:id="rId14"/>
    <p:sldId id="387" r:id="rId15"/>
    <p:sldId id="367" r:id="rId16"/>
    <p:sldId id="363" r:id="rId17"/>
    <p:sldId id="388" r:id="rId18"/>
    <p:sldId id="356" r:id="rId19"/>
    <p:sldId id="355" r:id="rId20"/>
    <p:sldId id="359" r:id="rId21"/>
  </p:sldIdLst>
  <p:sldSz cx="9144000" cy="6858000" type="screen4x3"/>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925700"/>
    <a:srgbClr val="CC7A00"/>
    <a:srgbClr val="14385C"/>
    <a:srgbClr val="899BAD"/>
    <a:srgbClr val="042A45"/>
    <a:srgbClr val="042A43"/>
    <a:srgbClr val="D27D00"/>
    <a:srgbClr val="25629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8662" autoAdjust="0"/>
    <p:restoredTop sz="94673" autoAdjust="0"/>
  </p:normalViewPr>
  <p:slideViewPr>
    <p:cSldViewPr showGuides="1">
      <p:cViewPr>
        <p:scale>
          <a:sx n="80" d="100"/>
          <a:sy n="80" d="100"/>
        </p:scale>
        <p:origin x="-72" y="-426"/>
      </p:cViewPr>
      <p:guideLst>
        <p:guide orient="horz" pos="672"/>
        <p:guide orient="horz" pos="3936"/>
        <p:guide pos="217"/>
        <p:guide pos="5568"/>
        <p:guide pos="1433"/>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BB23FE7B-5CD7-44CF-8360-872E7F3248F6}" type="datetimeFigureOut">
              <a:rPr lang="en-US" smtClean="0"/>
              <a:t>3/10/2017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1FFD5F6-3F6E-4B6F-A4F5-9AC35B072092}" type="slidenum">
              <a:rPr lang="en-US" smtClean="0"/>
              <a:t>‹#›</a:t>
            </a:fld>
            <a:endParaRPr lang="en-US"/>
          </a:p>
        </p:txBody>
      </p:sp>
    </p:spTree>
    <p:extLst>
      <p:ext uri="{BB962C8B-B14F-4D97-AF65-F5344CB8AC3E}">
        <p14:creationId xmlns:p14="http://schemas.microsoft.com/office/powerpoint/2010/main" val="3067708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659" tIns="46830" rIns="93659" bIns="46830" rtlCol="0"/>
          <a:lstStyle>
            <a:lvl1pPr algn="l">
              <a:defRPr sz="12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659" tIns="46830" rIns="93659" bIns="46830" rtlCol="0"/>
          <a:lstStyle>
            <a:lvl1pPr algn="r">
              <a:defRPr sz="1200"/>
            </a:lvl1pPr>
          </a:lstStyle>
          <a:p>
            <a:fld id="{7A790463-911A-4750-AD2E-671879DD54F4}" type="datetimeFigureOut">
              <a:rPr lang="en-US" smtClean="0"/>
              <a:pPr/>
              <a:t>3/10/2017</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659" tIns="46830" rIns="93659" bIns="46830"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659" tIns="46830" rIns="93659" bIns="468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659" tIns="46830" rIns="93659" bIns="468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659" tIns="46830" rIns="93659" bIns="46830"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2596"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5568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620"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2463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4120487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511579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242377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1573" name="think-cell Slide" r:id="rId15" imgW="0" imgH="0" progId="">
                  <p:embed/>
                </p:oleObj>
              </mc:Choice>
              <mc:Fallback>
                <p:oleObj name="think-cell Slide" r:id="rId1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9"/>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0"/>
            </p:custDataLst>
          </p:nvPr>
        </p:nvSpPr>
        <p:spPr bwMode="gray">
          <a:xfrm>
            <a:off x="304800" y="76200"/>
            <a:ext cx="8353425" cy="461665"/>
          </a:xfrm>
          <a:prstGeom prst="rect">
            <a:avLst/>
          </a:prstGeom>
          <a:noFill/>
        </p:spPr>
        <p:txBody>
          <a:bodyPr wrap="square" lIns="0" rtlCol="0">
            <a:spAutoFit/>
          </a:bodyPr>
          <a:lstStyle/>
          <a:p>
            <a:r>
              <a:rPr lang="en-US" smtClean="0"/>
              <a:t>Click to edit Master title style</a:t>
            </a:r>
            <a:endParaRPr lang="en-US" dirty="0"/>
          </a:p>
        </p:txBody>
      </p:sp>
      <p:sp>
        <p:nvSpPr>
          <p:cNvPr id="3" name="Text Placeholder 2"/>
          <p:cNvSpPr>
            <a:spLocks noGrp="1"/>
          </p:cNvSpPr>
          <p:nvPr>
            <p:ph type="body" idx="1"/>
            <p:custDataLst>
              <p:tags r:id="rId11"/>
            </p:custDataLst>
          </p:nvPr>
        </p:nvSpPr>
        <p:spPr>
          <a:xfrm>
            <a:off x="333375" y="1066800"/>
            <a:ext cx="8477250" cy="5181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12"/>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8" name="TextBox 7"/>
          <p:cNvSpPr txBox="1"/>
          <p:nvPr/>
        </p:nvSpPr>
        <p:spPr>
          <a:xfrm>
            <a:off x="304800" y="6477000"/>
            <a:ext cx="4267200" cy="307777"/>
          </a:xfrm>
          <a:prstGeom prst="rect">
            <a:avLst/>
          </a:prstGeom>
          <a:noFill/>
        </p:spPr>
        <p:txBody>
          <a:bodyPr wrap="square" rtlCol="0">
            <a:spAutoFit/>
          </a:bodyPr>
          <a:lstStyle/>
          <a:p>
            <a:r>
              <a:rPr lang="en-US" sz="1400" dirty="0" smtClean="0">
                <a:solidFill>
                  <a:schemeClr val="bg1"/>
                </a:solidFill>
              </a:rPr>
              <a:t>Working with </a:t>
            </a:r>
            <a:r>
              <a:rPr lang="en-US" sz="1400" dirty="0" err="1" smtClean="0">
                <a:solidFill>
                  <a:schemeClr val="bg1"/>
                </a:solidFill>
              </a:rPr>
              <a:t>TxDOT</a:t>
            </a:r>
            <a:r>
              <a:rPr lang="en-US" sz="1400" dirty="0" smtClean="0">
                <a:solidFill>
                  <a:schemeClr val="bg1"/>
                </a:solidFill>
              </a:rPr>
              <a:t> Resources</a:t>
            </a:r>
            <a:endParaRPr lang="en-US" sz="1400" dirty="0">
              <a:solidFill>
                <a:schemeClr val="bg1"/>
              </a:solidFill>
            </a:endParaRPr>
          </a:p>
        </p:txBody>
      </p:sp>
    </p:spTree>
    <p:extLst>
      <p:ext uri="{BB962C8B-B14F-4D97-AF65-F5344CB8AC3E}">
        <p14:creationId xmlns:p14="http://schemas.microsoft.com/office/powerpoint/2010/main" val="13878093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hf hdr="0" ft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dot.state.tx.us/business/pr.ht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txdot.gov/business/letting-bids/plans-online.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009" y="3862389"/>
            <a:ext cx="5100433" cy="938212"/>
          </a:xfrm>
        </p:spPr>
        <p:txBody>
          <a:bodyPr/>
          <a:lstStyle/>
          <a:p>
            <a:r>
              <a:rPr lang="en-US" dirty="0" smtClean="0"/>
              <a:t>Bidding resources</a:t>
            </a:r>
            <a:endParaRPr lang="en-US" dirty="0"/>
          </a:p>
        </p:txBody>
      </p:sp>
      <p:pic>
        <p:nvPicPr>
          <p:cNvPr id="4"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1" t="30400" b="3359"/>
          <a:stretch/>
        </p:blipFill>
        <p:spPr bwMode="auto">
          <a:xfrm>
            <a:off x="5681708" y="2057400"/>
            <a:ext cx="3191783" cy="3199936"/>
          </a:xfrm>
          <a:prstGeom prst="rect">
            <a:avLst/>
          </a:prstGeom>
          <a:noFill/>
          <a:ln w="9525" cmpd="sng">
            <a:solidFill>
              <a:schemeClr val="bg1"/>
            </a:solidFill>
          </a:ln>
          <a:extLst>
            <a:ext uri="{909E8E84-426E-40DD-AFC4-6F175D3DCCD1}">
              <a14:hiddenFill xmlns:a14="http://schemas.microsoft.com/office/drawing/2010/main">
                <a:solidFill>
                  <a:srgbClr val="FFFFFF"/>
                </a:solidFill>
              </a14:hiddenFill>
            </a:ext>
          </a:extLst>
        </p:spPr>
      </p:pic>
      <p:pic>
        <p:nvPicPr>
          <p:cNvPr id="5" name="Picture 4" descr="\\raapp3\O\Image Library 4\Construction\LBJ Freeway\KBS 2013\CstLBJ_129.jpg"/>
          <p:cNvPicPr>
            <a:picLocks noChangeAspect="1"/>
          </p:cNvPicPr>
          <p:nvPr/>
        </p:nvPicPr>
        <p:blipFill rotWithShape="1">
          <a:blip r:embed="rId3" cstate="print">
            <a:extLst>
              <a:ext uri="{28A0092B-C50C-407E-A947-70E740481C1C}">
                <a14:useLocalDpi xmlns:a14="http://schemas.microsoft.com/office/drawing/2010/main" val="0"/>
              </a:ext>
            </a:extLst>
          </a:blip>
          <a:srcRect l="5834" t="11795" r="8235" b="28594"/>
          <a:stretch/>
        </p:blipFill>
        <p:spPr>
          <a:xfrm>
            <a:off x="3124939" y="2057400"/>
            <a:ext cx="2541613" cy="1173516"/>
          </a:xfrm>
          <a:prstGeom prst="rect">
            <a:avLst/>
          </a:prstGeom>
          <a:ln>
            <a:solidFill>
              <a:srgbClr val="FFFFFF"/>
            </a:solidFill>
          </a:ln>
        </p:spPr>
      </p:pic>
      <p:pic>
        <p:nvPicPr>
          <p:cNvPr id="6" name="Picture 5" descr="IH35-US290_01.jpeg"/>
          <p:cNvPicPr>
            <a:picLocks noChangeAspect="1"/>
          </p:cNvPicPr>
          <p:nvPr/>
        </p:nvPicPr>
        <p:blipFill rotWithShape="1">
          <a:blip r:embed="rId4" cstate="print">
            <a:extLst>
              <a:ext uri="{28A0092B-C50C-407E-A947-70E740481C1C}">
                <a14:useLocalDpi xmlns:a14="http://schemas.microsoft.com/office/drawing/2010/main" val="0"/>
              </a:ext>
            </a:extLst>
          </a:blip>
          <a:srcRect l="3274" t="6287" r="1445" b="3826"/>
          <a:stretch/>
        </p:blipFill>
        <p:spPr>
          <a:xfrm>
            <a:off x="1197552" y="2057400"/>
            <a:ext cx="1910676" cy="1178043"/>
          </a:xfrm>
          <a:prstGeom prst="rect">
            <a:avLst/>
          </a:prstGeom>
        </p:spPr>
      </p:pic>
      <p:pic>
        <p:nvPicPr>
          <p:cNvPr id="7" name="Picture 6" descr="W7thS_179.jpg"/>
          <p:cNvPicPr>
            <a:picLocks noChangeAspect="1"/>
          </p:cNvPicPr>
          <p:nvPr/>
        </p:nvPicPr>
        <p:blipFill rotWithShape="1">
          <a:blip r:embed="rId5" cstate="print">
            <a:extLst>
              <a:ext uri="{28A0092B-C50C-407E-A947-70E740481C1C}">
                <a14:useLocalDpi xmlns:a14="http://schemas.microsoft.com/office/drawing/2010/main" val="0"/>
              </a:ext>
            </a:extLst>
          </a:blip>
          <a:srcRect l="16256" t="10404" r="9997" b="8898"/>
          <a:stretch/>
        </p:blipFill>
        <p:spPr>
          <a:xfrm>
            <a:off x="483313" y="2062229"/>
            <a:ext cx="709409" cy="1166402"/>
          </a:xfrm>
          <a:prstGeom prst="rect">
            <a:avLst/>
          </a:prstGeom>
          <a:ln>
            <a:solidFill>
              <a:schemeClr val="bg1"/>
            </a:solidFill>
          </a:ln>
        </p:spPr>
      </p:pic>
      <p:sp>
        <p:nvSpPr>
          <p:cNvPr id="8" name="Subtitle 7"/>
          <p:cNvSpPr>
            <a:spLocks noGrp="1"/>
          </p:cNvSpPr>
          <p:nvPr>
            <p:ph type="subTitle" idx="1"/>
          </p:nvPr>
        </p:nvSpPr>
        <p:spPr/>
        <p:txBody>
          <a:bodyPr/>
          <a:lstStyle/>
          <a:p>
            <a:pPr algn="ctr"/>
            <a:r>
              <a:rPr lang="en-US" sz="2000" dirty="0" smtClean="0"/>
              <a:t>CIP Workshop 2/23/2017</a:t>
            </a:r>
            <a:endParaRPr lang="en-US" sz="2000" dirty="0"/>
          </a:p>
        </p:txBody>
      </p:sp>
    </p:spTree>
    <p:extLst>
      <p:ext uri="{BB962C8B-B14F-4D97-AF65-F5344CB8AC3E}">
        <p14:creationId xmlns:p14="http://schemas.microsoft.com/office/powerpoint/2010/main" val="18659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list of bidders</a:t>
            </a:r>
            <a:endParaRPr lang="en-US" dirty="0"/>
          </a:p>
        </p:txBody>
      </p:sp>
      <p:sp>
        <p:nvSpPr>
          <p:cNvPr id="3" name="Content Placeholder 2"/>
          <p:cNvSpPr>
            <a:spLocks noGrp="1"/>
          </p:cNvSpPr>
          <p:nvPr>
            <p:ph idx="1"/>
          </p:nvPr>
        </p:nvSpPr>
        <p:spPr>
          <a:xfrm>
            <a:off x="333375" y="1066800"/>
            <a:ext cx="3256931" cy="1219200"/>
          </a:xfrm>
        </p:spPr>
        <p:txBody>
          <a:bodyPr/>
          <a:lstStyle/>
          <a:p>
            <a:r>
              <a:rPr lang="en-US" dirty="0"/>
              <a:t>Click on </a:t>
            </a:r>
            <a:r>
              <a:rPr lang="en-US" dirty="0" smtClean="0"/>
              <a:t>“Bidders List”, </a:t>
            </a:r>
            <a:r>
              <a:rPr lang="en-US" dirty="0"/>
              <a:t>to view  list of bidders that requested proposals</a:t>
            </a:r>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10</a:t>
            </a:fld>
            <a:endParaRPr lang="en-US" dirty="0"/>
          </a:p>
        </p:txBody>
      </p:sp>
      <p:pic>
        <p:nvPicPr>
          <p:cNvPr id="5" name="Picture 4"/>
          <p:cNvPicPr/>
          <p:nvPr/>
        </p:nvPicPr>
        <p:blipFill rotWithShape="1">
          <a:blip r:embed="rId2"/>
          <a:srcRect l="12458" t="13944" r="69405" b="38874"/>
          <a:stretch/>
        </p:blipFill>
        <p:spPr>
          <a:xfrm>
            <a:off x="3657600" y="1219200"/>
            <a:ext cx="5040086" cy="4513328"/>
          </a:xfrm>
          <a:prstGeom prst="rect">
            <a:avLst/>
          </a:prstGeom>
        </p:spPr>
      </p:pic>
      <p:sp>
        <p:nvSpPr>
          <p:cNvPr id="8" name="Oval 7"/>
          <p:cNvSpPr/>
          <p:nvPr/>
        </p:nvSpPr>
        <p:spPr>
          <a:xfrm>
            <a:off x="3590306" y="47244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10" name="Straight Connector 9"/>
          <p:cNvCxnSpPr/>
          <p:nvPr/>
        </p:nvCxnSpPr>
        <p:spPr>
          <a:xfrm flipH="1" flipV="1">
            <a:off x="1828800" y="2133600"/>
            <a:ext cx="2209800" cy="259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63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contact information for contractors</a:t>
            </a:r>
            <a:endParaRPr lang="en-US" dirty="0"/>
          </a:p>
        </p:txBody>
      </p:sp>
      <p:sp>
        <p:nvSpPr>
          <p:cNvPr id="3" name="Content Placeholder 2"/>
          <p:cNvSpPr>
            <a:spLocks noGrp="1"/>
          </p:cNvSpPr>
          <p:nvPr>
            <p:ph idx="1"/>
          </p:nvPr>
        </p:nvSpPr>
        <p:spPr>
          <a:xfrm>
            <a:off x="333375" y="1066800"/>
            <a:ext cx="3186136" cy="2971800"/>
          </a:xfrm>
        </p:spPr>
        <p:txBody>
          <a:bodyPr/>
          <a:lstStyle/>
          <a:p>
            <a:r>
              <a:rPr lang="en-US" dirty="0"/>
              <a:t>Click on any of these contractors to view contact information</a:t>
            </a:r>
          </a:p>
          <a:p>
            <a:pPr marL="0" indent="0">
              <a:buNone/>
            </a:pP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11</a:t>
            </a:fld>
            <a:endParaRPr lang="en-US" dirty="0"/>
          </a:p>
        </p:txBody>
      </p:sp>
      <p:pic>
        <p:nvPicPr>
          <p:cNvPr id="5" name="Picture 4"/>
          <p:cNvPicPr/>
          <p:nvPr/>
        </p:nvPicPr>
        <p:blipFill rotWithShape="1">
          <a:blip r:embed="rId2"/>
          <a:srcRect l="10581" t="15229" r="69432" b="18625"/>
          <a:stretch/>
        </p:blipFill>
        <p:spPr bwMode="auto">
          <a:xfrm>
            <a:off x="3657600" y="808164"/>
            <a:ext cx="5295900" cy="5453921"/>
          </a:xfrm>
          <a:prstGeom prst="rect">
            <a:avLst/>
          </a:prstGeom>
          <a:ln>
            <a:noFill/>
          </a:ln>
          <a:extLst>
            <a:ext uri="{53640926-AAD7-44D8-BBD7-CCE9431645EC}">
              <a14:shadowObscured xmlns:a14="http://schemas.microsoft.com/office/drawing/2010/main"/>
            </a:ext>
          </a:extLst>
        </p:spPr>
      </p:pic>
      <p:sp>
        <p:nvSpPr>
          <p:cNvPr id="8" name="Oval 7"/>
          <p:cNvSpPr/>
          <p:nvPr/>
        </p:nvSpPr>
        <p:spPr>
          <a:xfrm>
            <a:off x="4972050" y="3556895"/>
            <a:ext cx="2666999" cy="15225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9" name="Straight Connector 8"/>
          <p:cNvCxnSpPr>
            <a:stCxn id="8" idx="1"/>
          </p:cNvCxnSpPr>
          <p:nvPr/>
        </p:nvCxnSpPr>
        <p:spPr>
          <a:xfrm flipH="1" flipV="1">
            <a:off x="2209800" y="1828800"/>
            <a:ext cx="3152823" cy="1951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29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contractors by name (alpha order)</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12</a:t>
            </a:fld>
            <a:endParaRPr lang="en-US" dirty="0"/>
          </a:p>
        </p:txBody>
      </p:sp>
      <p:pic>
        <p:nvPicPr>
          <p:cNvPr id="5" name="Picture 4"/>
          <p:cNvPicPr/>
          <p:nvPr/>
        </p:nvPicPr>
        <p:blipFill rotWithShape="1">
          <a:blip r:embed="rId2"/>
          <a:srcRect l="10536" t="13295" r="67264" b="12579"/>
          <a:stretch/>
        </p:blipFill>
        <p:spPr bwMode="auto">
          <a:xfrm>
            <a:off x="2133600" y="728330"/>
            <a:ext cx="5181600" cy="5406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8302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Viewing current projects</a:t>
            </a:r>
            <a:endParaRPr lang="en-US" dirty="0"/>
          </a:p>
        </p:txBody>
      </p:sp>
      <p:sp>
        <p:nvSpPr>
          <p:cNvPr id="3" name="Content Placeholder 2"/>
          <p:cNvSpPr>
            <a:spLocks noGrp="1"/>
          </p:cNvSpPr>
          <p:nvPr>
            <p:ph idx="1"/>
          </p:nvPr>
        </p:nvSpPr>
        <p:spPr>
          <a:xfrm>
            <a:off x="333375" y="1066800"/>
            <a:ext cx="3400425" cy="1676400"/>
          </a:xfrm>
        </p:spPr>
        <p:txBody>
          <a:bodyPr/>
          <a:lstStyle/>
          <a:p>
            <a:r>
              <a:rPr lang="en-US" dirty="0"/>
              <a:t>Click on Proposal </a:t>
            </a:r>
            <a:r>
              <a:rPr lang="en-US" dirty="0" err="1"/>
              <a:t>Req</a:t>
            </a:r>
            <a:r>
              <a:rPr lang="en-US" dirty="0"/>
              <a:t> Form, to view all current projects</a:t>
            </a:r>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13</a:t>
            </a:fld>
            <a:endParaRPr dirty="0">
              <a:solidFill>
                <a:prstClr val="white"/>
              </a:solidFill>
            </a:endParaRPr>
          </a:p>
        </p:txBody>
      </p:sp>
      <p:pic>
        <p:nvPicPr>
          <p:cNvPr id="5" name="Picture 4"/>
          <p:cNvPicPr/>
          <p:nvPr/>
        </p:nvPicPr>
        <p:blipFill rotWithShape="1">
          <a:blip r:embed="rId2"/>
          <a:srcRect l="11744" t="14749" r="68481" b="16680"/>
          <a:stretch/>
        </p:blipFill>
        <p:spPr>
          <a:xfrm>
            <a:off x="3886200" y="747817"/>
            <a:ext cx="4918551" cy="5329989"/>
          </a:xfrm>
          <a:prstGeom prst="rect">
            <a:avLst/>
          </a:prstGeom>
        </p:spPr>
      </p:pic>
      <p:sp>
        <p:nvSpPr>
          <p:cNvPr id="8" name="Oval 7"/>
          <p:cNvSpPr/>
          <p:nvPr/>
        </p:nvSpPr>
        <p:spPr>
          <a:xfrm>
            <a:off x="2438400" y="3658689"/>
            <a:ext cx="1693817" cy="2821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9" name="Oval 8"/>
          <p:cNvSpPr/>
          <p:nvPr/>
        </p:nvSpPr>
        <p:spPr>
          <a:xfrm>
            <a:off x="3886200" y="3412811"/>
            <a:ext cx="1371600" cy="245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11" name="Straight Connector 10"/>
          <p:cNvCxnSpPr/>
          <p:nvPr/>
        </p:nvCxnSpPr>
        <p:spPr>
          <a:xfrm>
            <a:off x="2514600" y="1752600"/>
            <a:ext cx="2057400" cy="16602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89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line items</a:t>
            </a:r>
            <a:endParaRPr lang="en-US" dirty="0"/>
          </a:p>
        </p:txBody>
      </p:sp>
      <p:sp>
        <p:nvSpPr>
          <p:cNvPr id="3" name="Content Placeholder 2"/>
          <p:cNvSpPr>
            <a:spLocks noGrp="1"/>
          </p:cNvSpPr>
          <p:nvPr>
            <p:ph idx="1"/>
          </p:nvPr>
        </p:nvSpPr>
        <p:spPr>
          <a:xfrm>
            <a:off x="333375" y="1066800"/>
            <a:ext cx="2748102" cy="990600"/>
          </a:xfrm>
        </p:spPr>
        <p:txBody>
          <a:bodyPr>
            <a:normAutofit lnSpcReduction="10000"/>
          </a:bodyPr>
          <a:lstStyle/>
          <a:p>
            <a:r>
              <a:rPr lang="en-US" dirty="0"/>
              <a:t>Click on PDF to view line items for this project</a:t>
            </a:r>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14</a:t>
            </a:fld>
            <a:endParaRPr dirty="0">
              <a:solidFill>
                <a:prstClr val="white"/>
              </a:solidFill>
            </a:endParaRPr>
          </a:p>
        </p:txBody>
      </p:sp>
      <p:pic>
        <p:nvPicPr>
          <p:cNvPr id="5" name="Picture 4"/>
          <p:cNvPicPr/>
          <p:nvPr/>
        </p:nvPicPr>
        <p:blipFill rotWithShape="1">
          <a:blip r:embed="rId2"/>
          <a:srcRect l="10866" t="19455" r="66652" b="13656"/>
          <a:stretch/>
        </p:blipFill>
        <p:spPr bwMode="auto">
          <a:xfrm>
            <a:off x="3352800" y="838200"/>
            <a:ext cx="5547135" cy="5157537"/>
          </a:xfrm>
          <a:prstGeom prst="rect">
            <a:avLst/>
          </a:prstGeom>
          <a:ln>
            <a:noFill/>
          </a:ln>
          <a:extLst>
            <a:ext uri="{53640926-AAD7-44D8-BBD7-CCE9431645EC}">
              <a14:shadowObscured xmlns:a14="http://schemas.microsoft.com/office/drawing/2010/main"/>
            </a:ext>
          </a:extLst>
        </p:spPr>
      </p:pic>
      <p:sp>
        <p:nvSpPr>
          <p:cNvPr id="8" name="Oval 7"/>
          <p:cNvSpPr/>
          <p:nvPr/>
        </p:nvSpPr>
        <p:spPr>
          <a:xfrm>
            <a:off x="4114800" y="3416968"/>
            <a:ext cx="457200" cy="3168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10" name="Straight Connector 9"/>
          <p:cNvCxnSpPr>
            <a:stCxn id="8" idx="1"/>
          </p:cNvCxnSpPr>
          <p:nvPr/>
        </p:nvCxnSpPr>
        <p:spPr>
          <a:xfrm flipH="1" flipV="1">
            <a:off x="1981200" y="1828800"/>
            <a:ext cx="2200555" cy="16345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667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line items</a:t>
            </a:r>
          </a:p>
        </p:txBody>
      </p:sp>
      <p:sp>
        <p:nvSpPr>
          <p:cNvPr id="3" name="Content Placeholder 2"/>
          <p:cNvSpPr>
            <a:spLocks noGrp="1"/>
          </p:cNvSpPr>
          <p:nvPr>
            <p:ph idx="1"/>
          </p:nvPr>
        </p:nvSpPr>
        <p:spPr>
          <a:xfrm>
            <a:off x="333375" y="1066800"/>
            <a:ext cx="2943225" cy="4572000"/>
          </a:xfrm>
        </p:spPr>
        <p:txBody>
          <a:bodyPr/>
          <a:lstStyle/>
          <a:p>
            <a:r>
              <a:rPr lang="en-US" dirty="0" smtClean="0"/>
              <a:t>Scroll </a:t>
            </a:r>
            <a:r>
              <a:rPr lang="en-US" dirty="0"/>
              <a:t>down until you see the page with the line items, see the next slide below for example</a:t>
            </a:r>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15</a:t>
            </a:fld>
            <a:endParaRPr lang="en-US" dirty="0"/>
          </a:p>
        </p:txBody>
      </p:sp>
      <p:pic>
        <p:nvPicPr>
          <p:cNvPr id="5" name="Picture 4"/>
          <p:cNvPicPr/>
          <p:nvPr/>
        </p:nvPicPr>
        <p:blipFill rotWithShape="1">
          <a:blip r:embed="rId2"/>
          <a:srcRect l="12926" t="18264" r="61656" b="7647"/>
          <a:stretch/>
        </p:blipFill>
        <p:spPr bwMode="auto">
          <a:xfrm>
            <a:off x="3429000" y="1038101"/>
            <a:ext cx="5521419"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858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line items</a:t>
            </a:r>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16</a:t>
            </a:fld>
            <a:endParaRPr lang="en-US" dirty="0"/>
          </a:p>
        </p:txBody>
      </p:sp>
      <p:pic>
        <p:nvPicPr>
          <p:cNvPr id="5" name="Picture 4"/>
          <p:cNvPicPr/>
          <p:nvPr/>
        </p:nvPicPr>
        <p:blipFill rotWithShape="1">
          <a:blip r:embed="rId2"/>
          <a:srcRect l="12271" t="20130" r="61301" b="14667"/>
          <a:stretch/>
        </p:blipFill>
        <p:spPr bwMode="auto">
          <a:xfrm>
            <a:off x="1222169" y="930379"/>
            <a:ext cx="6755081" cy="51854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1422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a:xfrm>
            <a:off x="1690688" y="2667000"/>
            <a:ext cx="5762624" cy="1524000"/>
          </a:xfrm>
        </p:spPr>
        <p:txBody>
          <a:bodyPr>
            <a:noAutofit/>
          </a:bodyPr>
          <a:lstStyle/>
          <a:p>
            <a:pPr marL="0" indent="0" algn="ctr">
              <a:buNone/>
            </a:pPr>
            <a:r>
              <a:rPr lang="en-US" sz="2800" dirty="0" smtClean="0"/>
              <a:t>You may also view a proposal or plans </a:t>
            </a:r>
            <a:br>
              <a:rPr lang="en-US" sz="2800" dirty="0" smtClean="0"/>
            </a:br>
            <a:r>
              <a:rPr lang="en-US" sz="2800" dirty="0" smtClean="0"/>
              <a:t>by following the directions </a:t>
            </a:r>
            <a:br>
              <a:rPr lang="en-US" sz="2800" dirty="0" smtClean="0"/>
            </a:br>
            <a:r>
              <a:rPr lang="en-US" sz="2800" dirty="0" smtClean="0"/>
              <a:t>on the next two slides.</a:t>
            </a:r>
            <a:endParaRPr lang="en-US" sz="2800"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solidFill>
                  <a:prstClr val="white"/>
                </a:solidFill>
              </a:rPr>
              <a:pPr lvl="1">
                <a:spcBef>
                  <a:spcPts val="900"/>
                </a:spcBef>
              </a:pPr>
              <a:t>17</a:t>
            </a:fld>
            <a:endParaRPr lang="en-US" dirty="0">
              <a:solidFill>
                <a:prstClr val="white"/>
              </a:solidFill>
            </a:endParaRPr>
          </a:p>
        </p:txBody>
      </p:sp>
    </p:spTree>
    <p:extLst>
      <p:ext uri="{BB962C8B-B14F-4D97-AF65-F5344CB8AC3E}">
        <p14:creationId xmlns:p14="http://schemas.microsoft.com/office/powerpoint/2010/main" val="3411016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Bid Proposal Request System (BPRS) </a:t>
            </a:r>
            <a:endParaRPr lang="en-US" dirty="0"/>
          </a:p>
        </p:txBody>
      </p:sp>
      <p:sp>
        <p:nvSpPr>
          <p:cNvPr id="3" name="Content Placeholder 2"/>
          <p:cNvSpPr>
            <a:spLocks noGrp="1"/>
          </p:cNvSpPr>
          <p:nvPr>
            <p:ph idx="1"/>
          </p:nvPr>
        </p:nvSpPr>
        <p:spPr/>
        <p:txBody>
          <a:bodyPr/>
          <a:lstStyle/>
          <a:p>
            <a:r>
              <a:rPr lang="en-US" dirty="0"/>
              <a:t>To view the informational Bid Proposal online, follow the link below, click on the appropriate letting and click on the PDF icon:</a:t>
            </a:r>
          </a:p>
          <a:p>
            <a:pPr marL="0" indent="0" algn="ctr">
              <a:buNone/>
            </a:pPr>
            <a:r>
              <a:rPr lang="en-US" dirty="0">
                <a:hlinkClick r:id="rId2"/>
              </a:rPr>
              <a:t>http://www.dot.state.tx.us/business/pr.htm</a:t>
            </a:r>
            <a:r>
              <a:rPr lang="en-US" dirty="0"/>
              <a:t> </a:t>
            </a:r>
            <a:br>
              <a:rPr lang="en-US" dirty="0"/>
            </a:br>
            <a:endParaRPr lang="en-US" dirty="0"/>
          </a:p>
          <a:p>
            <a:r>
              <a:rPr lang="en-US" dirty="0"/>
              <a:t>To Request a Bid Proposal:</a:t>
            </a:r>
          </a:p>
          <a:p>
            <a:pPr lvl="1"/>
            <a:r>
              <a:rPr lang="en-US" dirty="0"/>
              <a:t>Request electronically through the Bid Proposal Request System (BPRS)</a:t>
            </a:r>
          </a:p>
          <a:p>
            <a:pPr lvl="1"/>
            <a:r>
              <a:rPr lang="en-US" dirty="0"/>
              <a:t>Or email to: TxDOTProposals@TxDOT.gov</a:t>
            </a:r>
            <a:endParaRPr lang="la-Latn"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18</a:t>
            </a:fld>
            <a:endParaRPr lang="en-US" dirty="0"/>
          </a:p>
        </p:txBody>
      </p:sp>
    </p:spTree>
    <p:extLst>
      <p:ext uri="{BB962C8B-B14F-4D97-AF65-F5344CB8AC3E}">
        <p14:creationId xmlns:p14="http://schemas.microsoft.com/office/powerpoint/2010/main" val="1219576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Viewing Plans Online</a:t>
            </a:r>
            <a:endParaRPr lang="en-US" dirty="0"/>
          </a:p>
        </p:txBody>
      </p:sp>
      <p:sp>
        <p:nvSpPr>
          <p:cNvPr id="3" name="Content Placeholder 2"/>
          <p:cNvSpPr>
            <a:spLocks noGrp="1"/>
          </p:cNvSpPr>
          <p:nvPr>
            <p:ph idx="1"/>
          </p:nvPr>
        </p:nvSpPr>
        <p:spPr/>
        <p:txBody>
          <a:bodyPr/>
          <a:lstStyle/>
          <a:p>
            <a:pPr>
              <a:spcAft>
                <a:spcPts val="1800"/>
              </a:spcAft>
            </a:pPr>
            <a:r>
              <a:rPr lang="en-US" dirty="0"/>
              <a:t>Plans Online provides engineering plans, informational proposals, addenda, bid tabs and contract plans for </a:t>
            </a:r>
            <a:r>
              <a:rPr lang="en-US" dirty="0" err="1"/>
              <a:t>TxDOT's</a:t>
            </a:r>
            <a:r>
              <a:rPr lang="en-US" dirty="0"/>
              <a:t> bid lettings. </a:t>
            </a:r>
            <a:br>
              <a:rPr lang="en-US" dirty="0"/>
            </a:br>
            <a:r>
              <a:rPr lang="en-US" dirty="0">
                <a:hlinkClick r:id="rId2"/>
              </a:rPr>
              <a:t>http://www.txdot.gov/business/letting-bids/plans-online.html</a:t>
            </a:r>
            <a:endParaRPr lang="en-US" dirty="0"/>
          </a:p>
          <a:p>
            <a:pPr>
              <a:spcAft>
                <a:spcPts val="1800"/>
              </a:spcAft>
            </a:pPr>
            <a:r>
              <a:rPr lang="en-US" dirty="0"/>
              <a:t>Projects include highway construction, maintenance and aviation.  </a:t>
            </a:r>
          </a:p>
          <a:p>
            <a:pPr>
              <a:spcAft>
                <a:spcPts val="1800"/>
              </a:spcAft>
            </a:pPr>
            <a:r>
              <a:rPr lang="en-US" dirty="0"/>
              <a:t>Letting plans are made available 21 days prior to the first day of letting and all plans should be posted on Plans Online by the release date if they have been received.</a:t>
            </a:r>
          </a:p>
          <a:p>
            <a:pPr>
              <a:spcAft>
                <a:spcPts val="1800"/>
              </a:spcAft>
            </a:pPr>
            <a:r>
              <a:rPr lang="en-US" dirty="0"/>
              <a:t>You may also contact our Plans Online Help Desk at (888) 900-7322.</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19</a:t>
            </a:fld>
            <a:endParaRPr lang="en-US" dirty="0"/>
          </a:p>
        </p:txBody>
      </p:sp>
    </p:spTree>
    <p:extLst>
      <p:ext uri="{BB962C8B-B14F-4D97-AF65-F5344CB8AC3E}">
        <p14:creationId xmlns:p14="http://schemas.microsoft.com/office/powerpoint/2010/main" val="3998455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bid on line </a:t>
            </a:r>
            <a:r>
              <a:rPr lang="en-US" dirty="0"/>
              <a:t>i</a:t>
            </a:r>
            <a:r>
              <a:rPr lang="en-US" dirty="0" smtClean="0"/>
              <a:t>tems</a:t>
            </a:r>
            <a:endParaRPr lang="en-US" dirty="0"/>
          </a:p>
        </p:txBody>
      </p:sp>
      <p:sp>
        <p:nvSpPr>
          <p:cNvPr id="3" name="Content Placeholder 2"/>
          <p:cNvSpPr>
            <a:spLocks noGrp="1"/>
          </p:cNvSpPr>
          <p:nvPr>
            <p:ph idx="1"/>
          </p:nvPr>
        </p:nvSpPr>
        <p:spPr>
          <a:xfrm>
            <a:off x="333375" y="1066800"/>
            <a:ext cx="3781425" cy="5181600"/>
          </a:xfrm>
        </p:spPr>
        <p:txBody>
          <a:bodyPr/>
          <a:lstStyle/>
          <a:p>
            <a:pPr>
              <a:spcAft>
                <a:spcPts val="1800"/>
              </a:spcAft>
            </a:pPr>
            <a:r>
              <a:rPr lang="en-US" dirty="0" smtClean="0"/>
              <a:t>How do I view current projects?</a:t>
            </a:r>
          </a:p>
          <a:p>
            <a:pPr lvl="0">
              <a:spcAft>
                <a:spcPts val="1800"/>
              </a:spcAft>
            </a:pPr>
            <a:r>
              <a:rPr lang="en-US" dirty="0" smtClean="0"/>
              <a:t>How do I view who requested a proposal for current projects?</a:t>
            </a:r>
          </a:p>
          <a:p>
            <a:pPr>
              <a:spcAft>
                <a:spcPts val="1800"/>
              </a:spcAft>
            </a:pPr>
            <a:r>
              <a:rPr lang="en-US" dirty="0" smtClean="0"/>
              <a:t>How do I view list of bidders for current projects?</a:t>
            </a:r>
            <a:endParaRPr lang="la-Latn" dirty="0" smtClean="0"/>
          </a:p>
          <a:p>
            <a:pPr>
              <a:spcAft>
                <a:spcPts val="1800"/>
              </a:spcAft>
            </a:pPr>
            <a:r>
              <a:rPr lang="en-US" dirty="0" smtClean="0"/>
              <a:t>How do I contact these bidders?</a:t>
            </a:r>
          </a:p>
          <a:p>
            <a:pPr lvl="0">
              <a:spcAft>
                <a:spcPts val="1800"/>
              </a:spcAft>
            </a:pPr>
            <a:r>
              <a:rPr lang="en-US" dirty="0" smtClean="0"/>
              <a:t>How to view plans &amp; line items for current projects?</a:t>
            </a:r>
          </a:p>
          <a:p>
            <a:pPr>
              <a:spcAft>
                <a:spcPts val="1800"/>
              </a:spcAft>
            </a:pPr>
            <a:r>
              <a:rPr lang="en-US" dirty="0" smtClean="0"/>
              <a:t>What is my next step in preparing to bid on line items?</a:t>
            </a:r>
            <a:endParaRPr lang="la-Latn" dirty="0" smtClean="0"/>
          </a:p>
        </p:txBody>
      </p:sp>
      <p:pic>
        <p:nvPicPr>
          <p:cNvPr id="154626" name="Picture 2" descr="K:\CAMPAIGNS\Customer Service Commuinications\W7thOpen_057BWColorLar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58"/>
          <a:stretch/>
        </p:blipFill>
        <p:spPr bwMode="auto">
          <a:xfrm>
            <a:off x="4419600" y="990600"/>
            <a:ext cx="4459933" cy="31972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solidFill>
                  <a:prstClr val="white"/>
                </a:solidFill>
              </a:rPr>
              <a:pPr lvl="1">
                <a:spcBef>
                  <a:spcPts val="900"/>
                </a:spcBef>
              </a:pPr>
              <a:t>2</a:t>
            </a:fld>
            <a:endParaRPr lang="en-US" dirty="0">
              <a:solidFill>
                <a:prstClr val="white"/>
              </a:solidFill>
            </a:endParaRPr>
          </a:p>
        </p:txBody>
      </p:sp>
    </p:spTree>
    <p:extLst>
      <p:ext uri="{BB962C8B-B14F-4D97-AF65-F5344CB8AC3E}">
        <p14:creationId xmlns:p14="http://schemas.microsoft.com/office/powerpoint/2010/main" val="255423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sp>
        <p:nvSpPr>
          <p:cNvPr id="3" name="Content Placeholder 2"/>
          <p:cNvSpPr>
            <a:spLocks noGrp="1"/>
          </p:cNvSpPr>
          <p:nvPr>
            <p:ph idx="1"/>
          </p:nvPr>
        </p:nvSpPr>
        <p:spPr/>
        <p:txBody>
          <a:bodyPr/>
          <a:lstStyle/>
          <a:p>
            <a:pPr marL="0" indent="0" algn="ctr">
              <a:buNone/>
            </a:pPr>
            <a:r>
              <a:rPr lang="en-US" dirty="0">
                <a:latin typeface="Franklin Gothic Medium" panose="020B0603020102020204" pitchFamily="34" charset="0"/>
              </a:rPr>
              <a:t>Construction Division</a:t>
            </a:r>
          </a:p>
          <a:p>
            <a:pPr marL="0" indent="0" algn="ctr">
              <a:buNone/>
            </a:pPr>
            <a:r>
              <a:rPr lang="en-US" i="1" dirty="0">
                <a:latin typeface="Franklin Gothic Medium" panose="020B0603020102020204" pitchFamily="34" charset="0"/>
              </a:rPr>
              <a:t>Contract Letting and Contractor Prequalification Branch</a:t>
            </a:r>
          </a:p>
          <a:p>
            <a:pPr marL="0" indent="0" algn="ctr">
              <a:buNone/>
            </a:pPr>
            <a:endParaRPr lang="en-US" dirty="0"/>
          </a:p>
          <a:p>
            <a:pPr marL="0" indent="0" algn="ctr">
              <a:buNone/>
            </a:pPr>
            <a:r>
              <a:rPr lang="en-US" dirty="0"/>
              <a:t>Mailing Address:</a:t>
            </a:r>
          </a:p>
          <a:p>
            <a:pPr marL="0" indent="0" algn="ctr">
              <a:buNone/>
            </a:pPr>
            <a:r>
              <a:rPr lang="en-US" dirty="0"/>
              <a:t>200 East Riverside Drive</a:t>
            </a:r>
            <a:br>
              <a:rPr lang="en-US" dirty="0"/>
            </a:br>
            <a:r>
              <a:rPr lang="en-US" dirty="0"/>
              <a:t>Austin, Texas  78704</a:t>
            </a:r>
          </a:p>
          <a:p>
            <a:pPr marL="0" indent="0" algn="ctr">
              <a:buNone/>
            </a:pPr>
            <a:r>
              <a:rPr lang="en-US" dirty="0"/>
              <a:t>Phone: (512) 416-2498</a:t>
            </a:r>
            <a:br>
              <a:rPr lang="en-US" dirty="0"/>
            </a:br>
            <a:r>
              <a:rPr lang="en-US" dirty="0"/>
              <a:t>Fax: (512) 416-2538</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20</a:t>
            </a:fld>
            <a:endParaRPr lang="en-US" dirty="0"/>
          </a:p>
        </p:txBody>
      </p:sp>
    </p:spTree>
    <p:extLst>
      <p:ext uri="{BB962C8B-B14F-4D97-AF65-F5344CB8AC3E}">
        <p14:creationId xmlns:p14="http://schemas.microsoft.com/office/powerpoint/2010/main" val="1340117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Getting there</a:t>
            </a:r>
            <a:endParaRPr lang="en-US" dirty="0"/>
          </a:p>
        </p:txBody>
      </p:sp>
      <p:sp>
        <p:nvSpPr>
          <p:cNvPr id="28" name="Content Placeholder 27"/>
          <p:cNvSpPr>
            <a:spLocks noGrp="1"/>
          </p:cNvSpPr>
          <p:nvPr>
            <p:ph idx="1"/>
          </p:nvPr>
        </p:nvSpPr>
        <p:spPr/>
        <p:txBody>
          <a:bodyPr/>
          <a:lstStyle/>
          <a:p>
            <a:r>
              <a:rPr lang="en-US" dirty="0"/>
              <a:t>From the TxDOT.gov home page, click on “Business</a:t>
            </a:r>
            <a:r>
              <a:rPr lang="en-US" dirty="0" smtClean="0"/>
              <a:t>”</a:t>
            </a:r>
            <a:endParaRPr lang="en-US" dirty="0"/>
          </a:p>
        </p:txBody>
      </p:sp>
      <p:sp>
        <p:nvSpPr>
          <p:cNvPr id="4" name="Slide Number Placeholder 3"/>
          <p:cNvSpPr>
            <a:spLocks noGrp="1"/>
          </p:cNvSpPr>
          <p:nvPr>
            <p:ph type="sldNum" sz="quarter" idx="4"/>
          </p:nvPr>
        </p:nvSpPr>
        <p:spPr/>
        <p:txBody>
          <a:bodyPr/>
          <a:lstStyle/>
          <a:p>
            <a:pPr lvl="1"/>
            <a:fld id="{126B356D-DBE9-445A-9C43-3D3F41468F04}" type="slidenum">
              <a:rPr lang="en-US" smtClean="0"/>
              <a:pPr lvl="1"/>
              <a:t>3</a:t>
            </a:fld>
            <a:endParaRPr lang="en-US" dirty="0"/>
          </a:p>
        </p:txBody>
      </p:sp>
      <p:pic>
        <p:nvPicPr>
          <p:cNvPr id="5" name="Picture 4"/>
          <p:cNvPicPr/>
          <p:nvPr/>
        </p:nvPicPr>
        <p:blipFill rotWithShape="1">
          <a:blip r:embed="rId2"/>
          <a:srcRect l="10709" t="13601" r="61354" b="30710"/>
          <a:stretch/>
        </p:blipFill>
        <p:spPr bwMode="auto">
          <a:xfrm>
            <a:off x="2050473" y="1904999"/>
            <a:ext cx="6772337" cy="4218669"/>
          </a:xfrm>
          <a:prstGeom prst="rect">
            <a:avLst/>
          </a:prstGeom>
          <a:ln>
            <a:noFill/>
          </a:ln>
          <a:extLst>
            <a:ext uri="{53640926-AAD7-44D8-BBD7-CCE9431645EC}">
              <a14:shadowObscured xmlns:a14="http://schemas.microsoft.com/office/drawing/2010/main"/>
            </a:ext>
          </a:extLst>
        </p:spPr>
      </p:pic>
      <p:sp>
        <p:nvSpPr>
          <p:cNvPr id="8" name="Oval 7"/>
          <p:cNvSpPr/>
          <p:nvPr/>
        </p:nvSpPr>
        <p:spPr>
          <a:xfrm>
            <a:off x="6534150" y="4546723"/>
            <a:ext cx="2209800" cy="1576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9" name="Straight Connector 8"/>
          <p:cNvCxnSpPr>
            <a:endCxn id="8" idx="0"/>
          </p:cNvCxnSpPr>
          <p:nvPr/>
        </p:nvCxnSpPr>
        <p:spPr>
          <a:xfrm>
            <a:off x="5257800" y="1447800"/>
            <a:ext cx="2381250" cy="3098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0"/>
          </p:cNvCxnSpPr>
          <p:nvPr/>
        </p:nvCxnSpPr>
        <p:spPr>
          <a:xfrm flipV="1">
            <a:off x="7639050" y="2590800"/>
            <a:ext cx="361950" cy="19559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09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there</a:t>
            </a:r>
            <a:endParaRPr lang="en-US" dirty="0"/>
          </a:p>
        </p:txBody>
      </p:sp>
      <p:sp>
        <p:nvSpPr>
          <p:cNvPr id="3" name="Content Placeholder 2"/>
          <p:cNvSpPr>
            <a:spLocks noGrp="1"/>
          </p:cNvSpPr>
          <p:nvPr>
            <p:ph idx="1"/>
          </p:nvPr>
        </p:nvSpPr>
        <p:spPr/>
        <p:txBody>
          <a:bodyPr>
            <a:noAutofit/>
          </a:bodyPr>
          <a:lstStyle/>
          <a:p>
            <a:r>
              <a:rPr lang="en-US" dirty="0" smtClean="0"/>
              <a:t>On the Business page, </a:t>
            </a:r>
            <a:r>
              <a:rPr lang="en-US" dirty="0"/>
              <a:t>u</a:t>
            </a:r>
            <a:r>
              <a:rPr lang="en-US" dirty="0" smtClean="0"/>
              <a:t>nder, “How do I?”</a:t>
            </a:r>
          </a:p>
          <a:p>
            <a:r>
              <a:rPr lang="en-US" dirty="0" smtClean="0"/>
              <a:t>Click on “Bid a Contract?” to view project information.</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a:t>
            </a:fld>
            <a:endParaRPr lang="en-US" dirty="0"/>
          </a:p>
        </p:txBody>
      </p:sp>
      <p:pic>
        <p:nvPicPr>
          <p:cNvPr id="5" name="Picture 4"/>
          <p:cNvPicPr/>
          <p:nvPr/>
        </p:nvPicPr>
        <p:blipFill rotWithShape="1">
          <a:blip r:embed="rId2"/>
          <a:srcRect l="9799" t="13875" r="60403" b="41963"/>
          <a:stretch/>
        </p:blipFill>
        <p:spPr>
          <a:xfrm>
            <a:off x="762000" y="2590800"/>
            <a:ext cx="7933706" cy="3429991"/>
          </a:xfrm>
          <a:prstGeom prst="rect">
            <a:avLst/>
          </a:prstGeom>
        </p:spPr>
      </p:pic>
      <p:sp>
        <p:nvSpPr>
          <p:cNvPr id="8" name="Oval 7"/>
          <p:cNvSpPr/>
          <p:nvPr/>
        </p:nvSpPr>
        <p:spPr>
          <a:xfrm>
            <a:off x="6324600" y="3962400"/>
            <a:ext cx="1720932" cy="392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9" name="Straight Connector 8"/>
          <p:cNvCxnSpPr>
            <a:stCxn id="8" idx="0"/>
          </p:cNvCxnSpPr>
          <p:nvPr/>
        </p:nvCxnSpPr>
        <p:spPr>
          <a:xfrm flipH="1" flipV="1">
            <a:off x="2635332" y="1905000"/>
            <a:ext cx="4549734" cy="205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306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projects by date</a:t>
            </a:r>
            <a:endParaRPr lang="en-US" dirty="0"/>
          </a:p>
        </p:txBody>
      </p:sp>
      <p:sp>
        <p:nvSpPr>
          <p:cNvPr id="3" name="Content Placeholder 2"/>
          <p:cNvSpPr>
            <a:spLocks noGrp="1"/>
          </p:cNvSpPr>
          <p:nvPr>
            <p:ph idx="1"/>
          </p:nvPr>
        </p:nvSpPr>
        <p:spPr>
          <a:xfrm>
            <a:off x="333375" y="1066800"/>
            <a:ext cx="3476625" cy="1066800"/>
          </a:xfrm>
        </p:spPr>
        <p:txBody>
          <a:bodyPr/>
          <a:lstStyle/>
          <a:p>
            <a:r>
              <a:rPr lang="en-US" dirty="0"/>
              <a:t>Click on </a:t>
            </a:r>
            <a:r>
              <a:rPr lang="en-US" dirty="0" smtClean="0"/>
              <a:t>“Letting Schedule”, </a:t>
            </a:r>
            <a:r>
              <a:rPr lang="en-US" dirty="0"/>
              <a:t>to view projects for current month.</a:t>
            </a:r>
          </a:p>
          <a:p>
            <a:pPr marL="0" indent="0">
              <a:buNone/>
            </a:pP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5</a:t>
            </a:fld>
            <a:endParaRPr lang="en-US" dirty="0"/>
          </a:p>
        </p:txBody>
      </p:sp>
      <p:pic>
        <p:nvPicPr>
          <p:cNvPr id="6" name="Picture 5"/>
          <p:cNvPicPr/>
          <p:nvPr/>
        </p:nvPicPr>
        <p:blipFill rotWithShape="1">
          <a:blip r:embed="rId2"/>
          <a:srcRect l="9726" t="13891" r="71847" b="22770"/>
          <a:stretch/>
        </p:blipFill>
        <p:spPr bwMode="auto">
          <a:xfrm>
            <a:off x="4108862" y="775547"/>
            <a:ext cx="4750130" cy="5304620"/>
          </a:xfrm>
          <a:prstGeom prst="rect">
            <a:avLst/>
          </a:prstGeom>
          <a:ln>
            <a:noFill/>
          </a:ln>
          <a:extLst>
            <a:ext uri="{53640926-AAD7-44D8-BBD7-CCE9431645EC}">
              <a14:shadowObscured xmlns:a14="http://schemas.microsoft.com/office/drawing/2010/main"/>
            </a:ext>
          </a:extLst>
        </p:spPr>
      </p:pic>
      <p:sp>
        <p:nvSpPr>
          <p:cNvPr id="5" name="Oval 4"/>
          <p:cNvSpPr/>
          <p:nvPr/>
        </p:nvSpPr>
        <p:spPr>
          <a:xfrm>
            <a:off x="5943600" y="3505199"/>
            <a:ext cx="16002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9" name="Straight Connector 8"/>
          <p:cNvCxnSpPr>
            <a:stCxn id="5" idx="0"/>
          </p:cNvCxnSpPr>
          <p:nvPr/>
        </p:nvCxnSpPr>
        <p:spPr>
          <a:xfrm flipH="1" flipV="1">
            <a:off x="2209800" y="1828800"/>
            <a:ext cx="4533900" cy="16763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30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projects by date</a:t>
            </a:r>
          </a:p>
        </p:txBody>
      </p:sp>
      <p:sp>
        <p:nvSpPr>
          <p:cNvPr id="10" name="Content Placeholder 9"/>
          <p:cNvSpPr>
            <a:spLocks noGrp="1"/>
          </p:cNvSpPr>
          <p:nvPr>
            <p:ph idx="1"/>
          </p:nvPr>
        </p:nvSpPr>
        <p:spPr>
          <a:xfrm>
            <a:off x="333375" y="1066800"/>
            <a:ext cx="2333625" cy="838200"/>
          </a:xfrm>
        </p:spPr>
        <p:txBody>
          <a:bodyPr/>
          <a:lstStyle/>
          <a:p>
            <a:r>
              <a:rPr lang="en-US" dirty="0"/>
              <a:t>Click on </a:t>
            </a:r>
            <a:r>
              <a:rPr lang="en-US" dirty="0" smtClean="0"/>
              <a:t/>
            </a:r>
            <a:br>
              <a:rPr lang="en-US" dirty="0" smtClean="0"/>
            </a:br>
            <a:r>
              <a:rPr lang="en-US" dirty="0" smtClean="0"/>
              <a:t>“</a:t>
            </a:r>
            <a:r>
              <a:rPr lang="en-US" dirty="0"/>
              <a:t>July 8 &amp; 9, 2014”</a:t>
            </a:r>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6</a:t>
            </a:fld>
            <a:endParaRPr lang="en-US" dirty="0"/>
          </a:p>
        </p:txBody>
      </p:sp>
      <p:pic>
        <p:nvPicPr>
          <p:cNvPr id="5" name="Picture 4"/>
          <p:cNvPicPr/>
          <p:nvPr/>
        </p:nvPicPr>
        <p:blipFill rotWithShape="1">
          <a:blip r:embed="rId2"/>
          <a:srcRect l="9998" t="13599" r="65763" b="24816"/>
          <a:stretch/>
        </p:blipFill>
        <p:spPr bwMode="auto">
          <a:xfrm>
            <a:off x="2957736" y="761010"/>
            <a:ext cx="5971727" cy="5200403"/>
          </a:xfrm>
          <a:prstGeom prst="rect">
            <a:avLst/>
          </a:prstGeom>
          <a:ln>
            <a:noFill/>
          </a:ln>
          <a:extLst>
            <a:ext uri="{53640926-AAD7-44D8-BBD7-CCE9431645EC}">
              <a14:shadowObscured xmlns:a14="http://schemas.microsoft.com/office/drawing/2010/main"/>
            </a:ext>
          </a:extLst>
        </p:spPr>
      </p:pic>
      <p:sp>
        <p:nvSpPr>
          <p:cNvPr id="8" name="Oval 7"/>
          <p:cNvSpPr/>
          <p:nvPr/>
        </p:nvSpPr>
        <p:spPr>
          <a:xfrm>
            <a:off x="7239000" y="5181600"/>
            <a:ext cx="1447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9" name="Straight Connector 8"/>
          <p:cNvCxnSpPr>
            <a:stCxn id="8" idx="0"/>
          </p:cNvCxnSpPr>
          <p:nvPr/>
        </p:nvCxnSpPr>
        <p:spPr>
          <a:xfrm flipH="1" flipV="1">
            <a:off x="1828800" y="1752600"/>
            <a:ext cx="6134100" cy="3429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321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project details</a:t>
            </a:r>
            <a:endParaRPr lang="en-US" dirty="0"/>
          </a:p>
        </p:txBody>
      </p:sp>
      <p:sp>
        <p:nvSpPr>
          <p:cNvPr id="3" name="Content Placeholder 2"/>
          <p:cNvSpPr>
            <a:spLocks noGrp="1"/>
          </p:cNvSpPr>
          <p:nvPr>
            <p:ph idx="1"/>
          </p:nvPr>
        </p:nvSpPr>
        <p:spPr/>
        <p:txBody>
          <a:bodyPr/>
          <a:lstStyle/>
          <a:p>
            <a:r>
              <a:rPr lang="en-US" dirty="0"/>
              <a:t>Click on </a:t>
            </a:r>
            <a:r>
              <a:rPr lang="en-US" dirty="0" smtClean="0"/>
              <a:t>“CCSJ #”, </a:t>
            </a:r>
            <a:r>
              <a:rPr lang="en-US" dirty="0"/>
              <a:t>to view this specific project</a:t>
            </a:r>
          </a:p>
          <a:p>
            <a:pPr marL="0" indent="0">
              <a:buNone/>
            </a:pP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7</a:t>
            </a:fld>
            <a:endParaRPr lang="en-US" dirty="0"/>
          </a:p>
        </p:txBody>
      </p:sp>
      <p:pic>
        <p:nvPicPr>
          <p:cNvPr id="5" name="Picture 4"/>
          <p:cNvPicPr/>
          <p:nvPr/>
        </p:nvPicPr>
        <p:blipFill rotWithShape="1">
          <a:blip r:embed="rId2"/>
          <a:srcRect l="10521" t="13637" r="67863" b="35935"/>
          <a:stretch/>
        </p:blipFill>
        <p:spPr bwMode="auto">
          <a:xfrm>
            <a:off x="3190504" y="1756733"/>
            <a:ext cx="5605706" cy="41148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3657600" y="4122076"/>
            <a:ext cx="879115" cy="3882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9" name="Straight Connector 8"/>
          <p:cNvCxnSpPr>
            <a:endCxn id="7" idx="0"/>
          </p:cNvCxnSpPr>
          <p:nvPr/>
        </p:nvCxnSpPr>
        <p:spPr>
          <a:xfrm>
            <a:off x="1905000" y="1447800"/>
            <a:ext cx="2192158" cy="26742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69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current projects</a:t>
            </a:r>
            <a:endParaRPr lang="en-US" dirty="0"/>
          </a:p>
        </p:txBody>
      </p:sp>
      <p:sp>
        <p:nvSpPr>
          <p:cNvPr id="3" name="Content Placeholder 2"/>
          <p:cNvSpPr>
            <a:spLocks noGrp="1"/>
          </p:cNvSpPr>
          <p:nvPr>
            <p:ph idx="1"/>
          </p:nvPr>
        </p:nvSpPr>
        <p:spPr>
          <a:xfrm>
            <a:off x="333375" y="1066800"/>
            <a:ext cx="4010025" cy="3276600"/>
          </a:xfrm>
        </p:spPr>
        <p:txBody>
          <a:bodyPr>
            <a:normAutofit/>
          </a:bodyPr>
          <a:lstStyle/>
          <a:p>
            <a:r>
              <a:rPr lang="en-US" dirty="0"/>
              <a:t>Click on </a:t>
            </a:r>
            <a:r>
              <a:rPr lang="en-US" dirty="0" smtClean="0"/>
              <a:t>“Proposal </a:t>
            </a:r>
            <a:r>
              <a:rPr lang="en-US" dirty="0" err="1"/>
              <a:t>Req</a:t>
            </a:r>
            <a:r>
              <a:rPr lang="en-US" dirty="0"/>
              <a:t> </a:t>
            </a:r>
            <a:r>
              <a:rPr lang="en-US" dirty="0" smtClean="0"/>
              <a:t>Form”, </a:t>
            </a:r>
            <a:r>
              <a:rPr lang="en-US" dirty="0"/>
              <a:t>to view all current projects</a:t>
            </a:r>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8</a:t>
            </a:fld>
            <a:endParaRPr lang="en-US" dirty="0"/>
          </a:p>
        </p:txBody>
      </p:sp>
      <p:pic>
        <p:nvPicPr>
          <p:cNvPr id="5" name="Picture 4"/>
          <p:cNvPicPr/>
          <p:nvPr/>
        </p:nvPicPr>
        <p:blipFill rotWithShape="1">
          <a:blip r:embed="rId2"/>
          <a:srcRect l="12352" t="14140" r="68579" b="23046"/>
          <a:stretch/>
        </p:blipFill>
        <p:spPr>
          <a:xfrm>
            <a:off x="4343400" y="1143000"/>
            <a:ext cx="4207823" cy="4655128"/>
          </a:xfrm>
          <a:prstGeom prst="rect">
            <a:avLst/>
          </a:prstGeom>
        </p:spPr>
      </p:pic>
      <p:sp>
        <p:nvSpPr>
          <p:cNvPr id="8" name="Oval 7"/>
          <p:cNvSpPr/>
          <p:nvPr/>
        </p:nvSpPr>
        <p:spPr>
          <a:xfrm>
            <a:off x="4311732" y="3707646"/>
            <a:ext cx="1066800" cy="21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10" name="Straight Connector 9"/>
          <p:cNvCxnSpPr>
            <a:stCxn id="8" idx="0"/>
          </p:cNvCxnSpPr>
          <p:nvPr/>
        </p:nvCxnSpPr>
        <p:spPr>
          <a:xfrm flipH="1" flipV="1">
            <a:off x="3505200" y="1524000"/>
            <a:ext cx="1339932" cy="21836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56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Viewing list of bidders</a:t>
            </a:r>
            <a:endParaRPr lang="en-US" dirty="0"/>
          </a:p>
        </p:txBody>
      </p:sp>
      <p:sp>
        <p:nvSpPr>
          <p:cNvPr id="9" name="Content Placeholder 8"/>
          <p:cNvSpPr>
            <a:spLocks noGrp="1"/>
          </p:cNvSpPr>
          <p:nvPr>
            <p:ph idx="1"/>
          </p:nvPr>
        </p:nvSpPr>
        <p:spPr>
          <a:xfrm>
            <a:off x="333375" y="1066800"/>
            <a:ext cx="2790825" cy="4876800"/>
          </a:xfrm>
        </p:spPr>
        <p:txBody>
          <a:bodyPr/>
          <a:lstStyle/>
          <a:p>
            <a:r>
              <a:rPr lang="en-US" dirty="0"/>
              <a:t>Click on CCSJ, to view list of Bidders for this project</a:t>
            </a:r>
          </a:p>
          <a:p>
            <a:pPr marL="0" indent="0">
              <a:buNone/>
            </a:pP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9</a:t>
            </a:fld>
            <a:endParaRPr lang="en-US" dirty="0"/>
          </a:p>
        </p:txBody>
      </p:sp>
      <p:pic>
        <p:nvPicPr>
          <p:cNvPr id="5" name="Picture 4"/>
          <p:cNvPicPr/>
          <p:nvPr/>
        </p:nvPicPr>
        <p:blipFill rotWithShape="1">
          <a:blip r:embed="rId2"/>
          <a:srcRect l="10799" t="13442" r="66026" b="15726"/>
          <a:stretch/>
        </p:blipFill>
        <p:spPr bwMode="auto">
          <a:xfrm>
            <a:off x="3348842" y="838200"/>
            <a:ext cx="5403272" cy="5150411"/>
          </a:xfrm>
          <a:prstGeom prst="rect">
            <a:avLst/>
          </a:prstGeom>
          <a:ln>
            <a:noFill/>
          </a:ln>
          <a:extLst>
            <a:ext uri="{53640926-AAD7-44D8-BBD7-CCE9431645EC}">
              <a14:shadowObscured xmlns:a14="http://schemas.microsoft.com/office/drawing/2010/main"/>
            </a:ext>
          </a:extLst>
        </p:spPr>
      </p:pic>
      <p:sp>
        <p:nvSpPr>
          <p:cNvPr id="8" name="Oval 7"/>
          <p:cNvSpPr/>
          <p:nvPr/>
        </p:nvSpPr>
        <p:spPr>
          <a:xfrm>
            <a:off x="5257800" y="3669251"/>
            <a:ext cx="990600" cy="369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cxnSp>
        <p:nvCxnSpPr>
          <p:cNvPr id="3" name="Straight Connector 2"/>
          <p:cNvCxnSpPr>
            <a:stCxn id="8" idx="1"/>
          </p:cNvCxnSpPr>
          <p:nvPr/>
        </p:nvCxnSpPr>
        <p:spPr>
          <a:xfrm flipH="1" flipV="1">
            <a:off x="1828800" y="1752600"/>
            <a:ext cx="3574070" cy="19707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3455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theme1.xml><?xml version="1.0" encoding="utf-8"?>
<a:theme xmlns:a="http://schemas.openxmlformats.org/drawingml/2006/main" name="MASTER_powerpoint_template">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MASTER_powerpoint_template 5-11-14</Template>
  <TotalTime>1269</TotalTime>
  <Words>376</Words>
  <Application>Microsoft Office PowerPoint</Application>
  <PresentationFormat>On-screen Show (4:3)</PresentationFormat>
  <Paragraphs>75</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MASTER_powerpoint_template</vt:lpstr>
      <vt:lpstr>think-cell Slide</vt:lpstr>
      <vt:lpstr>Bidding resources</vt:lpstr>
      <vt:lpstr>Preparing  to bid on line items</vt:lpstr>
      <vt:lpstr>Getting there</vt:lpstr>
      <vt:lpstr>Getting there</vt:lpstr>
      <vt:lpstr>Viewing projects by date</vt:lpstr>
      <vt:lpstr>Viewing projects by date</vt:lpstr>
      <vt:lpstr>Viewing project details</vt:lpstr>
      <vt:lpstr>Viewing current projects</vt:lpstr>
      <vt:lpstr>Viewing list of bidders</vt:lpstr>
      <vt:lpstr>Viewing list of bidders</vt:lpstr>
      <vt:lpstr>Viewing contact information for contractors</vt:lpstr>
      <vt:lpstr>Search contractors by name (alpha order)</vt:lpstr>
      <vt:lpstr>Viewing current projects</vt:lpstr>
      <vt:lpstr>Viewing line items</vt:lpstr>
      <vt:lpstr>Viewing line items</vt:lpstr>
      <vt:lpstr>Viewing line items</vt:lpstr>
      <vt:lpstr>Additional information</vt:lpstr>
      <vt:lpstr>Bid Proposal Request System (BPRS) </vt:lpstr>
      <vt:lpstr>Viewing Plans Online</vt:lpstr>
      <vt:lpstr>Contact Information</vt:lpstr>
    </vt:vector>
  </TitlesOfParts>
  <Company>TxDOT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TXDOT</dc:title>
  <dc:creator>Rosemary Zamora</dc:creator>
  <cp:lastModifiedBy>TxDOT</cp:lastModifiedBy>
  <cp:revision>63</cp:revision>
  <cp:lastPrinted>2017-02-17T19:58:17Z</cp:lastPrinted>
  <dcterms:created xsi:type="dcterms:W3CDTF">2014-05-12T12:40:58Z</dcterms:created>
  <dcterms:modified xsi:type="dcterms:W3CDTF">2017-03-10T22:07:19Z</dcterms:modified>
</cp:coreProperties>
</file>