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368" r:id="rId5"/>
    <p:sldId id="401" r:id="rId6"/>
    <p:sldId id="395" r:id="rId7"/>
    <p:sldId id="402" r:id="rId8"/>
    <p:sldId id="409" r:id="rId9"/>
    <p:sldId id="403" r:id="rId10"/>
    <p:sldId id="404" r:id="rId11"/>
    <p:sldId id="412" r:id="rId12"/>
    <p:sldId id="411" r:id="rId13"/>
    <p:sldId id="397" r:id="rId14"/>
    <p:sldId id="413" r:id="rId15"/>
    <p:sldId id="419" r:id="rId16"/>
    <p:sldId id="418" r:id="rId17"/>
    <p:sldId id="405" r:id="rId18"/>
    <p:sldId id="410" r:id="rId19"/>
    <p:sldId id="406" r:id="rId20"/>
    <p:sldId id="415" r:id="rId21"/>
    <p:sldId id="414" r:id="rId22"/>
    <p:sldId id="407" r:id="rId23"/>
    <p:sldId id="408" r:id="rId24"/>
    <p:sldId id="416" r:id="rId25"/>
    <p:sldId id="420" r:id="rId26"/>
    <p:sldId id="392" r:id="rId27"/>
    <p:sldId id="421" r:id="rId28"/>
    <p:sldId id="417" r:id="rId29"/>
  </p:sldIdLst>
  <p:sldSz cx="9144000" cy="5143500" type="screen16x9"/>
  <p:notesSz cx="9309100" cy="70231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77">
          <p15:clr>
            <a:srgbClr val="A4A3A4"/>
          </p15:clr>
        </p15:guide>
        <p15:guide id="2" orient="horz" pos="2176">
          <p15:clr>
            <a:srgbClr val="A4A3A4"/>
          </p15:clr>
        </p15:guide>
        <p15:guide id="3" pos="1901">
          <p15:clr>
            <a:srgbClr val="A4A3A4"/>
          </p15:clr>
        </p15:guide>
        <p15:guide id="4" pos="38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12" userDrawn="1">
          <p15:clr>
            <a:srgbClr val="A4A3A4"/>
          </p15:clr>
        </p15:guide>
        <p15:guide id="2" pos="293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0F385A"/>
    <a:srgbClr val="E7E8EA"/>
    <a:srgbClr val="CCCED1"/>
    <a:srgbClr val="14385C"/>
    <a:srgbClr val="899BAD"/>
    <a:srgbClr val="205588"/>
    <a:srgbClr val="CC7B29"/>
    <a:srgbClr val="D0D1D0"/>
    <a:srgbClr val="CBCC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50" autoAdjust="0"/>
    <p:restoredTop sz="50000" autoAdjust="0"/>
  </p:normalViewPr>
  <p:slideViewPr>
    <p:cSldViewPr snapToGrid="0" showGuides="1">
      <p:cViewPr varScale="1">
        <p:scale>
          <a:sx n="123" d="100"/>
          <a:sy n="123" d="100"/>
        </p:scale>
        <p:origin x="91" y="130"/>
      </p:cViewPr>
      <p:guideLst>
        <p:guide orient="horz" pos="1077"/>
        <p:guide orient="horz" pos="2176"/>
        <p:guide pos="1901"/>
        <p:guide pos="38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3162" y="-102"/>
      </p:cViewPr>
      <p:guideLst>
        <p:guide orient="horz" pos="2212"/>
        <p:guide pos="29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gs" Target="tags/tag1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034787" cy="351276"/>
          </a:xfrm>
          <a:prstGeom prst="rect">
            <a:avLst/>
          </a:prstGeom>
        </p:spPr>
        <p:txBody>
          <a:bodyPr vert="horz" lIns="91915" tIns="45958" rIns="91915" bIns="4595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2207" y="1"/>
            <a:ext cx="4034787" cy="351276"/>
          </a:xfrm>
          <a:prstGeom prst="rect">
            <a:avLst/>
          </a:prstGeom>
        </p:spPr>
        <p:txBody>
          <a:bodyPr vert="horz" lIns="91915" tIns="45958" rIns="91915" bIns="45958" rtlCol="0"/>
          <a:lstStyle>
            <a:lvl1pPr algn="r">
              <a:defRPr sz="1200"/>
            </a:lvl1pPr>
          </a:lstStyle>
          <a:p>
            <a:fld id="{FF8E6447-1AF7-45FC-B6F3-B45DEEC38ECA}" type="datetimeFigureOut">
              <a:rPr lang="en-US" smtClean="0"/>
              <a:t>1/17/2020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70618"/>
            <a:ext cx="4034787" cy="351276"/>
          </a:xfrm>
          <a:prstGeom prst="rect">
            <a:avLst/>
          </a:prstGeom>
        </p:spPr>
        <p:txBody>
          <a:bodyPr vert="horz" lIns="91915" tIns="45958" rIns="91915" bIns="4595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2207" y="6670618"/>
            <a:ext cx="4034787" cy="351276"/>
          </a:xfrm>
          <a:prstGeom prst="rect">
            <a:avLst/>
          </a:prstGeom>
        </p:spPr>
        <p:txBody>
          <a:bodyPr vert="horz" lIns="91915" tIns="45958" rIns="91915" bIns="45958" rtlCol="0" anchor="b"/>
          <a:lstStyle>
            <a:lvl1pPr algn="r">
              <a:defRPr sz="1200"/>
            </a:lvl1pPr>
          </a:lstStyle>
          <a:p>
            <a:fld id="{B9B2EB33-711F-41CA-8F73-C56B715F8B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556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33943" cy="351155"/>
          </a:xfrm>
          <a:prstGeom prst="rect">
            <a:avLst/>
          </a:prstGeom>
        </p:spPr>
        <p:txBody>
          <a:bodyPr vert="horz" lIns="93662" tIns="46831" rIns="93662" bIns="4683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004" y="0"/>
            <a:ext cx="4033943" cy="351155"/>
          </a:xfrm>
          <a:prstGeom prst="rect">
            <a:avLst/>
          </a:prstGeom>
        </p:spPr>
        <p:txBody>
          <a:bodyPr vert="horz" lIns="93662" tIns="46831" rIns="93662" bIns="46831" rtlCol="0"/>
          <a:lstStyle>
            <a:lvl1pPr algn="r">
              <a:defRPr sz="1200"/>
            </a:lvl1pPr>
          </a:lstStyle>
          <a:p>
            <a:fld id="{7A790463-911A-4750-AD2E-671879DD54F4}" type="datetimeFigureOut">
              <a:rPr lang="en-US" smtClean="0"/>
              <a:pPr/>
              <a:t>1/17/2020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62" tIns="46831" rIns="93662" bIns="468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1" y="3335973"/>
            <a:ext cx="7447280" cy="3160395"/>
          </a:xfrm>
          <a:prstGeom prst="rect">
            <a:avLst/>
          </a:prstGeom>
        </p:spPr>
        <p:txBody>
          <a:bodyPr vert="horz" lIns="93662" tIns="46831" rIns="93662" bIns="468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70727"/>
            <a:ext cx="4033943" cy="351155"/>
          </a:xfrm>
          <a:prstGeom prst="rect">
            <a:avLst/>
          </a:prstGeom>
        </p:spPr>
        <p:txBody>
          <a:bodyPr vert="horz" lIns="93662" tIns="46831" rIns="93662" bIns="4683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004" y="6670727"/>
            <a:ext cx="4033943" cy="351155"/>
          </a:xfrm>
          <a:prstGeom prst="rect">
            <a:avLst/>
          </a:prstGeom>
        </p:spPr>
        <p:txBody>
          <a:bodyPr vert="horz" lIns="93662" tIns="46831" rIns="93662" bIns="46831" rtlCol="0" anchor="b"/>
          <a:lstStyle>
            <a:lvl1pPr algn="r">
              <a:defRPr sz="1200"/>
            </a:lvl1pPr>
          </a:lstStyle>
          <a:p>
            <a:fld id="{09541898-D043-4569-A9A6-59B778BECE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24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41898-D043-4569-A9A6-59B778BECE0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252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2.jpg"/><Relationship Id="rId2" Type="http://schemas.openxmlformats.org/officeDocument/2006/relationships/tags" Target="../tags/tag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9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2.jpg"/><Relationship Id="rId2" Type="http://schemas.openxmlformats.org/officeDocument/2006/relationships/tags" Target="../tags/tag10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tags" Target="../tags/tag14.xml"/><Relationship Id="rId7" Type="http://schemas.openxmlformats.org/officeDocument/2006/relationships/image" Target="../media/image5.png"/><Relationship Id="rId2" Type="http://schemas.openxmlformats.org/officeDocument/2006/relationships/tags" Target="../tags/tag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17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19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512064" y="2782641"/>
            <a:ext cx="4114800" cy="1057275"/>
          </a:xfrm>
          <a:noFill/>
        </p:spPr>
        <p:txBody>
          <a:bodyPr wrap="square" lIns="0" tIns="0" rIns="0" bIns="0" rtlCol="0" anchor="b" anchorCtr="0">
            <a:noAutofit/>
          </a:bodyPr>
          <a:lstStyle>
            <a:lvl1pPr>
              <a:lnSpc>
                <a:spcPct val="90000"/>
              </a:lnSpc>
              <a:def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05588"/>
                </a:solidFill>
                <a:effectLst/>
                <a:uLnTx/>
                <a:uFill>
                  <a:solidFill>
                    <a:schemeClr val="accent2"/>
                  </a:solidFill>
                </a:uFill>
                <a:latin typeface="Franklin Gothic Medium Cond" panose="020B0606030402020204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512064" y="3955235"/>
            <a:ext cx="4114800" cy="433125"/>
          </a:xfrm>
          <a:noFill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>
              <a:buNone/>
              <a:def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Medium Cond" panose="020B0606030402020204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Subtitle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2B1937B-3095-314F-B2F3-A1A62EC6D9F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15184"/>
            <a:ext cx="9144000" cy="4387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768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19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id="{037019D0-A5ED-FD4B-AEE1-74EB27150FF0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512064" y="2782641"/>
            <a:ext cx="4114800" cy="1057275"/>
          </a:xfrm>
          <a:noFill/>
        </p:spPr>
        <p:txBody>
          <a:bodyPr wrap="square" lIns="0" tIns="0" rIns="0" bIns="0" rtlCol="0" anchor="b" anchorCtr="0">
            <a:noAutofit/>
          </a:bodyPr>
          <a:lstStyle>
            <a:lvl1pPr>
              <a:lnSpc>
                <a:spcPct val="90000"/>
              </a:lnSpc>
              <a:def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05588"/>
                </a:solidFill>
                <a:effectLst/>
                <a:uLnTx/>
                <a:uFill>
                  <a:solidFill>
                    <a:schemeClr val="accent2"/>
                  </a:solidFill>
                </a:uFill>
                <a:latin typeface="Franklin Gothic Medium Cond" panose="020B0606030402020204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FDAB146-7CA5-3045-9FD9-49A2E4FAFDC1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512064" y="3955235"/>
            <a:ext cx="4114800" cy="433125"/>
          </a:xfrm>
          <a:noFill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>
              <a:buNone/>
              <a:def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Medium Cond" panose="020B0606030402020204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Subtitle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3F1BDFE-A84E-0B49-98CA-0031467166C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15184"/>
            <a:ext cx="9144000" cy="4387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E54B812-2722-0744-9345-3F01F6ADAB30}"/>
              </a:ext>
            </a:extLst>
          </p:cNvPr>
          <p:cNvSpPr/>
          <p:nvPr userDrawn="1"/>
        </p:nvSpPr>
        <p:spPr>
          <a:xfrm>
            <a:off x="0" y="-5317"/>
            <a:ext cx="9144000" cy="630821"/>
          </a:xfrm>
          <a:prstGeom prst="rect">
            <a:avLst/>
          </a:prstGeom>
          <a:solidFill>
            <a:srgbClr val="D0D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64601" y="4857750"/>
            <a:ext cx="211057" cy="140631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0" algn="r" defTabSz="914400" rtl="0" eaLnBrk="1" latinLnBrk="0" hangingPunct="1">
              <a:buNone/>
              <a:def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/>
              <a:pPr lvl="1">
                <a:spcBef>
                  <a:spcPts val="900"/>
                </a:spcBef>
              </a:pPr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537349-7310-B044-851F-0CE3F0D0F0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100000" contrast="-100000"/>
            <a:alphaModFix amt="77000"/>
          </a:blip>
          <a:stretch>
            <a:fillRect/>
          </a:stretch>
        </p:blipFill>
        <p:spPr>
          <a:xfrm>
            <a:off x="8408890" y="98066"/>
            <a:ext cx="567770" cy="4027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F4A7728-080A-084F-9574-95AC715091D2}"/>
              </a:ext>
            </a:extLst>
          </p:cNvPr>
          <p:cNvSpPr/>
          <p:nvPr userDrawn="1"/>
        </p:nvSpPr>
        <p:spPr>
          <a:xfrm>
            <a:off x="0" y="-5317"/>
            <a:ext cx="9144000" cy="630821"/>
          </a:xfrm>
          <a:prstGeom prst="rect">
            <a:avLst/>
          </a:prstGeom>
          <a:solidFill>
            <a:srgbClr val="D0D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64601" y="4861983"/>
            <a:ext cx="211057" cy="140631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0" algn="r" defTabSz="914400" rtl="0" eaLnBrk="1" latinLnBrk="0" hangingPunct="1">
              <a:buNone/>
              <a:def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1" indent="-276225">
              <a:spcBef>
                <a:spcPts val="900"/>
              </a:spcBef>
            </a:pPr>
            <a:fld id="{126B356D-DBE9-445A-9C43-3D3F41468F04}" type="slidenum">
              <a:rPr lang="en-US" smtClean="0"/>
              <a:pPr lvl="1" indent="-276225">
                <a:spcBef>
                  <a:spcPts val="900"/>
                </a:spcBef>
              </a:pPr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620133-B656-3B44-AD89-AC6A20B509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100000" contrast="-100000"/>
            <a:alphaModFix amt="77000"/>
          </a:blip>
          <a:stretch>
            <a:fillRect/>
          </a:stretch>
        </p:blipFill>
        <p:spPr>
          <a:xfrm>
            <a:off x="8408890" y="98066"/>
            <a:ext cx="567770" cy="4027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13BC544-BD04-4A45-B856-C2B06265A25F}"/>
              </a:ext>
            </a:extLst>
          </p:cNvPr>
          <p:cNvSpPr/>
          <p:nvPr userDrawn="1"/>
        </p:nvSpPr>
        <p:spPr>
          <a:xfrm>
            <a:off x="0" y="0"/>
            <a:ext cx="9144000" cy="630821"/>
          </a:xfrm>
          <a:prstGeom prst="rect">
            <a:avLst/>
          </a:prstGeom>
          <a:solidFill>
            <a:srgbClr val="D0D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64601" y="4853517"/>
            <a:ext cx="211057" cy="140631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0" algn="r" defTabSz="914400" rtl="0" eaLnBrk="1" latinLnBrk="0" hangingPunct="1">
              <a:buNone/>
              <a:def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1" indent="-276225">
              <a:spcBef>
                <a:spcPts val="900"/>
              </a:spcBef>
            </a:pPr>
            <a:fld id="{126B356D-DBE9-445A-9C43-3D3F41468F04}" type="slidenum">
              <a:rPr lang="en-US" smtClean="0"/>
              <a:pPr lvl="1" indent="-276225">
                <a:spcBef>
                  <a:spcPts val="900"/>
                </a:spcBef>
              </a:pPr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684D38-A2A2-C643-AAE3-F3D5B6A1F9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100000" contrast="-100000"/>
            <a:alphaModFix amt="77000"/>
          </a:blip>
          <a:stretch>
            <a:fillRect/>
          </a:stretch>
        </p:blipFill>
        <p:spPr>
          <a:xfrm>
            <a:off x="8408890" y="98066"/>
            <a:ext cx="567770" cy="4027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Z_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705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19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 userDrawn="1"/>
        </p:nvCxnSpPr>
        <p:spPr>
          <a:xfrm>
            <a:off x="512064" y="3160833"/>
            <a:ext cx="413398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99"/>
          <a:stretch/>
        </p:blipFill>
        <p:spPr>
          <a:xfrm>
            <a:off x="4981415" y="531805"/>
            <a:ext cx="4087522" cy="38559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64" y="2161744"/>
            <a:ext cx="2314257" cy="78138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514B2B9B-2570-264C-BAED-5407D10DB918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512064" y="3955235"/>
            <a:ext cx="4114800" cy="433125"/>
          </a:xfrm>
          <a:noFill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>
              <a:buNone/>
              <a:def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Medium Cond" panose="020B0606030402020204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Subtitle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6A43225-99DB-9A40-902B-EE9A13FF864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15184"/>
            <a:ext cx="9144000" cy="4387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4AE025-9B04-274C-8DF9-1E9000B6E18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14" y="4754974"/>
            <a:ext cx="2820447" cy="3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58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13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9C3D2E47-2E1E-CE49-BEE2-8415387622A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15184"/>
            <a:ext cx="9144000" cy="438727"/>
          </a:xfrm>
          <a:prstGeom prst="rect">
            <a:avLst/>
          </a:prstGeom>
        </p:spPr>
      </p:pic>
      <p:graphicFrame>
        <p:nvGraphicFramePr>
          <p:cNvPr id="10" name="Object 9" hidden="1"/>
          <p:cNvGraphicFramePr>
            <a:graphicFrameLocks/>
          </p:cNvGraphicFramePr>
          <p:nvPr>
            <p:custDataLst>
              <p:tags r:id="rId9"/>
            </p:custDataLst>
          </p:nvPr>
        </p:nvGraphicFramePr>
        <p:xfrm>
          <a:off x="0" y="0"/>
          <a:ext cx="158750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2" name="think-cell Slide" r:id="rId15" imgW="0" imgH="0" progId="">
                  <p:embed/>
                </p:oleObj>
              </mc:Choice>
              <mc:Fallback>
                <p:oleObj name="think-cell Slide" r:id="rId15" imgW="0" imgH="0" progId="">
                  <p:embed/>
                  <p:pic>
                    <p:nvPicPr>
                      <p:cNvPr id="0" name="Rectangle 1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19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>
            <p:custDataLst>
              <p:tags r:id="rId10"/>
            </p:custDataLst>
          </p:nvPr>
        </p:nvSpPr>
        <p:spPr>
          <a:xfrm>
            <a:off x="8886826" y="4854722"/>
            <a:ext cx="257175" cy="142875"/>
          </a:xfrm>
          <a:prstGeom prst="rect">
            <a:avLst/>
          </a:prstGeom>
          <a:solidFill>
            <a:srgbClr val="CC7B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 bwMode="gray">
          <a:xfrm>
            <a:off x="253678" y="108926"/>
            <a:ext cx="8353424" cy="40233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253678" y="792314"/>
            <a:ext cx="8477250" cy="3886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3"/>
            </p:custDataLst>
          </p:nvPr>
        </p:nvSpPr>
        <p:spPr>
          <a:xfrm>
            <a:off x="8870950" y="4856970"/>
            <a:ext cx="211057" cy="14063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r" defTabSz="914400" rtl="0" eaLnBrk="1" latinLnBrk="0" hangingPunct="1">
              <a:buNone/>
              <a:def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/>
              <a:pPr lvl="1">
                <a:spcBef>
                  <a:spcPts val="900"/>
                </a:spcBef>
              </a:pPr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6032" y="4715184"/>
            <a:ext cx="4267200" cy="43872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Franklin Gothic Book" pitchFamily="34" charset="0"/>
              </a:rPr>
              <a:t>Footer Text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BBF4F3-27CF-584C-B354-C1AF0B34B8BD}"/>
              </a:ext>
            </a:extLst>
          </p:cNvPr>
          <p:cNvSpPr txBox="1"/>
          <p:nvPr/>
        </p:nvSpPr>
        <p:spPr>
          <a:xfrm>
            <a:off x="6995880" y="4715184"/>
            <a:ext cx="1634889" cy="42831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fld id="{CAAFC295-E4AC-D34C-A518-2E03C6EB7786}" type="datetime4">
              <a:rPr lang="en-US" sz="1200" smtClean="0">
                <a:solidFill>
                  <a:schemeClr val="bg1"/>
                </a:solidFill>
                <a:latin typeface="Franklin Gothic Book" pitchFamily="34" charset="0"/>
              </a:rPr>
              <a:t>January 17, 2020</a:t>
            </a:fld>
            <a:endParaRPr lang="en-US" sz="1200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55" r:id="rId5"/>
    <p:sldLayoutId id="2147483661" r:id="rId6"/>
  </p:sldLayoutIdLst>
  <p:hf hdr="0" dt="0"/>
  <p:txStyles>
    <p:titleStyle>
      <a:lvl1pPr marL="0" algn="l" defTabSz="914400" rtl="0" eaLnBrk="1" latinLnBrk="0" hangingPunct="1">
        <a:lnSpc>
          <a:spcPct val="100000"/>
        </a:lnSpc>
        <a:spcBef>
          <a:spcPct val="0"/>
        </a:spcBef>
        <a:buNone/>
        <a:defRPr lang="en-US" sz="2000" b="0" kern="1200" dirty="0" smtClean="0">
          <a:solidFill>
            <a:srgbClr val="205588"/>
          </a:solidFill>
          <a:effectLst/>
          <a:latin typeface="Franklin Gothic Demi" pitchFamily="34" charset="0"/>
          <a:ea typeface="+mn-ea"/>
          <a:cs typeface="Arial" pitchFamily="34" charset="0"/>
        </a:defRPr>
      </a:lvl1pPr>
    </p:titleStyle>
    <p:bodyStyle>
      <a:lvl1pPr marL="230188" indent="-230188" algn="l" defTabSz="914400" rtl="0" eaLnBrk="1" latinLnBrk="0" hangingPunct="1">
        <a:spcBef>
          <a:spcPts val="0"/>
        </a:spcBef>
        <a:spcAft>
          <a:spcPts val="600"/>
        </a:spcAft>
        <a:buClr>
          <a:srgbClr val="205588"/>
        </a:buClr>
        <a:buFont typeface="Wingdings" pitchFamily="2" charset="2"/>
        <a:buChar char="§"/>
        <a:defRPr sz="20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1pPr>
      <a:lvl2pPr marL="514350" indent="-230188" algn="l" defTabSz="914400" rtl="0" eaLnBrk="1" latinLnBrk="0" hangingPunct="1">
        <a:spcBef>
          <a:spcPts val="0"/>
        </a:spcBef>
        <a:spcAft>
          <a:spcPts val="600"/>
        </a:spcAft>
        <a:buClr>
          <a:srgbClr val="205588"/>
        </a:buClr>
        <a:buFont typeface="Franklin Gothic Book" panose="020B0503020102020204" pitchFamily="34" charset="0"/>
        <a:buChar char="–"/>
        <a:defRPr sz="20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2pPr>
      <a:lvl3pPr marL="742950" indent="-171450" algn="l" defTabSz="914400" rtl="0" eaLnBrk="1" latinLnBrk="0" hangingPunct="1">
        <a:spcBef>
          <a:spcPts val="0"/>
        </a:spcBef>
        <a:spcAft>
          <a:spcPts val="600"/>
        </a:spcAft>
        <a:buClr>
          <a:srgbClr val="205588"/>
        </a:buClr>
        <a:buFont typeface="Arial" pitchFamily="34" charset="0"/>
        <a:buChar char="•"/>
        <a:defRPr sz="20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3pPr>
      <a:lvl4pPr marL="971550" indent="-228600" algn="l" defTabSz="914400" rtl="0" eaLnBrk="1" latinLnBrk="0" hangingPunct="1">
        <a:spcBef>
          <a:spcPts val="0"/>
        </a:spcBef>
        <a:spcAft>
          <a:spcPts val="600"/>
        </a:spcAft>
        <a:buClr>
          <a:srgbClr val="205588"/>
        </a:buClr>
        <a:buFont typeface="Franklin Gothic Book" panose="020B0503020102020204" pitchFamily="34" charset="0"/>
        <a:buChar char="–"/>
        <a:defRPr sz="20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4pPr>
      <a:lvl5pPr marL="1143000" indent="-171450" algn="l" defTabSz="914400" rtl="0" eaLnBrk="1" latinLnBrk="0" hangingPunct="1">
        <a:spcBef>
          <a:spcPts val="0"/>
        </a:spcBef>
        <a:spcAft>
          <a:spcPts val="600"/>
        </a:spcAft>
        <a:buClr>
          <a:srgbClr val="205588"/>
        </a:buClr>
        <a:buFont typeface="Arial" pitchFamily="34" charset="0"/>
        <a:buChar char="»"/>
        <a:defRPr sz="20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ptroller.texas.gov/purchasing/vendor/cmbl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SSD_ContractLettings@txdot.gov" TargetMode="External"/><Relationship Id="rId2" Type="http://schemas.openxmlformats.org/officeDocument/2006/relationships/hyperlink" Target="http://txsmartbuy.com/sp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noraima.perez@txdot.gov" TargetMode="External"/><Relationship Id="rId2" Type="http://schemas.openxmlformats.org/officeDocument/2006/relationships/hyperlink" Target="mailto:debra.wells@txdot.gov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keepitmovingdallas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txdot.gov/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973637-3DBA-B946-A7D6-91790859BE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" y="1"/>
            <a:ext cx="9144000" cy="4715184"/>
          </a:xfrm>
          <a:prstGeom prst="rect">
            <a:avLst/>
          </a:prstGeo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512063" y="3955235"/>
            <a:ext cx="5063113" cy="433125"/>
          </a:xfrm>
        </p:spPr>
        <p:txBody>
          <a:bodyPr>
            <a:normAutofit fontScale="85000" lnSpcReduction="20000"/>
          </a:bodyPr>
          <a:lstStyle/>
          <a:p>
            <a:r>
              <a:rPr lang="en-US" sz="2000" dirty="0"/>
              <a:t>DBEs, HUBs, MBEs, Prime Contractors, SBEs, Sub-contractors, WBEs and Veterans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B99264-4F75-964A-9A91-5991948784CD}"/>
              </a:ext>
            </a:extLst>
          </p:cNvPr>
          <p:cNvSpPr txBox="1"/>
          <p:nvPr/>
        </p:nvSpPr>
        <p:spPr>
          <a:xfrm>
            <a:off x="7135580" y="4715184"/>
            <a:ext cx="1634889" cy="42831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fld id="{CAAFC295-E4AC-D34C-A518-2E03C6EB7786}" type="datetime4">
              <a:rPr lang="en-US" sz="1200" smtClean="0">
                <a:solidFill>
                  <a:schemeClr val="bg1"/>
                </a:solidFill>
                <a:latin typeface="Franklin Gothic Book" pitchFamily="34" charset="0"/>
              </a:rPr>
              <a:t>January 17, 2020</a:t>
            </a:fld>
            <a:endParaRPr lang="en-US" sz="1200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19FE7C9-F063-43B1-BE48-B5FA5995D5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2763" y="2782888"/>
            <a:ext cx="5486400" cy="1057275"/>
          </a:xfrm>
        </p:spPr>
        <p:txBody>
          <a:bodyPr/>
          <a:lstStyle/>
          <a:p>
            <a:pPr>
              <a:lnSpc>
                <a:spcPts val="4380"/>
              </a:lnSpc>
            </a:pPr>
            <a:br>
              <a:rPr lang="en-US" dirty="0"/>
            </a:br>
            <a:r>
              <a:rPr lang="en-US" dirty="0"/>
              <a:t>CIP 2020 Class #1: Navigating TxDOT Website &amp; NTTA Marketplace</a:t>
            </a:r>
          </a:p>
        </p:txBody>
      </p:sp>
    </p:spTree>
    <p:extLst>
      <p:ext uri="{BB962C8B-B14F-4D97-AF65-F5344CB8AC3E}">
        <p14:creationId xmlns:p14="http://schemas.microsoft.com/office/powerpoint/2010/main" val="3148534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83084-C522-4401-BF91-4F3573A0A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78" y="108926"/>
            <a:ext cx="8353424" cy="523220"/>
          </a:xfrm>
        </p:spPr>
        <p:txBody>
          <a:bodyPr/>
          <a:lstStyle/>
          <a:p>
            <a:r>
              <a:rPr lang="en-US" sz="2800" dirty="0"/>
              <a:t>Letting &amp; Bids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65F01F-32E8-47B8-BD50-C2115C7B7E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 indent="-276225">
              <a:spcBef>
                <a:spcPts val="900"/>
              </a:spcBef>
            </a:pPr>
            <a:fld id="{126B356D-DBE9-445A-9C43-3D3F41468F04}" type="slidenum">
              <a:rPr lang="en-US" smtClean="0"/>
              <a:pPr lvl="1" indent="-276225">
                <a:spcBef>
                  <a:spcPts val="900"/>
                </a:spcBef>
              </a:pPr>
              <a:t>10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0EF5DD-F085-4928-B028-647763C03E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53677" y="834132"/>
            <a:ext cx="4697767" cy="38062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9F5FDE3-5260-4784-BE5E-5DC1152F442E}"/>
              </a:ext>
            </a:extLst>
          </p:cNvPr>
          <p:cNvSpPr txBox="1"/>
          <p:nvPr/>
        </p:nvSpPr>
        <p:spPr>
          <a:xfrm>
            <a:off x="5759751" y="1487965"/>
            <a:ext cx="252583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For Upcoming Projects</a:t>
            </a:r>
          </a:p>
          <a:p>
            <a:endParaRPr lang="en-US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Click Either Current Statewide 12-Month Letting Schedule or  FY 2020 Statewide Project Letting Dates</a:t>
            </a:r>
          </a:p>
        </p:txBody>
      </p:sp>
    </p:spTree>
    <p:extLst>
      <p:ext uri="{BB962C8B-B14F-4D97-AF65-F5344CB8AC3E}">
        <p14:creationId xmlns:p14="http://schemas.microsoft.com/office/powerpoint/2010/main" val="3987508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E7187-7085-4EC5-83DA-34662A338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78" y="108926"/>
            <a:ext cx="8353424" cy="523220"/>
          </a:xfrm>
        </p:spPr>
        <p:txBody>
          <a:bodyPr/>
          <a:lstStyle/>
          <a:p>
            <a:r>
              <a:rPr lang="en-US" sz="2800" dirty="0"/>
              <a:t>Plans Online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F00625-359C-4999-880B-D9D1EB6FC0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 indent="-276225">
              <a:spcBef>
                <a:spcPts val="900"/>
              </a:spcBef>
            </a:pPr>
            <a:fld id="{126B356D-DBE9-445A-9C43-3D3F41468F04}" type="slidenum">
              <a:rPr lang="en-US" smtClean="0"/>
              <a:pPr lvl="1" indent="-276225">
                <a:spcBef>
                  <a:spcPts val="900"/>
                </a:spcBef>
              </a:pPr>
              <a:t>11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11F022-52B0-45A6-843B-BA1995ECE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2164" y="1362270"/>
            <a:ext cx="4663363" cy="32777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B55745-E940-4E88-BE9D-47017E825E6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53677" y="621580"/>
            <a:ext cx="1537801" cy="16104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734A86-4994-499C-B1C8-958EDF7D0239}"/>
              </a:ext>
            </a:extLst>
          </p:cNvPr>
          <p:cNvSpPr txBox="1"/>
          <p:nvPr/>
        </p:nvSpPr>
        <p:spPr>
          <a:xfrm>
            <a:off x="2233127" y="3079104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Click Plans Online-FTP Download</a:t>
            </a:r>
          </a:p>
          <a:p>
            <a:pPr algn="ctr"/>
            <a:endParaRPr lang="en-US" sz="1200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7B0ECABF-C96D-4E8E-82AB-65EFCB6358DE}"/>
              </a:ext>
            </a:extLst>
          </p:cNvPr>
          <p:cNvSpPr/>
          <p:nvPr/>
        </p:nvSpPr>
        <p:spPr>
          <a:xfrm rot="10800000">
            <a:off x="1923413" y="1119954"/>
            <a:ext cx="978408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D83F18C-C8B7-460C-83B9-8EFED65E823A}"/>
              </a:ext>
            </a:extLst>
          </p:cNvPr>
          <p:cNvSpPr/>
          <p:nvPr/>
        </p:nvSpPr>
        <p:spPr>
          <a:xfrm>
            <a:off x="2837813" y="2310908"/>
            <a:ext cx="978408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32EEB3-A382-41BB-A0E6-A5B5253C24E2}"/>
              </a:ext>
            </a:extLst>
          </p:cNvPr>
          <p:cNvSpPr txBox="1"/>
          <p:nvPr/>
        </p:nvSpPr>
        <p:spPr>
          <a:xfrm>
            <a:off x="1791478" y="803617"/>
            <a:ext cx="14182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Click Plans Online</a:t>
            </a:r>
          </a:p>
        </p:txBody>
      </p:sp>
    </p:spTree>
    <p:extLst>
      <p:ext uri="{BB962C8B-B14F-4D97-AF65-F5344CB8AC3E}">
        <p14:creationId xmlns:p14="http://schemas.microsoft.com/office/powerpoint/2010/main" val="2528319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2B507-9A3A-440A-8A9A-C91F5C567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78" y="108926"/>
            <a:ext cx="8353424" cy="523220"/>
          </a:xfrm>
        </p:spPr>
        <p:txBody>
          <a:bodyPr/>
          <a:lstStyle/>
          <a:p>
            <a:r>
              <a:rPr lang="en-US" sz="2800" dirty="0"/>
              <a:t>Projects Plans &amp; Proposals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AD4EE9-FE62-4D09-8F71-0D1B1CD19E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 indent="-276225">
              <a:spcBef>
                <a:spcPts val="900"/>
              </a:spcBef>
            </a:pPr>
            <a:fld id="{126B356D-DBE9-445A-9C43-3D3F41468F04}" type="slidenum">
              <a:rPr lang="en-US" smtClean="0"/>
              <a:pPr lvl="1" indent="-276225">
                <a:spcBef>
                  <a:spcPts val="900"/>
                </a:spcBef>
              </a:pPr>
              <a:t>12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B9A68F-E0B0-4B66-AA62-C09302D1EEEC}"/>
              </a:ext>
            </a:extLst>
          </p:cNvPr>
          <p:cNvSpPr/>
          <p:nvPr/>
        </p:nvSpPr>
        <p:spPr>
          <a:xfrm>
            <a:off x="359425" y="715296"/>
            <a:ext cx="8353424" cy="3782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– Plans Online – FTP Download (print), then click I agree, then click the button Click here 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will get you to the FTP site. Will look for and click on State-Let-Construction then 2019. 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a Date– then you have the choose to choose Plans, Proposal, Proposal Addenda Etc. 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click plans then you will get all the projects for the State that are letting in that Month. It very important that you know the CSJ# and the County you are looking for. 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Look for CSJ# : Click on it and it will get you to the Title sheet of the plans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the left side, it will give you each sheet. 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Look for Estimate &amp; Quantity, this page is the Estimate Summary sheet, it will show all the item and description for the project. 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will need to go through them to find your item of work. 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Summary of quantities roadway sheets is the plans sheet where the location is show where the item will be installed or removed.   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Pull the proposal as well to make sure the quantities are the same. </a:t>
            </a:r>
          </a:p>
        </p:txBody>
      </p:sp>
    </p:spTree>
    <p:extLst>
      <p:ext uri="{BB962C8B-B14F-4D97-AF65-F5344CB8AC3E}">
        <p14:creationId xmlns:p14="http://schemas.microsoft.com/office/powerpoint/2010/main" val="3207854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76CBE-EC60-46A3-B003-6B632DDE3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78" y="108926"/>
            <a:ext cx="8353424" cy="523220"/>
          </a:xfrm>
        </p:spPr>
        <p:txBody>
          <a:bodyPr/>
          <a:lstStyle/>
          <a:p>
            <a:r>
              <a:rPr lang="en-US" sz="2800" dirty="0"/>
              <a:t>Spec Book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D19300-5322-4408-97CB-6FA3EEAB4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 indent="-276225">
              <a:spcBef>
                <a:spcPts val="900"/>
              </a:spcBef>
            </a:pPr>
            <a:fld id="{126B356D-DBE9-445A-9C43-3D3F41468F04}" type="slidenum">
              <a:rPr lang="en-US" smtClean="0"/>
              <a:pPr lvl="1" indent="-276225">
                <a:spcBef>
                  <a:spcPts val="900"/>
                </a:spcBef>
              </a:pPr>
              <a:t>13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1C0664-7282-4D22-8B91-D4B56520DC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27596" y="632146"/>
            <a:ext cx="1935906" cy="22032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2160E1-7C1E-4AB9-9124-2D49AF29F3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4841" y="2146064"/>
            <a:ext cx="4632261" cy="24179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19E0A5-9B03-4173-A9B5-9EE43DCBF47C}"/>
              </a:ext>
            </a:extLst>
          </p:cNvPr>
          <p:cNvSpPr txBox="1"/>
          <p:nvPr/>
        </p:nvSpPr>
        <p:spPr>
          <a:xfrm>
            <a:off x="2315451" y="709127"/>
            <a:ext cx="4135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Click Standard Specifications for Construction and Maintenance of Highways, Streets and Bridges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495C44-7DF3-4BF3-BA0A-F3523CAE8E23}"/>
              </a:ext>
            </a:extLst>
          </p:cNvPr>
          <p:cNvSpPr txBox="1"/>
          <p:nvPr/>
        </p:nvSpPr>
        <p:spPr>
          <a:xfrm>
            <a:off x="2339585" y="3357298"/>
            <a:ext cx="1660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Click PDF or DOCX for Digital Copy of 2014 Spec Book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9BF47BE8-111F-4A8F-AD59-BEF37E907E95}"/>
              </a:ext>
            </a:extLst>
          </p:cNvPr>
          <p:cNvSpPr/>
          <p:nvPr/>
        </p:nvSpPr>
        <p:spPr>
          <a:xfrm rot="10800000">
            <a:off x="2365215" y="1223206"/>
            <a:ext cx="978408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55573E33-4EE0-4F44-AFAC-5741EE275FEB}"/>
              </a:ext>
            </a:extLst>
          </p:cNvPr>
          <p:cNvSpPr/>
          <p:nvPr/>
        </p:nvSpPr>
        <p:spPr>
          <a:xfrm>
            <a:off x="2692535" y="2818003"/>
            <a:ext cx="978408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892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EC139-D91C-4B42-9EF5-C22C98A7C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78" y="108926"/>
            <a:ext cx="8353424" cy="430887"/>
          </a:xfrm>
        </p:spPr>
        <p:txBody>
          <a:bodyPr/>
          <a:lstStyle/>
          <a:p>
            <a:r>
              <a:rPr lang="en-US" sz="2200" dirty="0"/>
              <a:t>Professional Engineering Procurement Services Division (PEPS)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5206B6-4827-4A08-BBAA-C9402AAD66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 indent="-276225">
              <a:spcBef>
                <a:spcPts val="900"/>
              </a:spcBef>
            </a:pPr>
            <a:fld id="{126B356D-DBE9-445A-9C43-3D3F41468F04}" type="slidenum">
              <a:rPr lang="en-US" smtClean="0"/>
              <a:pPr lvl="1" indent="-276225">
                <a:spcBef>
                  <a:spcPts val="900"/>
                </a:spcBef>
              </a:pPr>
              <a:t>14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717EF2-3E76-4030-84A3-BB4C9A7B40E9}"/>
              </a:ext>
            </a:extLst>
          </p:cNvPr>
          <p:cNvSpPr txBox="1"/>
          <p:nvPr/>
        </p:nvSpPr>
        <p:spPr>
          <a:xfrm>
            <a:off x="197694" y="614666"/>
            <a:ext cx="861092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/>
          </a:p>
          <a:p>
            <a:r>
              <a:rPr lang="en-US" sz="1600" dirty="0"/>
              <a:t>Project opportunities for Professional Service under PEPS contracts may include preliminary engineering, design or plan work, specifications and estimates (PS&amp;E) as well as:</a:t>
            </a:r>
          </a:p>
          <a:p>
            <a:endParaRPr lang="en-US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Construction Engineering and Inspection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Bridge Inspection and Design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Geotechnical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Materials, Traffic, Environmental, and Utility Engineering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Architectural Design and Observation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Surveying and Mapping</a:t>
            </a:r>
          </a:p>
          <a:p>
            <a:endParaRPr lang="en-US" sz="1600" dirty="0"/>
          </a:p>
          <a:p>
            <a:r>
              <a:rPr lang="en-US" sz="1600" dirty="0"/>
              <a:t>Useful Certifications: DBE/HUB</a:t>
            </a:r>
          </a:p>
          <a:p>
            <a:endParaRPr lang="en-US" sz="1600" dirty="0"/>
          </a:p>
          <a:p>
            <a:r>
              <a:rPr lang="en-US" sz="1600" dirty="0"/>
              <a:t>For more information about procurement opportunities at TxDOT, Contact the Procurement Division at 512-416-2400</a:t>
            </a:r>
          </a:p>
        </p:txBody>
      </p:sp>
    </p:spTree>
    <p:extLst>
      <p:ext uri="{BB962C8B-B14F-4D97-AF65-F5344CB8AC3E}">
        <p14:creationId xmlns:p14="http://schemas.microsoft.com/office/powerpoint/2010/main" val="661110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F7364-AB52-45C7-BF02-418AD515D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78" y="108926"/>
            <a:ext cx="8353424" cy="523220"/>
          </a:xfrm>
        </p:spPr>
        <p:txBody>
          <a:bodyPr/>
          <a:lstStyle/>
          <a:p>
            <a:r>
              <a:rPr lang="en-US" sz="2800" dirty="0"/>
              <a:t>PEPS</a:t>
            </a:r>
            <a:r>
              <a:rPr lang="en-US" dirty="0"/>
              <a:t> </a:t>
            </a:r>
            <a:r>
              <a:rPr lang="en-US" sz="2800" dirty="0"/>
              <a:t>Opportunities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AE9875-D669-40E0-8D7E-DEFCFDF732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 indent="-276225">
              <a:spcBef>
                <a:spcPts val="900"/>
              </a:spcBef>
            </a:pPr>
            <a:fld id="{126B356D-DBE9-445A-9C43-3D3F41468F04}" type="slidenum">
              <a:rPr lang="en-US" smtClean="0"/>
              <a:pPr lvl="1" indent="-276225">
                <a:spcBef>
                  <a:spcPts val="900"/>
                </a:spcBef>
              </a:pPr>
              <a:t>15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8F1611-7953-4599-872E-1F5D79C66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78" y="686481"/>
            <a:ext cx="2924951" cy="11423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BE5C8B-3945-49C7-9CD1-6BB8E02DC0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0188" y="2649894"/>
            <a:ext cx="5435470" cy="19264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95B8A5-BD18-49A9-B59B-C24BB6FE533F}"/>
              </a:ext>
            </a:extLst>
          </p:cNvPr>
          <p:cNvSpPr txBox="1"/>
          <p:nvPr/>
        </p:nvSpPr>
        <p:spPr>
          <a:xfrm>
            <a:off x="1718310" y="2632196"/>
            <a:ext cx="2032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Click Fiscal Year 2020 Procurement Plan</a:t>
            </a:r>
          </a:p>
          <a:p>
            <a:pPr algn="ctr"/>
            <a:r>
              <a:rPr lang="en-US" sz="1200" dirty="0"/>
              <a:t>or</a:t>
            </a:r>
          </a:p>
          <a:p>
            <a:pPr algn="ctr"/>
            <a:r>
              <a:rPr lang="en-US" sz="1200" dirty="0"/>
              <a:t>2020 Fiscal Year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B3DB74AB-67E6-442E-B014-25F600BABD3F}"/>
              </a:ext>
            </a:extLst>
          </p:cNvPr>
          <p:cNvSpPr/>
          <p:nvPr/>
        </p:nvSpPr>
        <p:spPr>
          <a:xfrm>
            <a:off x="2363755" y="3535151"/>
            <a:ext cx="978408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41F7830E-69B2-46C0-95E9-FAB84E7C1F89}"/>
              </a:ext>
            </a:extLst>
          </p:cNvPr>
          <p:cNvSpPr/>
          <p:nvPr/>
        </p:nvSpPr>
        <p:spPr>
          <a:xfrm rot="10800000">
            <a:off x="3342163" y="1044488"/>
            <a:ext cx="978408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7EC99B-1BDE-4B39-B54E-195ECB5A2172}"/>
              </a:ext>
            </a:extLst>
          </p:cNvPr>
          <p:cNvSpPr txBox="1"/>
          <p:nvPr/>
        </p:nvSpPr>
        <p:spPr>
          <a:xfrm>
            <a:off x="3178629" y="765693"/>
            <a:ext cx="40891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Click Architectural, Engineering and Survey Consultants</a:t>
            </a:r>
          </a:p>
        </p:txBody>
      </p:sp>
    </p:spTree>
    <p:extLst>
      <p:ext uri="{BB962C8B-B14F-4D97-AF65-F5344CB8AC3E}">
        <p14:creationId xmlns:p14="http://schemas.microsoft.com/office/powerpoint/2010/main" val="498249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6C527-DFE4-4FA2-B915-549E5A941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560" y="96485"/>
            <a:ext cx="8353424" cy="523220"/>
          </a:xfrm>
        </p:spPr>
        <p:txBody>
          <a:bodyPr/>
          <a:lstStyle/>
          <a:p>
            <a:r>
              <a:rPr lang="en-US" sz="2800" dirty="0"/>
              <a:t>Procurement Division (PRO)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7CC63D-0EC1-4935-9582-B5B50871F2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 indent="-276225">
              <a:spcBef>
                <a:spcPts val="900"/>
              </a:spcBef>
            </a:pPr>
            <a:fld id="{126B356D-DBE9-445A-9C43-3D3F41468F04}" type="slidenum">
              <a:rPr lang="en-US" smtClean="0"/>
              <a:pPr lvl="1" indent="-276225">
                <a:spcBef>
                  <a:spcPts val="900"/>
                </a:spcBef>
              </a:pPr>
              <a:t>16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9B0FBF-D2AB-470C-BDA1-CCAC8E7F4F07}"/>
              </a:ext>
            </a:extLst>
          </p:cNvPr>
          <p:cNvSpPr txBox="1"/>
          <p:nvPr/>
        </p:nvSpPr>
        <p:spPr>
          <a:xfrm>
            <a:off x="278559" y="870857"/>
            <a:ext cx="858604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 is the central purchasing office for the department who procures goods and non-professional services under the State Purchasing ACT. </a:t>
            </a:r>
          </a:p>
          <a:p>
            <a:endParaRPr lang="en-US" dirty="0"/>
          </a:p>
          <a:p>
            <a:r>
              <a:rPr lang="en-US" dirty="0"/>
              <a:t>Procurement Opportunities: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Manufactures, suppliers, and other vendors wishing to furnish materials, equipment, supplies, and non-professional services to the state of Texas.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Apply to be on the Centralized Master Bidders List (CMBL)</a:t>
            </a:r>
          </a:p>
          <a:p>
            <a:endParaRPr lang="en-US" dirty="0"/>
          </a:p>
          <a:p>
            <a:r>
              <a:rPr lang="en-US" dirty="0"/>
              <a:t>Useful Certifications: DBE/HUB (strongly encourages to become HUB certified)</a:t>
            </a:r>
          </a:p>
          <a:p>
            <a:endParaRPr lang="en-US" dirty="0"/>
          </a:p>
          <a:p>
            <a:r>
              <a:rPr lang="en-US" dirty="0"/>
              <a:t>For more information about procurement opportunities at TxDOT, Contact the Procurement Division at 512-416-2400.</a:t>
            </a:r>
          </a:p>
          <a:p>
            <a:endParaRPr lang="en-US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99752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DC4FC-C31A-4C07-89E7-F0B5132CE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78" y="108926"/>
            <a:ext cx="8353424" cy="523220"/>
          </a:xfrm>
        </p:spPr>
        <p:txBody>
          <a:bodyPr/>
          <a:lstStyle/>
          <a:p>
            <a:r>
              <a:rPr lang="en-US" sz="2800" dirty="0"/>
              <a:t>Procurement Division (PRO) Opportunities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3D9D6C-9916-4E69-A799-0215BCAD09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 indent="-276225">
              <a:spcBef>
                <a:spcPts val="900"/>
              </a:spcBef>
            </a:pPr>
            <a:fld id="{126B356D-DBE9-445A-9C43-3D3F41468F04}" type="slidenum">
              <a:rPr lang="en-US" smtClean="0"/>
              <a:pPr lvl="1" indent="-276225">
                <a:spcBef>
                  <a:spcPts val="900"/>
                </a:spcBef>
              </a:pPr>
              <a:t>17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3316DA-8BE2-4637-AC51-A4A73D798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78" y="1158256"/>
            <a:ext cx="3749040" cy="25699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81FD53-3E70-4697-8A07-92EEAA686416}"/>
              </a:ext>
            </a:extLst>
          </p:cNvPr>
          <p:cNvSpPr txBox="1"/>
          <p:nvPr/>
        </p:nvSpPr>
        <p:spPr>
          <a:xfrm>
            <a:off x="4430390" y="1356048"/>
            <a:ext cx="31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Click Selling Goods and Non-Professional Services to TxDOT</a:t>
            </a:r>
          </a:p>
        </p:txBody>
      </p:sp>
    </p:spTree>
    <p:extLst>
      <p:ext uri="{BB962C8B-B14F-4D97-AF65-F5344CB8AC3E}">
        <p14:creationId xmlns:p14="http://schemas.microsoft.com/office/powerpoint/2010/main" val="3817556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4C100-4E7B-42DE-A91B-972763817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78" y="108926"/>
            <a:ext cx="8353424" cy="523220"/>
          </a:xfrm>
        </p:spPr>
        <p:txBody>
          <a:bodyPr/>
          <a:lstStyle/>
          <a:p>
            <a:r>
              <a:rPr lang="en-US" sz="2800" dirty="0"/>
              <a:t>Selling Goods and Non-Professional Services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99AAAE-8F80-4760-A8C6-E37168CE2F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 indent="-276225">
              <a:spcBef>
                <a:spcPts val="900"/>
              </a:spcBef>
            </a:pPr>
            <a:fld id="{126B356D-DBE9-445A-9C43-3D3F41468F04}" type="slidenum">
              <a:rPr lang="en-US" smtClean="0"/>
              <a:pPr lvl="1" indent="-276225">
                <a:spcBef>
                  <a:spcPts val="900"/>
                </a:spcBef>
              </a:pPr>
              <a:t>18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06F5AB-724B-4657-B520-DE185706C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231" y="1008337"/>
            <a:ext cx="6435420" cy="2286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9587E7-84A3-405B-A024-2C05B1033DC7}"/>
              </a:ext>
            </a:extLst>
          </p:cNvPr>
          <p:cNvSpPr txBox="1"/>
          <p:nvPr/>
        </p:nvSpPr>
        <p:spPr>
          <a:xfrm>
            <a:off x="3041888" y="3670529"/>
            <a:ext cx="3446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Click Centralized Master Bidders List (CMBL) to go to Apply</a:t>
            </a:r>
          </a:p>
          <a:p>
            <a:r>
              <a:rPr lang="en-US" sz="1200" dirty="0">
                <a:hlinkClick r:id="rId3"/>
              </a:rPr>
              <a:t>https://comptroller.texas.gov/purchasing/vendor/cmbl/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195204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0F9F4-F516-4DD5-8603-D2011D8BC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78" y="108926"/>
            <a:ext cx="8353424" cy="523220"/>
          </a:xfrm>
        </p:spPr>
        <p:txBody>
          <a:bodyPr/>
          <a:lstStyle/>
          <a:p>
            <a:r>
              <a:rPr lang="en-US" sz="2800" dirty="0"/>
              <a:t>Public Transportation Division (PTN)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09A186-1CB4-4985-AB24-387A38F5A3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 indent="-276225">
              <a:spcBef>
                <a:spcPts val="900"/>
              </a:spcBef>
            </a:pPr>
            <a:fld id="{126B356D-DBE9-445A-9C43-3D3F41468F04}" type="slidenum">
              <a:rPr lang="en-US" smtClean="0"/>
              <a:pPr lvl="1" indent="-276225">
                <a:spcBef>
                  <a:spcPts val="900"/>
                </a:spcBef>
              </a:pPr>
              <a:t>19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46B3BF-DEEA-4D10-A815-F22B9BAA33D1}"/>
              </a:ext>
            </a:extLst>
          </p:cNvPr>
          <p:cNvSpPr txBox="1"/>
          <p:nvPr/>
        </p:nvSpPr>
        <p:spPr>
          <a:xfrm>
            <a:off x="203914" y="777314"/>
            <a:ext cx="861092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PTN coordinates with the Federal Transportation Administration (FTA), non-profits, and local government entities to promote the use and development of public transportation throughout the state.</a:t>
            </a:r>
          </a:p>
          <a:p>
            <a:endParaRPr lang="en-US" dirty="0"/>
          </a:p>
          <a:p>
            <a:r>
              <a:rPr lang="en-US" dirty="0"/>
              <a:t>Examples of Contracting Services Include: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Construction of a Facility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Fleet Maintenance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Administrative and Operational Supplies</a:t>
            </a:r>
          </a:p>
          <a:p>
            <a:endParaRPr lang="en-US" dirty="0"/>
          </a:p>
          <a:p>
            <a:r>
              <a:rPr lang="en-US" dirty="0"/>
              <a:t>Useful Certifications: DBE/HUB/SBE</a:t>
            </a:r>
          </a:p>
          <a:p>
            <a:endParaRPr lang="en-US" dirty="0"/>
          </a:p>
          <a:p>
            <a:r>
              <a:rPr lang="en-US" dirty="0"/>
              <a:t>For more information about public transportation opportunities at TxDOT, Contact the Public Transportation Division at 512-486-5969.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94037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FE033-FF1E-4395-B4E0-45ACB7919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78" y="108926"/>
            <a:ext cx="8353424" cy="584775"/>
          </a:xfrm>
        </p:spPr>
        <p:txBody>
          <a:bodyPr/>
          <a:lstStyle/>
          <a:p>
            <a:r>
              <a:rPr lang="en-US" sz="3200" dirty="0"/>
              <a:t>Doing Business with TxDOT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1DF587-163C-4F56-A9C7-42C78A394B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 indent="-276225">
              <a:spcBef>
                <a:spcPts val="900"/>
              </a:spcBef>
            </a:pPr>
            <a:fld id="{126B356D-DBE9-445A-9C43-3D3F41468F04}" type="slidenum">
              <a:rPr lang="en-US" smtClean="0"/>
              <a:pPr lvl="1" indent="-276225">
                <a:spcBef>
                  <a:spcPts val="900"/>
                </a:spcBef>
              </a:pPr>
              <a:t>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7B8B68-CA7D-4B38-BF53-DE8443E97C23}"/>
              </a:ext>
            </a:extLst>
          </p:cNvPr>
          <p:cNvSpPr txBox="1"/>
          <p:nvPr/>
        </p:nvSpPr>
        <p:spPr>
          <a:xfrm>
            <a:off x="319596" y="1074198"/>
            <a:ext cx="943117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TxDOT offers contracting opportunities in many areas, including but not limited to:</a:t>
            </a:r>
          </a:p>
          <a:p>
            <a:endParaRPr lang="en-US" sz="2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Airports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Heavy Highway Construction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Professional Services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Public Transportation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Building Construction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Goods and Services</a:t>
            </a:r>
          </a:p>
        </p:txBody>
      </p:sp>
    </p:spTree>
    <p:extLst>
      <p:ext uri="{BB962C8B-B14F-4D97-AF65-F5344CB8AC3E}">
        <p14:creationId xmlns:p14="http://schemas.microsoft.com/office/powerpoint/2010/main" val="2130052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11949-49E4-49FB-BC61-E37261848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78" y="108926"/>
            <a:ext cx="8353424" cy="523220"/>
          </a:xfrm>
        </p:spPr>
        <p:txBody>
          <a:bodyPr/>
          <a:lstStyle/>
          <a:p>
            <a:r>
              <a:rPr lang="en-US" sz="2800" dirty="0"/>
              <a:t>Support Services Division (SSD)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F3106D-5C58-4009-858B-8FAF62DFA0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 indent="-276225">
              <a:spcBef>
                <a:spcPts val="900"/>
              </a:spcBef>
            </a:pPr>
            <a:fld id="{126B356D-DBE9-445A-9C43-3D3F41468F04}" type="slidenum">
              <a:rPr lang="en-US" smtClean="0"/>
              <a:pPr lvl="1" indent="-276225">
                <a:spcBef>
                  <a:spcPts val="900"/>
                </a:spcBef>
              </a:pPr>
              <a:t>20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C449BE-ADA4-45DA-926C-D7071CA652D3}"/>
              </a:ext>
            </a:extLst>
          </p:cNvPr>
          <p:cNvSpPr txBox="1"/>
          <p:nvPr/>
        </p:nvSpPr>
        <p:spPr>
          <a:xfrm>
            <a:off x="253678" y="765109"/>
            <a:ext cx="8716151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Support Services opportunities:</a:t>
            </a:r>
          </a:p>
          <a:p>
            <a:endParaRPr lang="en-US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Professional Services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Special Trades and Building Construction Services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Facility Maintenance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Security Operations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Materials Inventory for Road Maintenance Operations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600" dirty="0"/>
              <a:t>Useful Certifications: HUB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600" dirty="0"/>
              <a:t>SSD Opportunities are advertised on the Texas Comptroller of Public Accounts Electronic State Business Daily (ESBD) at  </a:t>
            </a:r>
            <a:r>
              <a:rPr lang="en-US" sz="1600" dirty="0">
                <a:hlinkClick r:id="rId2"/>
              </a:rPr>
              <a:t>http://txsmartbuy.com/sp</a:t>
            </a:r>
            <a:r>
              <a:rPr lang="en-US" sz="1600" dirty="0"/>
              <a:t> </a:t>
            </a:r>
          </a:p>
          <a:p>
            <a:endParaRPr lang="en-US" sz="1600" dirty="0"/>
          </a:p>
          <a:p>
            <a:r>
              <a:rPr lang="en-US" sz="1600" dirty="0"/>
              <a:t>For more information about building construction and facility maintenance opportunities at TxDOT, Contact SSD’s Business Operations at 512-416-2458, or email at </a:t>
            </a:r>
            <a:r>
              <a:rPr lang="en-US" sz="1600" dirty="0">
                <a:hlinkClick r:id="rId3"/>
              </a:rPr>
              <a:t>SSD_ContractLettings@txdot.gov</a:t>
            </a: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2752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4ADEA-5785-441A-A37B-530200FFB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78" y="108926"/>
            <a:ext cx="8353424" cy="461665"/>
          </a:xfrm>
        </p:spPr>
        <p:txBody>
          <a:bodyPr/>
          <a:lstStyle/>
          <a:p>
            <a:r>
              <a:rPr lang="en-US" sz="2400" dirty="0"/>
              <a:t>Support Services Division (SSD) Opportunities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C706FA-376E-4112-9F0B-54A306D801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 indent="-276225">
              <a:spcBef>
                <a:spcPts val="900"/>
              </a:spcBef>
            </a:pPr>
            <a:fld id="{126B356D-DBE9-445A-9C43-3D3F41468F04}" type="slidenum">
              <a:rPr lang="en-US" smtClean="0"/>
              <a:pPr lvl="1" indent="-276225">
                <a:spcBef>
                  <a:spcPts val="900"/>
                </a:spcBef>
              </a:pPr>
              <a:t>21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D270AD-EE3F-4AA9-8C65-70B0EC606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182" y="2232057"/>
            <a:ext cx="6217920" cy="22859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45F05F-A8CB-4673-B0BD-49664B96E12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53677" y="621580"/>
            <a:ext cx="1537801" cy="16104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4A75E9-F672-4BEF-BFDF-E5152223031C}"/>
              </a:ext>
            </a:extLst>
          </p:cNvPr>
          <p:cNvSpPr txBox="1"/>
          <p:nvPr/>
        </p:nvSpPr>
        <p:spPr>
          <a:xfrm>
            <a:off x="253677" y="3375008"/>
            <a:ext cx="2135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Click FY 2020-2021 Facilities Master Plan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D5EB2A-5E9B-4F63-A1D7-AAEFF690A85E}"/>
              </a:ext>
            </a:extLst>
          </p:cNvPr>
          <p:cNvSpPr txBox="1"/>
          <p:nvPr/>
        </p:nvSpPr>
        <p:spPr>
          <a:xfrm>
            <a:off x="1964952" y="816407"/>
            <a:ext cx="3533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Click Building-Related Projects-Facilities Letting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7A78A09C-0364-4D6A-AB35-357DEBA26371}"/>
              </a:ext>
            </a:extLst>
          </p:cNvPr>
          <p:cNvSpPr/>
          <p:nvPr/>
        </p:nvSpPr>
        <p:spPr>
          <a:xfrm rot="10800000">
            <a:off x="2021634" y="1311412"/>
            <a:ext cx="978408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0706EF6E-C762-47D5-AEB3-A955778D4221}"/>
              </a:ext>
            </a:extLst>
          </p:cNvPr>
          <p:cNvSpPr/>
          <p:nvPr/>
        </p:nvSpPr>
        <p:spPr>
          <a:xfrm>
            <a:off x="834212" y="2533870"/>
            <a:ext cx="978408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2114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D22D0-67D9-4507-BAFD-B9A8F8B84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78" y="108926"/>
            <a:ext cx="8353424" cy="523220"/>
          </a:xfrm>
        </p:spPr>
        <p:txBody>
          <a:bodyPr/>
          <a:lstStyle/>
          <a:p>
            <a:r>
              <a:rPr lang="en-US" sz="2800" dirty="0"/>
              <a:t>State Entity Updates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9E01DC-4E01-483D-8CE3-946B6747AE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 indent="-276225">
              <a:spcBef>
                <a:spcPts val="900"/>
              </a:spcBef>
            </a:pPr>
            <a:fld id="{126B356D-DBE9-445A-9C43-3D3F41468F04}" type="slidenum">
              <a:rPr lang="en-US" smtClean="0"/>
              <a:pPr lvl="1" indent="-276225">
                <a:spcBef>
                  <a:spcPts val="900"/>
                </a:spcBef>
              </a:pPr>
              <a:t>22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84ED18-E2F2-44B5-857C-CA280D0D10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23003" y="682408"/>
            <a:ext cx="2011680" cy="20116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C18924-A3EE-47E2-9BE2-04A559384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2525486"/>
            <a:ext cx="5945323" cy="1644594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BCA92C63-0E1F-44F4-B062-C98F52433541}"/>
              </a:ext>
            </a:extLst>
          </p:cNvPr>
          <p:cNvSpPr/>
          <p:nvPr/>
        </p:nvSpPr>
        <p:spPr>
          <a:xfrm rot="10800000">
            <a:off x="2637454" y="1276058"/>
            <a:ext cx="978408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88B2D6C0-A9C2-43DD-8056-8A33D5B358EB}"/>
              </a:ext>
            </a:extLst>
          </p:cNvPr>
          <p:cNvSpPr/>
          <p:nvPr/>
        </p:nvSpPr>
        <p:spPr>
          <a:xfrm>
            <a:off x="1739912" y="2879609"/>
            <a:ext cx="978408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A7AB0F-2E9B-4937-AB58-2586A1F12A69}"/>
              </a:ext>
            </a:extLst>
          </p:cNvPr>
          <p:cNvSpPr txBox="1"/>
          <p:nvPr/>
        </p:nvSpPr>
        <p:spPr>
          <a:xfrm>
            <a:off x="2537927" y="908180"/>
            <a:ext cx="34307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Click Building-Related Projects-Facilities Letting</a:t>
            </a:r>
            <a:endParaRPr lang="en-US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6F5483-40EB-448B-AD5B-F37E9DD8EF47}"/>
              </a:ext>
            </a:extLst>
          </p:cNvPr>
          <p:cNvSpPr txBox="1"/>
          <p:nvPr/>
        </p:nvSpPr>
        <p:spPr>
          <a:xfrm>
            <a:off x="839755" y="3502090"/>
            <a:ext cx="2108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Click Subscribe to Updates </a:t>
            </a:r>
          </a:p>
        </p:txBody>
      </p:sp>
    </p:spTree>
    <p:extLst>
      <p:ext uri="{BB962C8B-B14F-4D97-AF65-F5344CB8AC3E}">
        <p14:creationId xmlns:p14="http://schemas.microsoft.com/office/powerpoint/2010/main" val="18597559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A0042-DFF6-EB47-AE14-D0F6AF649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78" y="108926"/>
            <a:ext cx="8353424" cy="523220"/>
          </a:xfrm>
        </p:spPr>
        <p:txBody>
          <a:bodyPr/>
          <a:lstStyle/>
          <a:p>
            <a:r>
              <a:rPr lang="en-US" sz="2800" dirty="0"/>
              <a:t>TxDOT districts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D53EDE-2FD6-064B-A452-5BED1C542F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/>
              <a:pPr lvl="1">
                <a:spcBef>
                  <a:spcPts val="900"/>
                </a:spcBef>
              </a:pPr>
              <a:t>23</a:t>
            </a:fld>
            <a:endParaRPr lang="en-US" dirty="0"/>
          </a:p>
        </p:txBody>
      </p:sp>
      <p:grpSp>
        <p:nvGrpSpPr>
          <p:cNvPr id="5" name="Group 260">
            <a:extLst>
              <a:ext uri="{FF2B5EF4-FFF2-40B4-BE49-F238E27FC236}">
                <a16:creationId xmlns:a16="http://schemas.microsoft.com/office/drawing/2014/main" id="{16CBFA06-4B34-8349-8C60-3EABA134EB5A}"/>
              </a:ext>
            </a:extLst>
          </p:cNvPr>
          <p:cNvGrpSpPr/>
          <p:nvPr/>
        </p:nvGrpSpPr>
        <p:grpSpPr>
          <a:xfrm>
            <a:off x="2427842" y="740664"/>
            <a:ext cx="4005096" cy="3878923"/>
            <a:chOff x="2108200" y="1066800"/>
            <a:chExt cx="5291138" cy="5124450"/>
          </a:xfrm>
        </p:grpSpPr>
        <p:sp>
          <p:nvSpPr>
            <p:cNvPr id="6" name="Freeform 273">
              <a:extLst>
                <a:ext uri="{FF2B5EF4-FFF2-40B4-BE49-F238E27FC236}">
                  <a16:creationId xmlns:a16="http://schemas.microsoft.com/office/drawing/2014/main" id="{C0EF22E8-46B1-E749-8696-F6E28AAF3F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4675" y="4283075"/>
              <a:ext cx="300038" cy="328613"/>
            </a:xfrm>
            <a:custGeom>
              <a:avLst/>
              <a:gdLst/>
              <a:ahLst/>
              <a:cxnLst>
                <a:cxn ang="0">
                  <a:pos x="65" y="49"/>
                </a:cxn>
                <a:cxn ang="0">
                  <a:pos x="86" y="46"/>
                </a:cxn>
                <a:cxn ang="0">
                  <a:pos x="148" y="0"/>
                </a:cxn>
                <a:cxn ang="0">
                  <a:pos x="200" y="46"/>
                </a:cxn>
                <a:cxn ang="0">
                  <a:pos x="182" y="74"/>
                </a:cxn>
                <a:cxn ang="0">
                  <a:pos x="176" y="132"/>
                </a:cxn>
                <a:cxn ang="0">
                  <a:pos x="73" y="220"/>
                </a:cxn>
                <a:cxn ang="0">
                  <a:pos x="39" y="181"/>
                </a:cxn>
                <a:cxn ang="0">
                  <a:pos x="0" y="140"/>
                </a:cxn>
                <a:cxn ang="0">
                  <a:pos x="5" y="132"/>
                </a:cxn>
                <a:cxn ang="0">
                  <a:pos x="65" y="49"/>
                </a:cxn>
              </a:cxnLst>
              <a:rect l="0" t="0" r="r" b="b"/>
              <a:pathLst>
                <a:path w="200" h="220">
                  <a:moveTo>
                    <a:pt x="65" y="49"/>
                  </a:moveTo>
                  <a:lnTo>
                    <a:pt x="86" y="46"/>
                  </a:lnTo>
                  <a:lnTo>
                    <a:pt x="148" y="0"/>
                  </a:lnTo>
                  <a:lnTo>
                    <a:pt x="200" y="46"/>
                  </a:lnTo>
                  <a:lnTo>
                    <a:pt x="182" y="74"/>
                  </a:lnTo>
                  <a:lnTo>
                    <a:pt x="176" y="132"/>
                  </a:lnTo>
                  <a:lnTo>
                    <a:pt x="73" y="220"/>
                  </a:lnTo>
                  <a:lnTo>
                    <a:pt x="39" y="181"/>
                  </a:lnTo>
                  <a:lnTo>
                    <a:pt x="0" y="140"/>
                  </a:lnTo>
                  <a:lnTo>
                    <a:pt x="5" y="132"/>
                  </a:lnTo>
                  <a:lnTo>
                    <a:pt x="65" y="49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7" name="Freeform 274">
              <a:extLst>
                <a:ext uri="{FF2B5EF4-FFF2-40B4-BE49-F238E27FC236}">
                  <a16:creationId xmlns:a16="http://schemas.microsoft.com/office/drawing/2014/main" id="{01AAFD8D-9BFE-5648-8075-93EE88576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8650" y="4479925"/>
              <a:ext cx="322263" cy="263525"/>
            </a:xfrm>
            <a:custGeom>
              <a:avLst/>
              <a:gdLst/>
              <a:ahLst/>
              <a:cxnLst>
                <a:cxn ang="0">
                  <a:pos x="37" y="88"/>
                </a:cxn>
                <a:cxn ang="0">
                  <a:pos x="140" y="0"/>
                </a:cxn>
                <a:cxn ang="0">
                  <a:pos x="215" y="86"/>
                </a:cxn>
                <a:cxn ang="0">
                  <a:pos x="127" y="163"/>
                </a:cxn>
                <a:cxn ang="0">
                  <a:pos x="97" y="142"/>
                </a:cxn>
                <a:cxn ang="0">
                  <a:pos x="52" y="176"/>
                </a:cxn>
                <a:cxn ang="0">
                  <a:pos x="0" y="120"/>
                </a:cxn>
                <a:cxn ang="0">
                  <a:pos x="37" y="88"/>
                </a:cxn>
              </a:cxnLst>
              <a:rect l="0" t="0" r="r" b="b"/>
              <a:pathLst>
                <a:path w="215" h="176">
                  <a:moveTo>
                    <a:pt x="37" y="88"/>
                  </a:moveTo>
                  <a:lnTo>
                    <a:pt x="140" y="0"/>
                  </a:lnTo>
                  <a:lnTo>
                    <a:pt x="215" y="86"/>
                  </a:lnTo>
                  <a:lnTo>
                    <a:pt x="127" y="163"/>
                  </a:lnTo>
                  <a:lnTo>
                    <a:pt x="97" y="142"/>
                  </a:lnTo>
                  <a:lnTo>
                    <a:pt x="52" y="176"/>
                  </a:lnTo>
                  <a:lnTo>
                    <a:pt x="0" y="120"/>
                  </a:lnTo>
                  <a:lnTo>
                    <a:pt x="37" y="88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8" name="Freeform 275">
              <a:extLst>
                <a:ext uri="{FF2B5EF4-FFF2-40B4-BE49-F238E27FC236}">
                  <a16:creationId xmlns:a16="http://schemas.microsoft.com/office/drawing/2014/main" id="{667C5A10-6526-3B4B-96CA-89FAEB1790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8200" y="4351338"/>
              <a:ext cx="280988" cy="27305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6" y="28"/>
                </a:cxn>
                <a:cxn ang="0">
                  <a:pos x="0" y="86"/>
                </a:cxn>
                <a:cxn ang="0">
                  <a:pos x="75" y="172"/>
                </a:cxn>
                <a:cxn ang="0">
                  <a:pos x="89" y="182"/>
                </a:cxn>
                <a:cxn ang="0">
                  <a:pos x="160" y="114"/>
                </a:cxn>
                <a:cxn ang="0">
                  <a:pos x="188" y="88"/>
                </a:cxn>
                <a:cxn ang="0">
                  <a:pos x="103" y="0"/>
                </a:cxn>
                <a:cxn ang="0">
                  <a:pos x="24" y="0"/>
                </a:cxn>
              </a:cxnLst>
              <a:rect l="0" t="0" r="r" b="b"/>
              <a:pathLst>
                <a:path w="188" h="182">
                  <a:moveTo>
                    <a:pt x="24" y="0"/>
                  </a:moveTo>
                  <a:lnTo>
                    <a:pt x="6" y="28"/>
                  </a:lnTo>
                  <a:lnTo>
                    <a:pt x="0" y="86"/>
                  </a:lnTo>
                  <a:lnTo>
                    <a:pt x="75" y="172"/>
                  </a:lnTo>
                  <a:lnTo>
                    <a:pt x="89" y="182"/>
                  </a:lnTo>
                  <a:lnTo>
                    <a:pt x="160" y="114"/>
                  </a:lnTo>
                  <a:lnTo>
                    <a:pt x="188" y="88"/>
                  </a:lnTo>
                  <a:lnTo>
                    <a:pt x="103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9" name="Freeform 276">
              <a:extLst>
                <a:ext uri="{FF2B5EF4-FFF2-40B4-BE49-F238E27FC236}">
                  <a16:creationId xmlns:a16="http://schemas.microsoft.com/office/drawing/2014/main" id="{274678A3-F959-3148-9A18-F4525B142A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6925" y="4100513"/>
              <a:ext cx="311150" cy="250825"/>
            </a:xfrm>
            <a:custGeom>
              <a:avLst/>
              <a:gdLst/>
              <a:ahLst/>
              <a:cxnLst>
                <a:cxn ang="0">
                  <a:pos x="131" y="168"/>
                </a:cxn>
                <a:cxn ang="0">
                  <a:pos x="52" y="168"/>
                </a:cxn>
                <a:cxn ang="0">
                  <a:pos x="0" y="122"/>
                </a:cxn>
                <a:cxn ang="0">
                  <a:pos x="80" y="40"/>
                </a:cxn>
                <a:cxn ang="0">
                  <a:pos x="142" y="0"/>
                </a:cxn>
                <a:cxn ang="0">
                  <a:pos x="186" y="3"/>
                </a:cxn>
                <a:cxn ang="0">
                  <a:pos x="192" y="26"/>
                </a:cxn>
                <a:cxn ang="0">
                  <a:pos x="208" y="62"/>
                </a:cxn>
                <a:cxn ang="0">
                  <a:pos x="131" y="168"/>
                </a:cxn>
              </a:cxnLst>
              <a:rect l="0" t="0" r="r" b="b"/>
              <a:pathLst>
                <a:path w="208" h="168">
                  <a:moveTo>
                    <a:pt x="131" y="168"/>
                  </a:moveTo>
                  <a:lnTo>
                    <a:pt x="52" y="168"/>
                  </a:lnTo>
                  <a:lnTo>
                    <a:pt x="0" y="122"/>
                  </a:lnTo>
                  <a:lnTo>
                    <a:pt x="80" y="40"/>
                  </a:lnTo>
                  <a:lnTo>
                    <a:pt x="142" y="0"/>
                  </a:lnTo>
                  <a:lnTo>
                    <a:pt x="186" y="3"/>
                  </a:lnTo>
                  <a:lnTo>
                    <a:pt x="192" y="26"/>
                  </a:lnTo>
                  <a:lnTo>
                    <a:pt x="208" y="62"/>
                  </a:lnTo>
                  <a:lnTo>
                    <a:pt x="131" y="168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10" name="Freeform 277">
              <a:extLst>
                <a:ext uri="{FF2B5EF4-FFF2-40B4-BE49-F238E27FC236}">
                  <a16:creationId xmlns:a16="http://schemas.microsoft.com/office/drawing/2014/main" id="{537CE9A1-64BA-504C-926E-010D23C7D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2188" y="4192588"/>
              <a:ext cx="282575" cy="342900"/>
            </a:xfrm>
            <a:custGeom>
              <a:avLst/>
              <a:gdLst/>
              <a:ahLst/>
              <a:cxnLst>
                <a:cxn ang="0">
                  <a:pos x="57" y="220"/>
                </a:cxn>
                <a:cxn ang="0">
                  <a:pos x="85" y="194"/>
                </a:cxn>
                <a:cxn ang="0">
                  <a:pos x="0" y="106"/>
                </a:cxn>
                <a:cxn ang="0">
                  <a:pos x="77" y="0"/>
                </a:cxn>
                <a:cxn ang="0">
                  <a:pos x="121" y="38"/>
                </a:cxn>
                <a:cxn ang="0">
                  <a:pos x="143" y="41"/>
                </a:cxn>
                <a:cxn ang="0">
                  <a:pos x="151" y="64"/>
                </a:cxn>
                <a:cxn ang="0">
                  <a:pos x="188" y="97"/>
                </a:cxn>
                <a:cxn ang="0">
                  <a:pos x="152" y="135"/>
                </a:cxn>
                <a:cxn ang="0">
                  <a:pos x="146" y="172"/>
                </a:cxn>
                <a:cxn ang="0">
                  <a:pos x="68" y="229"/>
                </a:cxn>
                <a:cxn ang="0">
                  <a:pos x="57" y="220"/>
                </a:cxn>
              </a:cxnLst>
              <a:rect l="0" t="0" r="r" b="b"/>
              <a:pathLst>
                <a:path w="188" h="229">
                  <a:moveTo>
                    <a:pt x="57" y="220"/>
                  </a:moveTo>
                  <a:lnTo>
                    <a:pt x="85" y="194"/>
                  </a:lnTo>
                  <a:lnTo>
                    <a:pt x="0" y="106"/>
                  </a:lnTo>
                  <a:lnTo>
                    <a:pt x="77" y="0"/>
                  </a:lnTo>
                  <a:lnTo>
                    <a:pt x="121" y="38"/>
                  </a:lnTo>
                  <a:lnTo>
                    <a:pt x="143" y="41"/>
                  </a:lnTo>
                  <a:lnTo>
                    <a:pt x="151" y="64"/>
                  </a:lnTo>
                  <a:lnTo>
                    <a:pt x="188" y="97"/>
                  </a:lnTo>
                  <a:lnTo>
                    <a:pt x="152" y="135"/>
                  </a:lnTo>
                  <a:lnTo>
                    <a:pt x="146" y="172"/>
                  </a:lnTo>
                  <a:lnTo>
                    <a:pt x="68" y="229"/>
                  </a:lnTo>
                  <a:lnTo>
                    <a:pt x="57" y="22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11" name="Freeform 278">
              <a:extLst>
                <a:ext uri="{FF2B5EF4-FFF2-40B4-BE49-F238E27FC236}">
                  <a16:creationId xmlns:a16="http://schemas.microsoft.com/office/drawing/2014/main" id="{010BEFD5-0BA1-BF45-B206-7D4B239FFB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4263" y="4121150"/>
              <a:ext cx="258762" cy="230188"/>
            </a:xfrm>
            <a:custGeom>
              <a:avLst/>
              <a:gdLst/>
              <a:ahLst/>
              <a:cxnLst>
                <a:cxn ang="0">
                  <a:pos x="127" y="145"/>
                </a:cxn>
                <a:cxn ang="0">
                  <a:pos x="90" y="112"/>
                </a:cxn>
                <a:cxn ang="0">
                  <a:pos x="82" y="89"/>
                </a:cxn>
                <a:cxn ang="0">
                  <a:pos x="60" y="86"/>
                </a:cxn>
                <a:cxn ang="0">
                  <a:pos x="16" y="48"/>
                </a:cxn>
                <a:cxn ang="0">
                  <a:pos x="0" y="12"/>
                </a:cxn>
                <a:cxn ang="0">
                  <a:pos x="45" y="9"/>
                </a:cxn>
                <a:cxn ang="0">
                  <a:pos x="74" y="0"/>
                </a:cxn>
                <a:cxn ang="0">
                  <a:pos x="102" y="0"/>
                </a:cxn>
                <a:cxn ang="0">
                  <a:pos x="131" y="9"/>
                </a:cxn>
                <a:cxn ang="0">
                  <a:pos x="142" y="15"/>
                </a:cxn>
                <a:cxn ang="0">
                  <a:pos x="144" y="34"/>
                </a:cxn>
                <a:cxn ang="0">
                  <a:pos x="136" y="48"/>
                </a:cxn>
                <a:cxn ang="0">
                  <a:pos x="144" y="60"/>
                </a:cxn>
                <a:cxn ang="0">
                  <a:pos x="144" y="81"/>
                </a:cxn>
                <a:cxn ang="0">
                  <a:pos x="150" y="86"/>
                </a:cxn>
                <a:cxn ang="0">
                  <a:pos x="159" y="91"/>
                </a:cxn>
                <a:cxn ang="0">
                  <a:pos x="171" y="112"/>
                </a:cxn>
                <a:cxn ang="0">
                  <a:pos x="173" y="146"/>
                </a:cxn>
                <a:cxn ang="0">
                  <a:pos x="161" y="154"/>
                </a:cxn>
                <a:cxn ang="0">
                  <a:pos x="127" y="145"/>
                </a:cxn>
              </a:cxnLst>
              <a:rect l="0" t="0" r="r" b="b"/>
              <a:pathLst>
                <a:path w="173" h="154">
                  <a:moveTo>
                    <a:pt x="127" y="145"/>
                  </a:moveTo>
                  <a:lnTo>
                    <a:pt x="90" y="112"/>
                  </a:lnTo>
                  <a:lnTo>
                    <a:pt x="82" y="89"/>
                  </a:lnTo>
                  <a:lnTo>
                    <a:pt x="60" y="86"/>
                  </a:lnTo>
                  <a:lnTo>
                    <a:pt x="16" y="48"/>
                  </a:lnTo>
                  <a:lnTo>
                    <a:pt x="0" y="12"/>
                  </a:lnTo>
                  <a:lnTo>
                    <a:pt x="45" y="9"/>
                  </a:lnTo>
                  <a:lnTo>
                    <a:pt x="74" y="0"/>
                  </a:lnTo>
                  <a:lnTo>
                    <a:pt x="102" y="0"/>
                  </a:lnTo>
                  <a:lnTo>
                    <a:pt x="131" y="9"/>
                  </a:lnTo>
                  <a:lnTo>
                    <a:pt x="142" y="15"/>
                  </a:lnTo>
                  <a:lnTo>
                    <a:pt x="144" y="34"/>
                  </a:lnTo>
                  <a:lnTo>
                    <a:pt x="136" y="48"/>
                  </a:lnTo>
                  <a:lnTo>
                    <a:pt x="144" y="60"/>
                  </a:lnTo>
                  <a:lnTo>
                    <a:pt x="144" y="81"/>
                  </a:lnTo>
                  <a:lnTo>
                    <a:pt x="150" y="86"/>
                  </a:lnTo>
                  <a:lnTo>
                    <a:pt x="159" y="91"/>
                  </a:lnTo>
                  <a:lnTo>
                    <a:pt x="171" y="112"/>
                  </a:lnTo>
                  <a:lnTo>
                    <a:pt x="173" y="146"/>
                  </a:lnTo>
                  <a:lnTo>
                    <a:pt x="161" y="154"/>
                  </a:lnTo>
                  <a:lnTo>
                    <a:pt x="127" y="145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12" name="Freeform 279">
              <a:extLst>
                <a:ext uri="{FF2B5EF4-FFF2-40B4-BE49-F238E27FC236}">
                  <a16:creationId xmlns:a16="http://schemas.microsoft.com/office/drawing/2014/main" id="{1468B19E-16DD-0E41-9217-941CDA70C7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3788" y="4338638"/>
              <a:ext cx="330200" cy="320675"/>
            </a:xfrm>
            <a:custGeom>
              <a:avLst/>
              <a:gdLst/>
              <a:ahLst/>
              <a:cxnLst>
                <a:cxn ang="0">
                  <a:pos x="0" y="132"/>
                </a:cxn>
                <a:cxn ang="0">
                  <a:pos x="78" y="75"/>
                </a:cxn>
                <a:cxn ang="0">
                  <a:pos x="84" y="38"/>
                </a:cxn>
                <a:cxn ang="0">
                  <a:pos x="120" y="0"/>
                </a:cxn>
                <a:cxn ang="0">
                  <a:pos x="154" y="9"/>
                </a:cxn>
                <a:cxn ang="0">
                  <a:pos x="154" y="21"/>
                </a:cxn>
                <a:cxn ang="0">
                  <a:pos x="160" y="30"/>
                </a:cxn>
                <a:cxn ang="0">
                  <a:pos x="160" y="44"/>
                </a:cxn>
                <a:cxn ang="0">
                  <a:pos x="166" y="61"/>
                </a:cxn>
                <a:cxn ang="0">
                  <a:pos x="177" y="67"/>
                </a:cxn>
                <a:cxn ang="0">
                  <a:pos x="189" y="83"/>
                </a:cxn>
                <a:cxn ang="0">
                  <a:pos x="191" y="95"/>
                </a:cxn>
                <a:cxn ang="0">
                  <a:pos x="220" y="120"/>
                </a:cxn>
                <a:cxn ang="0">
                  <a:pos x="169" y="166"/>
                </a:cxn>
                <a:cxn ang="0">
                  <a:pos x="95" y="215"/>
                </a:cxn>
                <a:cxn ang="0">
                  <a:pos x="0" y="132"/>
                </a:cxn>
              </a:cxnLst>
              <a:rect l="0" t="0" r="r" b="b"/>
              <a:pathLst>
                <a:path w="220" h="215">
                  <a:moveTo>
                    <a:pt x="0" y="132"/>
                  </a:moveTo>
                  <a:lnTo>
                    <a:pt x="78" y="75"/>
                  </a:lnTo>
                  <a:lnTo>
                    <a:pt x="84" y="38"/>
                  </a:lnTo>
                  <a:lnTo>
                    <a:pt x="120" y="0"/>
                  </a:lnTo>
                  <a:lnTo>
                    <a:pt x="154" y="9"/>
                  </a:lnTo>
                  <a:lnTo>
                    <a:pt x="154" y="21"/>
                  </a:lnTo>
                  <a:lnTo>
                    <a:pt x="160" y="30"/>
                  </a:lnTo>
                  <a:lnTo>
                    <a:pt x="160" y="44"/>
                  </a:lnTo>
                  <a:lnTo>
                    <a:pt x="166" y="61"/>
                  </a:lnTo>
                  <a:lnTo>
                    <a:pt x="177" y="67"/>
                  </a:lnTo>
                  <a:lnTo>
                    <a:pt x="189" y="83"/>
                  </a:lnTo>
                  <a:lnTo>
                    <a:pt x="191" y="95"/>
                  </a:lnTo>
                  <a:lnTo>
                    <a:pt x="220" y="120"/>
                  </a:lnTo>
                  <a:lnTo>
                    <a:pt x="169" y="166"/>
                  </a:lnTo>
                  <a:lnTo>
                    <a:pt x="95" y="215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13" name="Freeform 280">
              <a:extLst>
                <a:ext uri="{FF2B5EF4-FFF2-40B4-BE49-F238E27FC236}">
                  <a16:creationId xmlns:a16="http://schemas.microsoft.com/office/drawing/2014/main" id="{C7C37BD5-9434-564B-BD7E-0A1442C4E7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0788" y="4518025"/>
              <a:ext cx="354012" cy="427038"/>
            </a:xfrm>
            <a:custGeom>
              <a:avLst/>
              <a:gdLst/>
              <a:ahLst/>
              <a:cxnLst>
                <a:cxn ang="0">
                  <a:pos x="11" y="95"/>
                </a:cxn>
                <a:cxn ang="0">
                  <a:pos x="85" y="46"/>
                </a:cxn>
                <a:cxn ang="0">
                  <a:pos x="136" y="0"/>
                </a:cxn>
                <a:cxn ang="0">
                  <a:pos x="139" y="35"/>
                </a:cxn>
                <a:cxn ang="0">
                  <a:pos x="159" y="60"/>
                </a:cxn>
                <a:cxn ang="0">
                  <a:pos x="160" y="80"/>
                </a:cxn>
                <a:cxn ang="0">
                  <a:pos x="196" y="101"/>
                </a:cxn>
                <a:cxn ang="0">
                  <a:pos x="207" y="117"/>
                </a:cxn>
                <a:cxn ang="0">
                  <a:pos x="224" y="121"/>
                </a:cxn>
                <a:cxn ang="0">
                  <a:pos x="237" y="137"/>
                </a:cxn>
                <a:cxn ang="0">
                  <a:pos x="179" y="175"/>
                </a:cxn>
                <a:cxn ang="0">
                  <a:pos x="76" y="231"/>
                </a:cxn>
                <a:cxn ang="0">
                  <a:pos x="0" y="286"/>
                </a:cxn>
                <a:cxn ang="0">
                  <a:pos x="10" y="192"/>
                </a:cxn>
                <a:cxn ang="0">
                  <a:pos x="11" y="95"/>
                </a:cxn>
              </a:cxnLst>
              <a:rect l="0" t="0" r="r" b="b"/>
              <a:pathLst>
                <a:path w="237" h="286">
                  <a:moveTo>
                    <a:pt x="11" y="95"/>
                  </a:moveTo>
                  <a:lnTo>
                    <a:pt x="85" y="46"/>
                  </a:lnTo>
                  <a:lnTo>
                    <a:pt x="136" y="0"/>
                  </a:lnTo>
                  <a:lnTo>
                    <a:pt x="139" y="35"/>
                  </a:lnTo>
                  <a:lnTo>
                    <a:pt x="159" y="60"/>
                  </a:lnTo>
                  <a:lnTo>
                    <a:pt x="160" y="80"/>
                  </a:lnTo>
                  <a:lnTo>
                    <a:pt x="196" y="101"/>
                  </a:lnTo>
                  <a:lnTo>
                    <a:pt x="207" y="117"/>
                  </a:lnTo>
                  <a:lnTo>
                    <a:pt x="224" y="121"/>
                  </a:lnTo>
                  <a:lnTo>
                    <a:pt x="237" y="137"/>
                  </a:lnTo>
                  <a:lnTo>
                    <a:pt x="179" y="175"/>
                  </a:lnTo>
                  <a:lnTo>
                    <a:pt x="76" y="231"/>
                  </a:lnTo>
                  <a:lnTo>
                    <a:pt x="0" y="286"/>
                  </a:lnTo>
                  <a:lnTo>
                    <a:pt x="10" y="192"/>
                  </a:lnTo>
                  <a:lnTo>
                    <a:pt x="11" y="95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14" name="Freeform 281">
              <a:extLst>
                <a:ext uri="{FF2B5EF4-FFF2-40B4-BE49-F238E27FC236}">
                  <a16:creationId xmlns:a16="http://schemas.microsoft.com/office/drawing/2014/main" id="{E3FE969B-A303-C544-804B-ACD6826D25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1550" y="4522788"/>
              <a:ext cx="265113" cy="282575"/>
            </a:xfrm>
            <a:custGeom>
              <a:avLst/>
              <a:gdLst/>
              <a:ahLst/>
              <a:cxnLst>
                <a:cxn ang="0">
                  <a:pos x="0" y="68"/>
                </a:cxn>
                <a:cxn ang="0">
                  <a:pos x="71" y="0"/>
                </a:cxn>
                <a:cxn ang="0">
                  <a:pos x="82" y="9"/>
                </a:cxn>
                <a:cxn ang="0">
                  <a:pos x="177" y="92"/>
                </a:cxn>
                <a:cxn ang="0">
                  <a:pos x="176" y="189"/>
                </a:cxn>
                <a:cxn ang="0">
                  <a:pos x="148" y="188"/>
                </a:cxn>
                <a:cxn ang="0">
                  <a:pos x="148" y="175"/>
                </a:cxn>
                <a:cxn ang="0">
                  <a:pos x="139" y="180"/>
                </a:cxn>
                <a:cxn ang="0">
                  <a:pos x="109" y="185"/>
                </a:cxn>
                <a:cxn ang="0">
                  <a:pos x="105" y="175"/>
                </a:cxn>
                <a:cxn ang="0">
                  <a:pos x="80" y="175"/>
                </a:cxn>
                <a:cxn ang="0">
                  <a:pos x="69" y="154"/>
                </a:cxn>
                <a:cxn ang="0">
                  <a:pos x="65" y="132"/>
                </a:cxn>
                <a:cxn ang="0">
                  <a:pos x="48" y="118"/>
                </a:cxn>
                <a:cxn ang="0">
                  <a:pos x="31" y="101"/>
                </a:cxn>
                <a:cxn ang="0">
                  <a:pos x="28" y="83"/>
                </a:cxn>
                <a:cxn ang="0">
                  <a:pos x="0" y="68"/>
                </a:cxn>
              </a:cxnLst>
              <a:rect l="0" t="0" r="r" b="b"/>
              <a:pathLst>
                <a:path w="177" h="189">
                  <a:moveTo>
                    <a:pt x="0" y="68"/>
                  </a:moveTo>
                  <a:lnTo>
                    <a:pt x="71" y="0"/>
                  </a:lnTo>
                  <a:lnTo>
                    <a:pt x="82" y="9"/>
                  </a:lnTo>
                  <a:lnTo>
                    <a:pt x="177" y="92"/>
                  </a:lnTo>
                  <a:lnTo>
                    <a:pt x="176" y="189"/>
                  </a:lnTo>
                  <a:lnTo>
                    <a:pt x="148" y="188"/>
                  </a:lnTo>
                  <a:lnTo>
                    <a:pt x="148" y="175"/>
                  </a:lnTo>
                  <a:lnTo>
                    <a:pt x="139" y="180"/>
                  </a:lnTo>
                  <a:lnTo>
                    <a:pt x="109" y="185"/>
                  </a:lnTo>
                  <a:lnTo>
                    <a:pt x="105" y="175"/>
                  </a:lnTo>
                  <a:lnTo>
                    <a:pt x="80" y="175"/>
                  </a:lnTo>
                  <a:lnTo>
                    <a:pt x="69" y="154"/>
                  </a:lnTo>
                  <a:lnTo>
                    <a:pt x="65" y="132"/>
                  </a:lnTo>
                  <a:lnTo>
                    <a:pt x="48" y="118"/>
                  </a:lnTo>
                  <a:lnTo>
                    <a:pt x="31" y="101"/>
                  </a:lnTo>
                  <a:lnTo>
                    <a:pt x="28" y="83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15" name="Freeform 282">
              <a:extLst>
                <a:ext uri="{FF2B5EF4-FFF2-40B4-BE49-F238E27FC236}">
                  <a16:creationId xmlns:a16="http://schemas.microsoft.com/office/drawing/2014/main" id="{59306172-B539-AD48-A6EB-2A983A223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9013" y="4784725"/>
              <a:ext cx="246062" cy="309563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6" y="36"/>
                </a:cxn>
                <a:cxn ang="0">
                  <a:pos x="39" y="22"/>
                </a:cxn>
                <a:cxn ang="0">
                  <a:pos x="68" y="0"/>
                </a:cxn>
                <a:cxn ang="0">
                  <a:pos x="93" y="0"/>
                </a:cxn>
                <a:cxn ang="0">
                  <a:pos x="97" y="10"/>
                </a:cxn>
                <a:cxn ang="0">
                  <a:pos x="127" y="5"/>
                </a:cxn>
                <a:cxn ang="0">
                  <a:pos x="136" y="0"/>
                </a:cxn>
                <a:cxn ang="0">
                  <a:pos x="136" y="13"/>
                </a:cxn>
                <a:cxn ang="0">
                  <a:pos x="164" y="14"/>
                </a:cxn>
                <a:cxn ang="0">
                  <a:pos x="154" y="108"/>
                </a:cxn>
                <a:cxn ang="0">
                  <a:pos x="139" y="127"/>
                </a:cxn>
                <a:cxn ang="0">
                  <a:pos x="76" y="167"/>
                </a:cxn>
                <a:cxn ang="0">
                  <a:pos x="28" y="207"/>
                </a:cxn>
                <a:cxn ang="0">
                  <a:pos x="33" y="131"/>
                </a:cxn>
                <a:cxn ang="0">
                  <a:pos x="28" y="117"/>
                </a:cxn>
                <a:cxn ang="0">
                  <a:pos x="19" y="110"/>
                </a:cxn>
                <a:cxn ang="0">
                  <a:pos x="16" y="99"/>
                </a:cxn>
                <a:cxn ang="0">
                  <a:pos x="22" y="96"/>
                </a:cxn>
                <a:cxn ang="0">
                  <a:pos x="30" y="90"/>
                </a:cxn>
                <a:cxn ang="0">
                  <a:pos x="17" y="82"/>
                </a:cxn>
                <a:cxn ang="0">
                  <a:pos x="0" y="70"/>
                </a:cxn>
              </a:cxnLst>
              <a:rect l="0" t="0" r="r" b="b"/>
              <a:pathLst>
                <a:path w="164" h="207">
                  <a:moveTo>
                    <a:pt x="0" y="70"/>
                  </a:moveTo>
                  <a:lnTo>
                    <a:pt x="6" y="36"/>
                  </a:lnTo>
                  <a:lnTo>
                    <a:pt x="39" y="22"/>
                  </a:lnTo>
                  <a:lnTo>
                    <a:pt x="68" y="0"/>
                  </a:lnTo>
                  <a:lnTo>
                    <a:pt x="93" y="0"/>
                  </a:lnTo>
                  <a:lnTo>
                    <a:pt x="97" y="10"/>
                  </a:lnTo>
                  <a:lnTo>
                    <a:pt x="127" y="5"/>
                  </a:lnTo>
                  <a:lnTo>
                    <a:pt x="136" y="0"/>
                  </a:lnTo>
                  <a:lnTo>
                    <a:pt x="136" y="13"/>
                  </a:lnTo>
                  <a:lnTo>
                    <a:pt x="164" y="14"/>
                  </a:lnTo>
                  <a:lnTo>
                    <a:pt x="154" y="108"/>
                  </a:lnTo>
                  <a:lnTo>
                    <a:pt x="139" y="127"/>
                  </a:lnTo>
                  <a:lnTo>
                    <a:pt x="76" y="167"/>
                  </a:lnTo>
                  <a:lnTo>
                    <a:pt x="28" y="207"/>
                  </a:lnTo>
                  <a:lnTo>
                    <a:pt x="33" y="131"/>
                  </a:lnTo>
                  <a:lnTo>
                    <a:pt x="28" y="117"/>
                  </a:lnTo>
                  <a:lnTo>
                    <a:pt x="19" y="110"/>
                  </a:lnTo>
                  <a:lnTo>
                    <a:pt x="16" y="99"/>
                  </a:lnTo>
                  <a:lnTo>
                    <a:pt x="22" y="96"/>
                  </a:lnTo>
                  <a:lnTo>
                    <a:pt x="30" y="90"/>
                  </a:lnTo>
                  <a:lnTo>
                    <a:pt x="17" y="82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16" name="Freeform 283">
              <a:extLst>
                <a:ext uri="{FF2B5EF4-FFF2-40B4-BE49-F238E27FC236}">
                  <a16:creationId xmlns:a16="http://schemas.microsoft.com/office/drawing/2014/main" id="{C2452B63-AF3A-E34C-A236-24A4C9986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9150" y="4608513"/>
              <a:ext cx="273050" cy="280987"/>
            </a:xfrm>
            <a:custGeom>
              <a:avLst/>
              <a:gdLst/>
              <a:ahLst/>
              <a:cxnLst>
                <a:cxn ang="0">
                  <a:pos x="0" y="77"/>
                </a:cxn>
                <a:cxn ang="0">
                  <a:pos x="88" y="0"/>
                </a:cxn>
                <a:cxn ang="0">
                  <a:pos x="102" y="10"/>
                </a:cxn>
                <a:cxn ang="0">
                  <a:pos x="130" y="25"/>
                </a:cxn>
                <a:cxn ang="0">
                  <a:pos x="133" y="43"/>
                </a:cxn>
                <a:cxn ang="0">
                  <a:pos x="167" y="74"/>
                </a:cxn>
                <a:cxn ang="0">
                  <a:pos x="171" y="96"/>
                </a:cxn>
                <a:cxn ang="0">
                  <a:pos x="182" y="117"/>
                </a:cxn>
                <a:cxn ang="0">
                  <a:pos x="153" y="139"/>
                </a:cxn>
                <a:cxn ang="0">
                  <a:pos x="120" y="153"/>
                </a:cxn>
                <a:cxn ang="0">
                  <a:pos x="114" y="187"/>
                </a:cxn>
                <a:cxn ang="0">
                  <a:pos x="43" y="176"/>
                </a:cxn>
                <a:cxn ang="0">
                  <a:pos x="36" y="103"/>
                </a:cxn>
                <a:cxn ang="0">
                  <a:pos x="30" y="88"/>
                </a:cxn>
                <a:cxn ang="0">
                  <a:pos x="13" y="79"/>
                </a:cxn>
                <a:cxn ang="0">
                  <a:pos x="0" y="77"/>
                </a:cxn>
              </a:cxnLst>
              <a:rect l="0" t="0" r="r" b="b"/>
              <a:pathLst>
                <a:path w="182" h="187">
                  <a:moveTo>
                    <a:pt x="0" y="77"/>
                  </a:moveTo>
                  <a:lnTo>
                    <a:pt x="88" y="0"/>
                  </a:lnTo>
                  <a:lnTo>
                    <a:pt x="102" y="10"/>
                  </a:lnTo>
                  <a:lnTo>
                    <a:pt x="130" y="25"/>
                  </a:lnTo>
                  <a:lnTo>
                    <a:pt x="133" y="43"/>
                  </a:lnTo>
                  <a:lnTo>
                    <a:pt x="167" y="74"/>
                  </a:lnTo>
                  <a:lnTo>
                    <a:pt x="171" y="96"/>
                  </a:lnTo>
                  <a:lnTo>
                    <a:pt x="182" y="117"/>
                  </a:lnTo>
                  <a:lnTo>
                    <a:pt x="153" y="139"/>
                  </a:lnTo>
                  <a:lnTo>
                    <a:pt x="120" y="153"/>
                  </a:lnTo>
                  <a:lnTo>
                    <a:pt x="114" y="187"/>
                  </a:lnTo>
                  <a:lnTo>
                    <a:pt x="43" y="176"/>
                  </a:lnTo>
                  <a:lnTo>
                    <a:pt x="36" y="103"/>
                  </a:lnTo>
                  <a:lnTo>
                    <a:pt x="30" y="88"/>
                  </a:lnTo>
                  <a:lnTo>
                    <a:pt x="13" y="79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17" name="Rectangle 284">
              <a:extLst>
                <a:ext uri="{FF2B5EF4-FFF2-40B4-BE49-F238E27FC236}">
                  <a16:creationId xmlns:a16="http://schemas.microsoft.com/office/drawing/2014/main" id="{34B8331C-0857-9042-BFAF-E95615D15C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3163" y="2563813"/>
              <a:ext cx="214312" cy="21113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18" name="Freeform 285">
              <a:extLst>
                <a:ext uri="{FF2B5EF4-FFF2-40B4-BE49-F238E27FC236}">
                  <a16:creationId xmlns:a16="http://schemas.microsoft.com/office/drawing/2014/main" id="{0AEAFFC3-FC69-9B47-8FA1-4F21E4D4EC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3163" y="2349500"/>
              <a:ext cx="214312" cy="2143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3" y="1"/>
                </a:cxn>
                <a:cxn ang="0">
                  <a:pos x="143" y="143"/>
                </a:cxn>
                <a:cxn ang="0">
                  <a:pos x="0" y="143"/>
                </a:cxn>
                <a:cxn ang="0">
                  <a:pos x="0" y="24"/>
                </a:cxn>
                <a:cxn ang="0">
                  <a:pos x="0" y="0"/>
                </a:cxn>
              </a:cxnLst>
              <a:rect l="0" t="0" r="r" b="b"/>
              <a:pathLst>
                <a:path w="143" h="143">
                  <a:moveTo>
                    <a:pt x="0" y="0"/>
                  </a:moveTo>
                  <a:lnTo>
                    <a:pt x="143" y="1"/>
                  </a:lnTo>
                  <a:lnTo>
                    <a:pt x="143" y="143"/>
                  </a:lnTo>
                  <a:lnTo>
                    <a:pt x="0" y="143"/>
                  </a:lnTo>
                  <a:lnTo>
                    <a:pt x="0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19" name="Freeform 286">
              <a:extLst>
                <a:ext uri="{FF2B5EF4-FFF2-40B4-BE49-F238E27FC236}">
                  <a16:creationId xmlns:a16="http://schemas.microsoft.com/office/drawing/2014/main" id="{EAD46ADB-023C-E246-93D4-A2E0A06F1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9538" y="2351088"/>
              <a:ext cx="212725" cy="21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7" y="0"/>
                </a:cxn>
                <a:cxn ang="0">
                  <a:pos x="142" y="117"/>
                </a:cxn>
                <a:cxn ang="0">
                  <a:pos x="142" y="142"/>
                </a:cxn>
                <a:cxn ang="0">
                  <a:pos x="0" y="142"/>
                </a:cxn>
                <a:cxn ang="0">
                  <a:pos x="0" y="0"/>
                </a:cxn>
              </a:cxnLst>
              <a:rect l="0" t="0" r="r" b="b"/>
              <a:pathLst>
                <a:path w="142" h="142">
                  <a:moveTo>
                    <a:pt x="0" y="0"/>
                  </a:moveTo>
                  <a:lnTo>
                    <a:pt x="137" y="0"/>
                  </a:lnTo>
                  <a:lnTo>
                    <a:pt x="142" y="117"/>
                  </a:lnTo>
                  <a:lnTo>
                    <a:pt x="142" y="142"/>
                  </a:lnTo>
                  <a:lnTo>
                    <a:pt x="0" y="1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4B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20" name="Freeform 287">
              <a:extLst>
                <a:ext uri="{FF2B5EF4-FFF2-40B4-BE49-F238E27FC236}">
                  <a16:creationId xmlns:a16="http://schemas.microsoft.com/office/drawing/2014/main" id="{EA53B39D-8BBD-DF4D-8B27-2E1495FF9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9538" y="2185988"/>
              <a:ext cx="204787" cy="165100"/>
            </a:xfrm>
            <a:custGeom>
              <a:avLst/>
              <a:gdLst/>
              <a:ahLst/>
              <a:cxnLst>
                <a:cxn ang="0">
                  <a:pos x="89" y="22"/>
                </a:cxn>
                <a:cxn ang="0">
                  <a:pos x="89" y="72"/>
                </a:cxn>
                <a:cxn ang="0">
                  <a:pos x="0" y="72"/>
                </a:cxn>
                <a:cxn ang="0">
                  <a:pos x="0" y="0"/>
                </a:cxn>
                <a:cxn ang="0">
                  <a:pos x="28" y="12"/>
                </a:cxn>
                <a:cxn ang="0">
                  <a:pos x="48" y="6"/>
                </a:cxn>
                <a:cxn ang="0">
                  <a:pos x="80" y="23"/>
                </a:cxn>
                <a:cxn ang="0">
                  <a:pos x="88" y="19"/>
                </a:cxn>
                <a:cxn ang="0">
                  <a:pos x="89" y="22"/>
                </a:cxn>
              </a:cxnLst>
              <a:rect l="0" t="0" r="r" b="b"/>
              <a:pathLst>
                <a:path w="89" h="72">
                  <a:moveTo>
                    <a:pt x="89" y="22"/>
                  </a:moveTo>
                  <a:cubicBezTo>
                    <a:pt x="89" y="72"/>
                    <a:pt x="89" y="72"/>
                    <a:pt x="89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36" y="12"/>
                    <a:pt x="40" y="6"/>
                    <a:pt x="48" y="6"/>
                  </a:cubicBezTo>
                  <a:cubicBezTo>
                    <a:pt x="68" y="6"/>
                    <a:pt x="64" y="23"/>
                    <a:pt x="80" y="23"/>
                  </a:cubicBezTo>
                  <a:cubicBezTo>
                    <a:pt x="82" y="23"/>
                    <a:pt x="87" y="21"/>
                    <a:pt x="88" y="19"/>
                  </a:cubicBezTo>
                  <a:lnTo>
                    <a:pt x="89" y="22"/>
                  </a:lnTo>
                  <a:close/>
                </a:path>
              </a:pathLst>
            </a:custGeom>
            <a:solidFill>
              <a:srgbClr val="B3B4B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21" name="Freeform 288">
              <a:extLst>
                <a:ext uri="{FF2B5EF4-FFF2-40B4-BE49-F238E27FC236}">
                  <a16:creationId xmlns:a16="http://schemas.microsoft.com/office/drawing/2014/main" id="{B429FCF8-9C26-9747-89B0-D9AA828B0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2738" y="2201863"/>
              <a:ext cx="180975" cy="323850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4" y="0"/>
                </a:cxn>
                <a:cxn ang="0">
                  <a:pos x="32" y="6"/>
                </a:cxn>
                <a:cxn ang="0">
                  <a:pos x="46" y="3"/>
                </a:cxn>
                <a:cxn ang="0">
                  <a:pos x="60" y="25"/>
                </a:cxn>
                <a:cxn ang="0">
                  <a:pos x="64" y="29"/>
                </a:cxn>
                <a:cxn ang="0">
                  <a:pos x="78" y="34"/>
                </a:cxn>
                <a:cxn ang="0">
                  <a:pos x="75" y="47"/>
                </a:cxn>
                <a:cxn ang="0">
                  <a:pos x="77" y="51"/>
                </a:cxn>
                <a:cxn ang="0">
                  <a:pos x="77" y="52"/>
                </a:cxn>
                <a:cxn ang="0">
                  <a:pos x="77" y="141"/>
                </a:cxn>
                <a:cxn ang="0">
                  <a:pos x="4" y="141"/>
                </a:cxn>
                <a:cxn ang="0">
                  <a:pos x="1" y="65"/>
                </a:cxn>
                <a:cxn ang="0">
                  <a:pos x="1" y="15"/>
                </a:cxn>
                <a:cxn ang="0">
                  <a:pos x="0" y="12"/>
                </a:cxn>
              </a:cxnLst>
              <a:rect l="0" t="0" r="r" b="b"/>
              <a:pathLst>
                <a:path w="78" h="141">
                  <a:moveTo>
                    <a:pt x="0" y="12"/>
                  </a:moveTo>
                  <a:cubicBezTo>
                    <a:pt x="5" y="10"/>
                    <a:pt x="5" y="0"/>
                    <a:pt x="14" y="0"/>
                  </a:cubicBezTo>
                  <a:cubicBezTo>
                    <a:pt x="22" y="0"/>
                    <a:pt x="25" y="4"/>
                    <a:pt x="32" y="6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55" y="8"/>
                    <a:pt x="51" y="21"/>
                    <a:pt x="60" y="25"/>
                  </a:cubicBezTo>
                  <a:cubicBezTo>
                    <a:pt x="62" y="26"/>
                    <a:pt x="63" y="29"/>
                    <a:pt x="64" y="29"/>
                  </a:cubicBezTo>
                  <a:cubicBezTo>
                    <a:pt x="69" y="31"/>
                    <a:pt x="78" y="28"/>
                    <a:pt x="78" y="34"/>
                  </a:cubicBezTo>
                  <a:cubicBezTo>
                    <a:pt x="78" y="39"/>
                    <a:pt x="78" y="46"/>
                    <a:pt x="75" y="47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141"/>
                    <a:pt x="77" y="141"/>
                    <a:pt x="77" y="141"/>
                  </a:cubicBezTo>
                  <a:cubicBezTo>
                    <a:pt x="4" y="141"/>
                    <a:pt x="4" y="141"/>
                    <a:pt x="4" y="141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15"/>
                    <a:pt x="1" y="15"/>
                    <a:pt x="1" y="15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22" name="Freeform 289">
              <a:extLst>
                <a:ext uri="{FF2B5EF4-FFF2-40B4-BE49-F238E27FC236}">
                  <a16:creationId xmlns:a16="http://schemas.microsoft.com/office/drawing/2014/main" id="{36F3FE84-9465-AE43-AE98-B6A214A52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0538" y="2279650"/>
              <a:ext cx="193675" cy="255588"/>
            </a:xfrm>
            <a:custGeom>
              <a:avLst/>
              <a:gdLst/>
              <a:ahLst/>
              <a:cxnLst>
                <a:cxn ang="0">
                  <a:pos x="84" y="15"/>
                </a:cxn>
                <a:cxn ang="0">
                  <a:pos x="84" y="111"/>
                </a:cxn>
                <a:cxn ang="0">
                  <a:pos x="0" y="111"/>
                </a:cxn>
                <a:cxn ang="0">
                  <a:pos x="0" y="107"/>
                </a:cxn>
                <a:cxn ang="0">
                  <a:pos x="0" y="18"/>
                </a:cxn>
                <a:cxn ang="0">
                  <a:pos x="11" y="22"/>
                </a:cxn>
                <a:cxn ang="0">
                  <a:pos x="18" y="25"/>
                </a:cxn>
                <a:cxn ang="0">
                  <a:pos x="36" y="5"/>
                </a:cxn>
                <a:cxn ang="0">
                  <a:pos x="40" y="5"/>
                </a:cxn>
                <a:cxn ang="0">
                  <a:pos x="50" y="0"/>
                </a:cxn>
                <a:cxn ang="0">
                  <a:pos x="64" y="10"/>
                </a:cxn>
                <a:cxn ang="0">
                  <a:pos x="84" y="14"/>
                </a:cxn>
                <a:cxn ang="0">
                  <a:pos x="84" y="15"/>
                </a:cxn>
              </a:cxnLst>
              <a:rect l="0" t="0" r="r" b="b"/>
              <a:pathLst>
                <a:path w="84" h="111">
                  <a:moveTo>
                    <a:pt x="84" y="15"/>
                  </a:moveTo>
                  <a:cubicBezTo>
                    <a:pt x="84" y="111"/>
                    <a:pt x="84" y="111"/>
                    <a:pt x="84" y="111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21"/>
                    <a:pt x="7" y="22"/>
                    <a:pt x="11" y="22"/>
                  </a:cubicBezTo>
                  <a:cubicBezTo>
                    <a:pt x="14" y="22"/>
                    <a:pt x="15" y="25"/>
                    <a:pt x="18" y="25"/>
                  </a:cubicBezTo>
                  <a:cubicBezTo>
                    <a:pt x="29" y="25"/>
                    <a:pt x="34" y="12"/>
                    <a:pt x="36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3" y="5"/>
                    <a:pt x="45" y="0"/>
                    <a:pt x="50" y="0"/>
                  </a:cubicBezTo>
                  <a:cubicBezTo>
                    <a:pt x="56" y="0"/>
                    <a:pt x="62" y="7"/>
                    <a:pt x="64" y="10"/>
                  </a:cubicBezTo>
                  <a:cubicBezTo>
                    <a:pt x="66" y="12"/>
                    <a:pt x="80" y="14"/>
                    <a:pt x="84" y="14"/>
                  </a:cubicBezTo>
                  <a:lnTo>
                    <a:pt x="84" y="1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23" name="Freeform 290">
              <a:extLst>
                <a:ext uri="{FF2B5EF4-FFF2-40B4-BE49-F238E27FC236}">
                  <a16:creationId xmlns:a16="http://schemas.microsoft.com/office/drawing/2014/main" id="{FDEA4E6F-1EDA-DC42-BC93-37175AAF25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4213" y="2289175"/>
              <a:ext cx="215900" cy="246063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0" y="107"/>
                </a:cxn>
                <a:cxn ang="0">
                  <a:pos x="94" y="107"/>
                </a:cxn>
                <a:cxn ang="0">
                  <a:pos x="89" y="0"/>
                </a:cxn>
                <a:cxn ang="0">
                  <a:pos x="72" y="21"/>
                </a:cxn>
                <a:cxn ang="0">
                  <a:pos x="69" y="25"/>
                </a:cxn>
                <a:cxn ang="0">
                  <a:pos x="65" y="31"/>
                </a:cxn>
                <a:cxn ang="0">
                  <a:pos x="57" y="43"/>
                </a:cxn>
                <a:cxn ang="0">
                  <a:pos x="48" y="19"/>
                </a:cxn>
                <a:cxn ang="0">
                  <a:pos x="44" y="12"/>
                </a:cxn>
                <a:cxn ang="0">
                  <a:pos x="24" y="17"/>
                </a:cxn>
                <a:cxn ang="0">
                  <a:pos x="20" y="20"/>
                </a:cxn>
                <a:cxn ang="0">
                  <a:pos x="11" y="25"/>
                </a:cxn>
                <a:cxn ang="0">
                  <a:pos x="0" y="11"/>
                </a:cxn>
              </a:cxnLst>
              <a:rect l="0" t="0" r="r" b="b"/>
              <a:pathLst>
                <a:path w="94" h="107">
                  <a:moveTo>
                    <a:pt x="0" y="11"/>
                  </a:moveTo>
                  <a:cubicBezTo>
                    <a:pt x="0" y="107"/>
                    <a:pt x="0" y="107"/>
                    <a:pt x="0" y="107"/>
                  </a:cubicBezTo>
                  <a:cubicBezTo>
                    <a:pt x="94" y="107"/>
                    <a:pt x="94" y="107"/>
                    <a:pt x="94" y="107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7" y="1"/>
                    <a:pt x="73" y="18"/>
                    <a:pt x="72" y="21"/>
                  </a:cubicBezTo>
                  <a:cubicBezTo>
                    <a:pt x="71" y="23"/>
                    <a:pt x="69" y="24"/>
                    <a:pt x="69" y="25"/>
                  </a:cubicBezTo>
                  <a:cubicBezTo>
                    <a:pt x="68" y="26"/>
                    <a:pt x="66" y="29"/>
                    <a:pt x="65" y="31"/>
                  </a:cubicBezTo>
                  <a:cubicBezTo>
                    <a:pt x="63" y="37"/>
                    <a:pt x="65" y="43"/>
                    <a:pt x="57" y="43"/>
                  </a:cubicBezTo>
                  <a:cubicBezTo>
                    <a:pt x="47" y="43"/>
                    <a:pt x="48" y="29"/>
                    <a:pt x="48" y="19"/>
                  </a:cubicBezTo>
                  <a:cubicBezTo>
                    <a:pt x="48" y="16"/>
                    <a:pt x="46" y="12"/>
                    <a:pt x="44" y="12"/>
                  </a:cubicBezTo>
                  <a:cubicBezTo>
                    <a:pt x="37" y="12"/>
                    <a:pt x="33" y="16"/>
                    <a:pt x="24" y="17"/>
                  </a:cubicBezTo>
                  <a:cubicBezTo>
                    <a:pt x="23" y="17"/>
                    <a:pt x="21" y="19"/>
                    <a:pt x="20" y="20"/>
                  </a:cubicBezTo>
                  <a:cubicBezTo>
                    <a:pt x="19" y="22"/>
                    <a:pt x="15" y="25"/>
                    <a:pt x="11" y="25"/>
                  </a:cubicBezTo>
                  <a:cubicBezTo>
                    <a:pt x="4" y="25"/>
                    <a:pt x="4" y="16"/>
                    <a:pt x="0" y="1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24" name="Freeform 291">
              <a:extLst>
                <a:ext uri="{FF2B5EF4-FFF2-40B4-BE49-F238E27FC236}">
                  <a16:creationId xmlns:a16="http://schemas.microsoft.com/office/drawing/2014/main" id="{6314F1FC-6399-FC49-81B4-1AF124CD77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9988" y="2070100"/>
              <a:ext cx="217487" cy="28098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1" y="13"/>
                </a:cxn>
                <a:cxn ang="0">
                  <a:pos x="20" y="14"/>
                </a:cxn>
                <a:cxn ang="0">
                  <a:pos x="28" y="6"/>
                </a:cxn>
                <a:cxn ang="0">
                  <a:pos x="34" y="0"/>
                </a:cxn>
                <a:cxn ang="0">
                  <a:pos x="56" y="14"/>
                </a:cxn>
                <a:cxn ang="0">
                  <a:pos x="65" y="36"/>
                </a:cxn>
                <a:cxn ang="0">
                  <a:pos x="74" y="56"/>
                </a:cxn>
                <a:cxn ang="0">
                  <a:pos x="82" y="65"/>
                </a:cxn>
                <a:cxn ang="0">
                  <a:pos x="117" y="68"/>
                </a:cxn>
                <a:cxn ang="0">
                  <a:pos x="136" y="73"/>
                </a:cxn>
                <a:cxn ang="0">
                  <a:pos x="145" y="77"/>
                </a:cxn>
                <a:cxn ang="0">
                  <a:pos x="145" y="188"/>
                </a:cxn>
                <a:cxn ang="0">
                  <a:pos x="2" y="187"/>
                </a:cxn>
                <a:cxn ang="0">
                  <a:pos x="2" y="110"/>
                </a:cxn>
                <a:cxn ang="0">
                  <a:pos x="0" y="8"/>
                </a:cxn>
              </a:cxnLst>
              <a:rect l="0" t="0" r="r" b="b"/>
              <a:pathLst>
                <a:path w="145" h="188">
                  <a:moveTo>
                    <a:pt x="0" y="8"/>
                  </a:moveTo>
                  <a:lnTo>
                    <a:pt x="11" y="13"/>
                  </a:lnTo>
                  <a:lnTo>
                    <a:pt x="20" y="14"/>
                  </a:lnTo>
                  <a:lnTo>
                    <a:pt x="28" y="6"/>
                  </a:lnTo>
                  <a:lnTo>
                    <a:pt x="34" y="0"/>
                  </a:lnTo>
                  <a:lnTo>
                    <a:pt x="56" y="14"/>
                  </a:lnTo>
                  <a:lnTo>
                    <a:pt x="65" y="36"/>
                  </a:lnTo>
                  <a:lnTo>
                    <a:pt x="74" y="56"/>
                  </a:lnTo>
                  <a:lnTo>
                    <a:pt x="82" y="65"/>
                  </a:lnTo>
                  <a:lnTo>
                    <a:pt x="117" y="68"/>
                  </a:lnTo>
                  <a:lnTo>
                    <a:pt x="136" y="73"/>
                  </a:lnTo>
                  <a:lnTo>
                    <a:pt x="145" y="77"/>
                  </a:lnTo>
                  <a:lnTo>
                    <a:pt x="145" y="188"/>
                  </a:lnTo>
                  <a:lnTo>
                    <a:pt x="2" y="187"/>
                  </a:lnTo>
                  <a:lnTo>
                    <a:pt x="2" y="11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25" name="Freeform 292">
              <a:extLst>
                <a:ext uri="{FF2B5EF4-FFF2-40B4-BE49-F238E27FC236}">
                  <a16:creationId xmlns:a16="http://schemas.microsoft.com/office/drawing/2014/main" id="{6F5BB469-2A2F-A846-8FCA-79D9D486D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9088" y="3216275"/>
              <a:ext cx="273050" cy="285750"/>
            </a:xfrm>
            <a:custGeom>
              <a:avLst/>
              <a:gdLst/>
              <a:ahLst/>
              <a:cxnLst>
                <a:cxn ang="0">
                  <a:pos x="71" y="178"/>
                </a:cxn>
                <a:cxn ang="0">
                  <a:pos x="48" y="191"/>
                </a:cxn>
                <a:cxn ang="0">
                  <a:pos x="0" y="109"/>
                </a:cxn>
                <a:cxn ang="0">
                  <a:pos x="76" y="57"/>
                </a:cxn>
                <a:cxn ang="0">
                  <a:pos x="68" y="29"/>
                </a:cxn>
                <a:cxn ang="0">
                  <a:pos x="117" y="0"/>
                </a:cxn>
                <a:cxn ang="0">
                  <a:pos x="182" y="106"/>
                </a:cxn>
                <a:cxn ang="0">
                  <a:pos x="71" y="178"/>
                </a:cxn>
              </a:cxnLst>
              <a:rect l="0" t="0" r="r" b="b"/>
              <a:pathLst>
                <a:path w="182" h="191">
                  <a:moveTo>
                    <a:pt x="71" y="178"/>
                  </a:moveTo>
                  <a:lnTo>
                    <a:pt x="48" y="191"/>
                  </a:lnTo>
                  <a:lnTo>
                    <a:pt x="0" y="109"/>
                  </a:lnTo>
                  <a:lnTo>
                    <a:pt x="76" y="57"/>
                  </a:lnTo>
                  <a:lnTo>
                    <a:pt x="68" y="29"/>
                  </a:lnTo>
                  <a:lnTo>
                    <a:pt x="117" y="0"/>
                  </a:lnTo>
                  <a:lnTo>
                    <a:pt x="182" y="106"/>
                  </a:lnTo>
                  <a:lnTo>
                    <a:pt x="71" y="17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26" name="Freeform 293">
              <a:extLst>
                <a:ext uri="{FF2B5EF4-FFF2-40B4-BE49-F238E27FC236}">
                  <a16:creationId xmlns:a16="http://schemas.microsoft.com/office/drawing/2014/main" id="{2D1620F5-BF44-A04F-B8B0-EF7D1854F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450" y="3355975"/>
              <a:ext cx="312738" cy="309563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111" y="12"/>
                </a:cxn>
                <a:cxn ang="0">
                  <a:pos x="131" y="0"/>
                </a:cxn>
                <a:cxn ang="0">
                  <a:pos x="209" y="126"/>
                </a:cxn>
                <a:cxn ang="0">
                  <a:pos x="80" y="206"/>
                </a:cxn>
                <a:cxn ang="0">
                  <a:pos x="0" y="84"/>
                </a:cxn>
              </a:cxnLst>
              <a:rect l="0" t="0" r="r" b="b"/>
              <a:pathLst>
                <a:path w="209" h="206">
                  <a:moveTo>
                    <a:pt x="0" y="84"/>
                  </a:moveTo>
                  <a:lnTo>
                    <a:pt x="111" y="12"/>
                  </a:lnTo>
                  <a:lnTo>
                    <a:pt x="131" y="0"/>
                  </a:lnTo>
                  <a:lnTo>
                    <a:pt x="209" y="126"/>
                  </a:lnTo>
                  <a:lnTo>
                    <a:pt x="80" y="206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27" name="Freeform 294">
              <a:extLst>
                <a:ext uri="{FF2B5EF4-FFF2-40B4-BE49-F238E27FC236}">
                  <a16:creationId xmlns:a16="http://schemas.microsoft.com/office/drawing/2014/main" id="{BF2512C6-C75B-8745-87EC-9C1ABACF53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6100" y="3544888"/>
              <a:ext cx="338138" cy="269875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129" y="0"/>
                </a:cxn>
                <a:cxn ang="0">
                  <a:pos x="150" y="23"/>
                </a:cxn>
                <a:cxn ang="0">
                  <a:pos x="165" y="12"/>
                </a:cxn>
                <a:cxn ang="0">
                  <a:pos x="226" y="103"/>
                </a:cxn>
                <a:cxn ang="0">
                  <a:pos x="173" y="141"/>
                </a:cxn>
                <a:cxn ang="0">
                  <a:pos x="162" y="180"/>
                </a:cxn>
                <a:cxn ang="0">
                  <a:pos x="69" y="143"/>
                </a:cxn>
                <a:cxn ang="0">
                  <a:pos x="25" y="134"/>
                </a:cxn>
                <a:cxn ang="0">
                  <a:pos x="0" y="100"/>
                </a:cxn>
                <a:cxn ang="0">
                  <a:pos x="0" y="80"/>
                </a:cxn>
              </a:cxnLst>
              <a:rect l="0" t="0" r="r" b="b"/>
              <a:pathLst>
                <a:path w="226" h="180">
                  <a:moveTo>
                    <a:pt x="0" y="80"/>
                  </a:moveTo>
                  <a:lnTo>
                    <a:pt x="129" y="0"/>
                  </a:lnTo>
                  <a:lnTo>
                    <a:pt x="150" y="23"/>
                  </a:lnTo>
                  <a:lnTo>
                    <a:pt x="165" y="12"/>
                  </a:lnTo>
                  <a:lnTo>
                    <a:pt x="226" y="103"/>
                  </a:lnTo>
                  <a:lnTo>
                    <a:pt x="173" y="141"/>
                  </a:lnTo>
                  <a:lnTo>
                    <a:pt x="162" y="180"/>
                  </a:lnTo>
                  <a:lnTo>
                    <a:pt x="69" y="143"/>
                  </a:lnTo>
                  <a:lnTo>
                    <a:pt x="25" y="134"/>
                  </a:lnTo>
                  <a:lnTo>
                    <a:pt x="0" y="10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28" name="Freeform 295">
              <a:extLst>
                <a:ext uri="{FF2B5EF4-FFF2-40B4-BE49-F238E27FC236}">
                  <a16:creationId xmlns:a16="http://schemas.microsoft.com/office/drawing/2014/main" id="{7197DCCB-62F0-5C45-A4DD-E33A2F864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2163" y="3443288"/>
              <a:ext cx="280987" cy="255587"/>
            </a:xfrm>
            <a:custGeom>
              <a:avLst/>
              <a:gdLst/>
              <a:ahLst/>
              <a:cxnLst>
                <a:cxn ang="0">
                  <a:pos x="61" y="171"/>
                </a:cxn>
                <a:cxn ang="0">
                  <a:pos x="188" y="92"/>
                </a:cxn>
                <a:cxn ang="0">
                  <a:pos x="128" y="0"/>
                </a:cxn>
                <a:cxn ang="0">
                  <a:pos x="0" y="80"/>
                </a:cxn>
                <a:cxn ang="0">
                  <a:pos x="61" y="171"/>
                </a:cxn>
              </a:cxnLst>
              <a:rect l="0" t="0" r="r" b="b"/>
              <a:pathLst>
                <a:path w="188" h="171">
                  <a:moveTo>
                    <a:pt x="61" y="171"/>
                  </a:moveTo>
                  <a:lnTo>
                    <a:pt x="188" y="92"/>
                  </a:lnTo>
                  <a:lnTo>
                    <a:pt x="128" y="0"/>
                  </a:lnTo>
                  <a:lnTo>
                    <a:pt x="0" y="80"/>
                  </a:lnTo>
                  <a:lnTo>
                    <a:pt x="61" y="17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29" name="Freeform 296">
              <a:extLst>
                <a:ext uri="{FF2B5EF4-FFF2-40B4-BE49-F238E27FC236}">
                  <a16:creationId xmlns:a16="http://schemas.microsoft.com/office/drawing/2014/main" id="{9147D266-5D64-AE4B-BABA-B5DD47B5CC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8688" y="3303588"/>
              <a:ext cx="290512" cy="277812"/>
            </a:xfrm>
            <a:custGeom>
              <a:avLst/>
              <a:gdLst/>
              <a:ahLst/>
              <a:cxnLst>
                <a:cxn ang="0">
                  <a:pos x="97" y="186"/>
                </a:cxn>
                <a:cxn ang="0">
                  <a:pos x="194" y="120"/>
                </a:cxn>
                <a:cxn ang="0">
                  <a:pos x="121" y="0"/>
                </a:cxn>
                <a:cxn ang="0">
                  <a:pos x="52" y="0"/>
                </a:cxn>
                <a:cxn ang="0">
                  <a:pos x="0" y="32"/>
                </a:cxn>
                <a:cxn ang="0">
                  <a:pos x="35" y="93"/>
                </a:cxn>
                <a:cxn ang="0">
                  <a:pos x="97" y="186"/>
                </a:cxn>
              </a:cxnLst>
              <a:rect l="0" t="0" r="r" b="b"/>
              <a:pathLst>
                <a:path w="194" h="186">
                  <a:moveTo>
                    <a:pt x="97" y="186"/>
                  </a:moveTo>
                  <a:lnTo>
                    <a:pt x="194" y="120"/>
                  </a:lnTo>
                  <a:lnTo>
                    <a:pt x="121" y="0"/>
                  </a:lnTo>
                  <a:lnTo>
                    <a:pt x="52" y="0"/>
                  </a:lnTo>
                  <a:lnTo>
                    <a:pt x="0" y="32"/>
                  </a:lnTo>
                  <a:lnTo>
                    <a:pt x="35" y="93"/>
                  </a:lnTo>
                  <a:lnTo>
                    <a:pt x="97" y="18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30" name="Freeform 297">
              <a:extLst>
                <a:ext uri="{FF2B5EF4-FFF2-40B4-BE49-F238E27FC236}">
                  <a16:creationId xmlns:a16="http://schemas.microsoft.com/office/drawing/2014/main" id="{852C6CE9-A2C0-9241-B6AC-5479E6F33E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3738" y="3094038"/>
              <a:ext cx="312737" cy="257175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4" y="43"/>
                </a:cxn>
                <a:cxn ang="0">
                  <a:pos x="7" y="58"/>
                </a:cxn>
                <a:cxn ang="0">
                  <a:pos x="7" y="79"/>
                </a:cxn>
                <a:cxn ang="0">
                  <a:pos x="26" y="80"/>
                </a:cxn>
                <a:cxn ang="0">
                  <a:pos x="23" y="108"/>
                </a:cxn>
                <a:cxn ang="0">
                  <a:pos x="43" y="125"/>
                </a:cxn>
                <a:cxn ang="0">
                  <a:pos x="54" y="134"/>
                </a:cxn>
                <a:cxn ang="0">
                  <a:pos x="55" y="159"/>
                </a:cxn>
                <a:cxn ang="0">
                  <a:pos x="58" y="165"/>
                </a:cxn>
                <a:cxn ang="0">
                  <a:pos x="126" y="122"/>
                </a:cxn>
                <a:cxn ang="0">
                  <a:pos x="157" y="172"/>
                </a:cxn>
                <a:cxn ang="0">
                  <a:pos x="209" y="140"/>
                </a:cxn>
                <a:cxn ang="0">
                  <a:pos x="209" y="122"/>
                </a:cxn>
                <a:cxn ang="0">
                  <a:pos x="164" y="62"/>
                </a:cxn>
                <a:cxn ang="0">
                  <a:pos x="149" y="69"/>
                </a:cxn>
                <a:cxn ang="0">
                  <a:pos x="107" y="0"/>
                </a:cxn>
                <a:cxn ang="0">
                  <a:pos x="9" y="26"/>
                </a:cxn>
                <a:cxn ang="0">
                  <a:pos x="0" y="38"/>
                </a:cxn>
              </a:cxnLst>
              <a:rect l="0" t="0" r="r" b="b"/>
              <a:pathLst>
                <a:path w="209" h="172">
                  <a:moveTo>
                    <a:pt x="0" y="38"/>
                  </a:moveTo>
                  <a:lnTo>
                    <a:pt x="4" y="43"/>
                  </a:lnTo>
                  <a:lnTo>
                    <a:pt x="7" y="58"/>
                  </a:lnTo>
                  <a:lnTo>
                    <a:pt x="7" y="79"/>
                  </a:lnTo>
                  <a:lnTo>
                    <a:pt x="26" y="80"/>
                  </a:lnTo>
                  <a:lnTo>
                    <a:pt x="23" y="108"/>
                  </a:lnTo>
                  <a:lnTo>
                    <a:pt x="43" y="125"/>
                  </a:lnTo>
                  <a:lnTo>
                    <a:pt x="54" y="134"/>
                  </a:lnTo>
                  <a:lnTo>
                    <a:pt x="55" y="159"/>
                  </a:lnTo>
                  <a:lnTo>
                    <a:pt x="58" y="165"/>
                  </a:lnTo>
                  <a:lnTo>
                    <a:pt x="126" y="122"/>
                  </a:lnTo>
                  <a:lnTo>
                    <a:pt x="157" y="172"/>
                  </a:lnTo>
                  <a:lnTo>
                    <a:pt x="209" y="140"/>
                  </a:lnTo>
                  <a:lnTo>
                    <a:pt x="209" y="122"/>
                  </a:lnTo>
                  <a:lnTo>
                    <a:pt x="164" y="62"/>
                  </a:lnTo>
                  <a:lnTo>
                    <a:pt x="149" y="69"/>
                  </a:lnTo>
                  <a:lnTo>
                    <a:pt x="107" y="0"/>
                  </a:lnTo>
                  <a:lnTo>
                    <a:pt x="9" y="26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31" name="Freeform 298">
              <a:extLst>
                <a:ext uri="{FF2B5EF4-FFF2-40B4-BE49-F238E27FC236}">
                  <a16:creationId xmlns:a16="http://schemas.microsoft.com/office/drawing/2014/main" id="{8CC5D0A2-62D1-AB4C-AE21-6034C40B6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3713" y="3130550"/>
              <a:ext cx="287337" cy="287338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39" y="32"/>
                </a:cxn>
                <a:cxn ang="0">
                  <a:pos x="87" y="3"/>
                </a:cxn>
                <a:cxn ang="0">
                  <a:pos x="103" y="0"/>
                </a:cxn>
                <a:cxn ang="0">
                  <a:pos x="117" y="7"/>
                </a:cxn>
                <a:cxn ang="0">
                  <a:pos x="123" y="12"/>
                </a:cxn>
                <a:cxn ang="0">
                  <a:pos x="133" y="13"/>
                </a:cxn>
                <a:cxn ang="0">
                  <a:pos x="137" y="18"/>
                </a:cxn>
                <a:cxn ang="0">
                  <a:pos x="140" y="33"/>
                </a:cxn>
                <a:cxn ang="0">
                  <a:pos x="140" y="54"/>
                </a:cxn>
                <a:cxn ang="0">
                  <a:pos x="159" y="55"/>
                </a:cxn>
                <a:cxn ang="0">
                  <a:pos x="156" y="83"/>
                </a:cxn>
                <a:cxn ang="0">
                  <a:pos x="187" y="109"/>
                </a:cxn>
                <a:cxn ang="0">
                  <a:pos x="188" y="134"/>
                </a:cxn>
                <a:cxn ang="0">
                  <a:pos x="191" y="140"/>
                </a:cxn>
                <a:cxn ang="0">
                  <a:pos x="111" y="192"/>
                </a:cxn>
                <a:cxn ang="0">
                  <a:pos x="85" y="151"/>
                </a:cxn>
                <a:cxn ang="0">
                  <a:pos x="65" y="163"/>
                </a:cxn>
                <a:cxn ang="0">
                  <a:pos x="0" y="57"/>
                </a:cxn>
              </a:cxnLst>
              <a:rect l="0" t="0" r="r" b="b"/>
              <a:pathLst>
                <a:path w="191" h="192">
                  <a:moveTo>
                    <a:pt x="0" y="57"/>
                  </a:moveTo>
                  <a:lnTo>
                    <a:pt x="39" y="32"/>
                  </a:lnTo>
                  <a:lnTo>
                    <a:pt x="87" y="3"/>
                  </a:lnTo>
                  <a:lnTo>
                    <a:pt x="103" y="0"/>
                  </a:lnTo>
                  <a:lnTo>
                    <a:pt x="117" y="7"/>
                  </a:lnTo>
                  <a:lnTo>
                    <a:pt x="123" y="12"/>
                  </a:lnTo>
                  <a:lnTo>
                    <a:pt x="133" y="13"/>
                  </a:lnTo>
                  <a:lnTo>
                    <a:pt x="137" y="18"/>
                  </a:lnTo>
                  <a:lnTo>
                    <a:pt x="140" y="33"/>
                  </a:lnTo>
                  <a:lnTo>
                    <a:pt x="140" y="54"/>
                  </a:lnTo>
                  <a:lnTo>
                    <a:pt x="159" y="55"/>
                  </a:lnTo>
                  <a:lnTo>
                    <a:pt x="156" y="83"/>
                  </a:lnTo>
                  <a:lnTo>
                    <a:pt x="187" y="109"/>
                  </a:lnTo>
                  <a:lnTo>
                    <a:pt x="188" y="134"/>
                  </a:lnTo>
                  <a:lnTo>
                    <a:pt x="191" y="140"/>
                  </a:lnTo>
                  <a:lnTo>
                    <a:pt x="111" y="192"/>
                  </a:lnTo>
                  <a:lnTo>
                    <a:pt x="85" y="151"/>
                  </a:lnTo>
                  <a:lnTo>
                    <a:pt x="65" y="163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32" name="Freeform 299">
              <a:extLst>
                <a:ext uri="{FF2B5EF4-FFF2-40B4-BE49-F238E27FC236}">
                  <a16:creationId xmlns:a16="http://schemas.microsoft.com/office/drawing/2014/main" id="{F34DE11C-1C9B-A740-9211-9082708EB9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0400" y="3276600"/>
              <a:ext cx="323850" cy="303213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80" y="43"/>
                </a:cxn>
                <a:cxn ang="0">
                  <a:pos x="148" y="0"/>
                </a:cxn>
                <a:cxn ang="0">
                  <a:pos x="179" y="50"/>
                </a:cxn>
                <a:cxn ang="0">
                  <a:pos x="216" y="112"/>
                </a:cxn>
                <a:cxn ang="0">
                  <a:pos x="88" y="192"/>
                </a:cxn>
                <a:cxn ang="0">
                  <a:pos x="73" y="203"/>
                </a:cxn>
                <a:cxn ang="0">
                  <a:pos x="52" y="180"/>
                </a:cxn>
                <a:cxn ang="0">
                  <a:pos x="0" y="95"/>
                </a:cxn>
              </a:cxnLst>
              <a:rect l="0" t="0" r="r" b="b"/>
              <a:pathLst>
                <a:path w="216" h="203">
                  <a:moveTo>
                    <a:pt x="0" y="95"/>
                  </a:moveTo>
                  <a:lnTo>
                    <a:pt x="80" y="43"/>
                  </a:lnTo>
                  <a:lnTo>
                    <a:pt x="148" y="0"/>
                  </a:lnTo>
                  <a:lnTo>
                    <a:pt x="179" y="50"/>
                  </a:lnTo>
                  <a:lnTo>
                    <a:pt x="216" y="112"/>
                  </a:lnTo>
                  <a:lnTo>
                    <a:pt x="88" y="192"/>
                  </a:lnTo>
                  <a:lnTo>
                    <a:pt x="73" y="203"/>
                  </a:lnTo>
                  <a:lnTo>
                    <a:pt x="52" y="180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33" name="Freeform 300">
              <a:extLst>
                <a:ext uri="{FF2B5EF4-FFF2-40B4-BE49-F238E27FC236}">
                  <a16:creationId xmlns:a16="http://schemas.microsoft.com/office/drawing/2014/main" id="{5FB6A54B-82E1-F14D-91F5-15EA330D02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0775" y="3024188"/>
              <a:ext cx="401638" cy="171450"/>
            </a:xfrm>
            <a:custGeom>
              <a:avLst/>
              <a:gdLst/>
              <a:ahLst/>
              <a:cxnLst>
                <a:cxn ang="0">
                  <a:pos x="88" y="6"/>
                </a:cxn>
                <a:cxn ang="0">
                  <a:pos x="260" y="0"/>
                </a:cxn>
                <a:cxn ang="0">
                  <a:pos x="260" y="66"/>
                </a:cxn>
                <a:cxn ang="0">
                  <a:pos x="268" y="81"/>
                </a:cxn>
                <a:cxn ang="0">
                  <a:pos x="102" y="114"/>
                </a:cxn>
                <a:cxn ang="0">
                  <a:pos x="100" y="97"/>
                </a:cxn>
                <a:cxn ang="0">
                  <a:pos x="94" y="97"/>
                </a:cxn>
                <a:cxn ang="0">
                  <a:pos x="94" y="89"/>
                </a:cxn>
                <a:cxn ang="0">
                  <a:pos x="88" y="84"/>
                </a:cxn>
                <a:cxn ang="0">
                  <a:pos x="88" y="75"/>
                </a:cxn>
                <a:cxn ang="0">
                  <a:pos x="82" y="72"/>
                </a:cxn>
                <a:cxn ang="0">
                  <a:pos x="80" y="61"/>
                </a:cxn>
                <a:cxn ang="0">
                  <a:pos x="71" y="60"/>
                </a:cxn>
                <a:cxn ang="0">
                  <a:pos x="71" y="52"/>
                </a:cxn>
                <a:cxn ang="0">
                  <a:pos x="62" y="54"/>
                </a:cxn>
                <a:cxn ang="0">
                  <a:pos x="40" y="38"/>
                </a:cxn>
                <a:cxn ang="0">
                  <a:pos x="39" y="31"/>
                </a:cxn>
                <a:cxn ang="0">
                  <a:pos x="8" y="18"/>
                </a:cxn>
                <a:cxn ang="0">
                  <a:pos x="0" y="6"/>
                </a:cxn>
                <a:cxn ang="0">
                  <a:pos x="88" y="6"/>
                </a:cxn>
              </a:cxnLst>
              <a:rect l="0" t="0" r="r" b="b"/>
              <a:pathLst>
                <a:path w="268" h="114">
                  <a:moveTo>
                    <a:pt x="88" y="6"/>
                  </a:moveTo>
                  <a:lnTo>
                    <a:pt x="260" y="0"/>
                  </a:lnTo>
                  <a:lnTo>
                    <a:pt x="260" y="66"/>
                  </a:lnTo>
                  <a:lnTo>
                    <a:pt x="268" y="81"/>
                  </a:lnTo>
                  <a:lnTo>
                    <a:pt x="102" y="114"/>
                  </a:lnTo>
                  <a:lnTo>
                    <a:pt x="100" y="97"/>
                  </a:lnTo>
                  <a:lnTo>
                    <a:pt x="94" y="97"/>
                  </a:lnTo>
                  <a:lnTo>
                    <a:pt x="94" y="89"/>
                  </a:lnTo>
                  <a:lnTo>
                    <a:pt x="88" y="84"/>
                  </a:lnTo>
                  <a:lnTo>
                    <a:pt x="88" y="75"/>
                  </a:lnTo>
                  <a:lnTo>
                    <a:pt x="82" y="72"/>
                  </a:lnTo>
                  <a:lnTo>
                    <a:pt x="80" y="61"/>
                  </a:lnTo>
                  <a:lnTo>
                    <a:pt x="71" y="60"/>
                  </a:lnTo>
                  <a:lnTo>
                    <a:pt x="71" y="52"/>
                  </a:lnTo>
                  <a:lnTo>
                    <a:pt x="62" y="54"/>
                  </a:lnTo>
                  <a:lnTo>
                    <a:pt x="40" y="38"/>
                  </a:lnTo>
                  <a:lnTo>
                    <a:pt x="39" y="31"/>
                  </a:lnTo>
                  <a:lnTo>
                    <a:pt x="8" y="18"/>
                  </a:lnTo>
                  <a:lnTo>
                    <a:pt x="0" y="6"/>
                  </a:lnTo>
                  <a:lnTo>
                    <a:pt x="88" y="6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34" name="Freeform 301">
              <a:extLst>
                <a:ext uri="{FF2B5EF4-FFF2-40B4-BE49-F238E27FC236}">
                  <a16:creationId xmlns:a16="http://schemas.microsoft.com/office/drawing/2014/main" id="{B1CF03D7-DA49-9D48-BBB7-2E20CCB08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2538" y="2803525"/>
              <a:ext cx="257175" cy="230188"/>
            </a:xfrm>
            <a:custGeom>
              <a:avLst/>
              <a:gdLst/>
              <a:ahLst/>
              <a:cxnLst>
                <a:cxn ang="0">
                  <a:pos x="0" y="154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40" y="3"/>
                </a:cxn>
                <a:cxn ang="0">
                  <a:pos x="58" y="17"/>
                </a:cxn>
                <a:cxn ang="0">
                  <a:pos x="88" y="18"/>
                </a:cxn>
                <a:cxn ang="0">
                  <a:pos x="118" y="35"/>
                </a:cxn>
                <a:cxn ang="0">
                  <a:pos x="131" y="42"/>
                </a:cxn>
                <a:cxn ang="0">
                  <a:pos x="131" y="102"/>
                </a:cxn>
                <a:cxn ang="0">
                  <a:pos x="168" y="135"/>
                </a:cxn>
                <a:cxn ang="0">
                  <a:pos x="172" y="148"/>
                </a:cxn>
                <a:cxn ang="0">
                  <a:pos x="0" y="154"/>
                </a:cxn>
              </a:cxnLst>
              <a:rect l="0" t="0" r="r" b="b"/>
              <a:pathLst>
                <a:path w="172" h="154">
                  <a:moveTo>
                    <a:pt x="0" y="154"/>
                  </a:moveTo>
                  <a:lnTo>
                    <a:pt x="0" y="0"/>
                  </a:lnTo>
                  <a:lnTo>
                    <a:pt x="24" y="0"/>
                  </a:lnTo>
                  <a:lnTo>
                    <a:pt x="40" y="3"/>
                  </a:lnTo>
                  <a:lnTo>
                    <a:pt x="58" y="17"/>
                  </a:lnTo>
                  <a:lnTo>
                    <a:pt x="88" y="18"/>
                  </a:lnTo>
                  <a:lnTo>
                    <a:pt x="118" y="35"/>
                  </a:lnTo>
                  <a:lnTo>
                    <a:pt x="131" y="42"/>
                  </a:lnTo>
                  <a:lnTo>
                    <a:pt x="131" y="102"/>
                  </a:lnTo>
                  <a:lnTo>
                    <a:pt x="168" y="135"/>
                  </a:lnTo>
                  <a:lnTo>
                    <a:pt x="172" y="148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35" name="Freeform 302">
              <a:extLst>
                <a:ext uri="{FF2B5EF4-FFF2-40B4-BE49-F238E27FC236}">
                  <a16:creationId xmlns:a16="http://schemas.microsoft.com/office/drawing/2014/main" id="{24728820-332D-FF47-9602-A83CF65AC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0813" y="2722563"/>
              <a:ext cx="203200" cy="195262"/>
            </a:xfrm>
            <a:custGeom>
              <a:avLst/>
              <a:gdLst/>
              <a:ahLst/>
              <a:cxnLst>
                <a:cxn ang="0">
                  <a:pos x="19" y="96"/>
                </a:cxn>
                <a:cxn ang="0">
                  <a:pos x="6" y="89"/>
                </a:cxn>
                <a:cxn ang="0">
                  <a:pos x="0" y="71"/>
                </a:cxn>
                <a:cxn ang="0">
                  <a:pos x="0" y="12"/>
                </a:cxn>
                <a:cxn ang="0">
                  <a:pos x="17" y="6"/>
                </a:cxn>
                <a:cxn ang="0">
                  <a:pos x="66" y="6"/>
                </a:cxn>
                <a:cxn ang="0">
                  <a:pos x="88" y="0"/>
                </a:cxn>
                <a:cxn ang="0">
                  <a:pos x="136" y="0"/>
                </a:cxn>
                <a:cxn ang="0">
                  <a:pos x="136" y="129"/>
                </a:cxn>
                <a:cxn ang="0">
                  <a:pos x="122" y="131"/>
                </a:cxn>
                <a:cxn ang="0">
                  <a:pos x="113" y="125"/>
                </a:cxn>
                <a:cxn ang="0">
                  <a:pos x="99" y="126"/>
                </a:cxn>
                <a:cxn ang="0">
                  <a:pos x="90" y="119"/>
                </a:cxn>
                <a:cxn ang="0">
                  <a:pos x="51" y="117"/>
                </a:cxn>
                <a:cxn ang="0">
                  <a:pos x="42" y="108"/>
                </a:cxn>
                <a:cxn ang="0">
                  <a:pos x="28" y="105"/>
                </a:cxn>
                <a:cxn ang="0">
                  <a:pos x="19" y="96"/>
                </a:cxn>
              </a:cxnLst>
              <a:rect l="0" t="0" r="r" b="b"/>
              <a:pathLst>
                <a:path w="136" h="131">
                  <a:moveTo>
                    <a:pt x="19" y="96"/>
                  </a:moveTo>
                  <a:lnTo>
                    <a:pt x="6" y="89"/>
                  </a:lnTo>
                  <a:lnTo>
                    <a:pt x="0" y="71"/>
                  </a:lnTo>
                  <a:lnTo>
                    <a:pt x="0" y="12"/>
                  </a:lnTo>
                  <a:lnTo>
                    <a:pt x="17" y="6"/>
                  </a:lnTo>
                  <a:lnTo>
                    <a:pt x="66" y="6"/>
                  </a:lnTo>
                  <a:lnTo>
                    <a:pt x="88" y="0"/>
                  </a:lnTo>
                  <a:lnTo>
                    <a:pt x="136" y="0"/>
                  </a:lnTo>
                  <a:lnTo>
                    <a:pt x="136" y="129"/>
                  </a:lnTo>
                  <a:lnTo>
                    <a:pt x="122" y="131"/>
                  </a:lnTo>
                  <a:lnTo>
                    <a:pt x="113" y="125"/>
                  </a:lnTo>
                  <a:lnTo>
                    <a:pt x="99" y="126"/>
                  </a:lnTo>
                  <a:lnTo>
                    <a:pt x="90" y="119"/>
                  </a:lnTo>
                  <a:lnTo>
                    <a:pt x="51" y="117"/>
                  </a:lnTo>
                  <a:lnTo>
                    <a:pt x="42" y="108"/>
                  </a:lnTo>
                  <a:lnTo>
                    <a:pt x="28" y="105"/>
                  </a:lnTo>
                  <a:lnTo>
                    <a:pt x="19" y="96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36" name="Freeform 303">
              <a:extLst>
                <a:ext uri="{FF2B5EF4-FFF2-40B4-BE49-F238E27FC236}">
                  <a16:creationId xmlns:a16="http://schemas.microsoft.com/office/drawing/2014/main" id="{A31AF2B4-9EFD-5D47-A525-D6A78CCBB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9388" y="2865438"/>
              <a:ext cx="252412" cy="257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9"/>
                </a:cxn>
                <a:cxn ang="0">
                  <a:pos x="23" y="12"/>
                </a:cxn>
                <a:cxn ang="0">
                  <a:pos x="32" y="21"/>
                </a:cxn>
                <a:cxn ang="0">
                  <a:pos x="71" y="23"/>
                </a:cxn>
                <a:cxn ang="0">
                  <a:pos x="80" y="30"/>
                </a:cxn>
                <a:cxn ang="0">
                  <a:pos x="94" y="29"/>
                </a:cxn>
                <a:cxn ang="0">
                  <a:pos x="103" y="35"/>
                </a:cxn>
                <a:cxn ang="0">
                  <a:pos x="117" y="33"/>
                </a:cxn>
                <a:cxn ang="0">
                  <a:pos x="164" y="43"/>
                </a:cxn>
                <a:cxn ang="0">
                  <a:pos x="166" y="87"/>
                </a:cxn>
                <a:cxn ang="0">
                  <a:pos x="169" y="166"/>
                </a:cxn>
                <a:cxn ang="0">
                  <a:pos x="41" y="172"/>
                </a:cxn>
                <a:cxn ang="0">
                  <a:pos x="41" y="106"/>
                </a:cxn>
                <a:cxn ang="0">
                  <a:pos x="37" y="93"/>
                </a:cxn>
                <a:cxn ang="0">
                  <a:pos x="0" y="60"/>
                </a:cxn>
                <a:cxn ang="0">
                  <a:pos x="0" y="0"/>
                </a:cxn>
              </a:cxnLst>
              <a:rect l="0" t="0" r="r" b="b"/>
              <a:pathLst>
                <a:path w="169" h="172">
                  <a:moveTo>
                    <a:pt x="0" y="0"/>
                  </a:moveTo>
                  <a:lnTo>
                    <a:pt x="9" y="9"/>
                  </a:lnTo>
                  <a:lnTo>
                    <a:pt x="23" y="12"/>
                  </a:lnTo>
                  <a:lnTo>
                    <a:pt x="32" y="21"/>
                  </a:lnTo>
                  <a:lnTo>
                    <a:pt x="71" y="23"/>
                  </a:lnTo>
                  <a:lnTo>
                    <a:pt x="80" y="30"/>
                  </a:lnTo>
                  <a:lnTo>
                    <a:pt x="94" y="29"/>
                  </a:lnTo>
                  <a:lnTo>
                    <a:pt x="103" y="35"/>
                  </a:lnTo>
                  <a:lnTo>
                    <a:pt x="117" y="33"/>
                  </a:lnTo>
                  <a:lnTo>
                    <a:pt x="164" y="43"/>
                  </a:lnTo>
                  <a:lnTo>
                    <a:pt x="166" y="87"/>
                  </a:lnTo>
                  <a:lnTo>
                    <a:pt x="169" y="166"/>
                  </a:lnTo>
                  <a:lnTo>
                    <a:pt x="41" y="172"/>
                  </a:lnTo>
                  <a:lnTo>
                    <a:pt x="41" y="106"/>
                  </a:lnTo>
                  <a:lnTo>
                    <a:pt x="37" y="93"/>
                  </a:lnTo>
                  <a:lnTo>
                    <a:pt x="0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37" name="Freeform 304">
              <a:extLst>
                <a:ext uri="{FF2B5EF4-FFF2-40B4-BE49-F238E27FC236}">
                  <a16:creationId xmlns:a16="http://schemas.microsoft.com/office/drawing/2014/main" id="{9EFB13F8-3474-BF49-8138-AD74696805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3863" y="2865438"/>
              <a:ext cx="160337" cy="133350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44" y="24"/>
                </a:cxn>
                <a:cxn ang="0">
                  <a:pos x="56" y="0"/>
                </a:cxn>
                <a:cxn ang="0">
                  <a:pos x="60" y="3"/>
                </a:cxn>
                <a:cxn ang="0">
                  <a:pos x="71" y="0"/>
                </a:cxn>
                <a:cxn ang="0">
                  <a:pos x="71" y="72"/>
                </a:cxn>
                <a:cxn ang="0">
                  <a:pos x="88" y="77"/>
                </a:cxn>
                <a:cxn ang="0">
                  <a:pos x="107" y="78"/>
                </a:cxn>
                <a:cxn ang="0">
                  <a:pos x="107" y="89"/>
                </a:cxn>
                <a:cxn ang="0">
                  <a:pos x="2" y="87"/>
                </a:cxn>
                <a:cxn ang="0">
                  <a:pos x="0" y="43"/>
                </a:cxn>
              </a:cxnLst>
              <a:rect l="0" t="0" r="r" b="b"/>
              <a:pathLst>
                <a:path w="107" h="89">
                  <a:moveTo>
                    <a:pt x="0" y="43"/>
                  </a:moveTo>
                  <a:lnTo>
                    <a:pt x="44" y="24"/>
                  </a:lnTo>
                  <a:lnTo>
                    <a:pt x="56" y="0"/>
                  </a:lnTo>
                  <a:lnTo>
                    <a:pt x="60" y="3"/>
                  </a:lnTo>
                  <a:lnTo>
                    <a:pt x="71" y="0"/>
                  </a:lnTo>
                  <a:lnTo>
                    <a:pt x="71" y="72"/>
                  </a:lnTo>
                  <a:lnTo>
                    <a:pt x="88" y="77"/>
                  </a:lnTo>
                  <a:lnTo>
                    <a:pt x="107" y="78"/>
                  </a:lnTo>
                  <a:lnTo>
                    <a:pt x="107" y="89"/>
                  </a:lnTo>
                  <a:lnTo>
                    <a:pt x="2" y="87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38" name="Freeform 305">
              <a:extLst>
                <a:ext uri="{FF2B5EF4-FFF2-40B4-BE49-F238E27FC236}">
                  <a16:creationId xmlns:a16="http://schemas.microsoft.com/office/drawing/2014/main" id="{0D95DB8A-63DD-754A-ADAE-C80E44844F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7038" y="2981325"/>
              <a:ext cx="239712" cy="266700"/>
            </a:xfrm>
            <a:custGeom>
              <a:avLst/>
              <a:gdLst/>
              <a:ahLst/>
              <a:cxnLst>
                <a:cxn ang="0">
                  <a:pos x="3" y="89"/>
                </a:cxn>
                <a:cxn ang="0">
                  <a:pos x="0" y="10"/>
                </a:cxn>
                <a:cxn ang="0">
                  <a:pos x="105" y="12"/>
                </a:cxn>
                <a:cxn ang="0">
                  <a:pos x="105" y="1"/>
                </a:cxn>
                <a:cxn ang="0">
                  <a:pos x="131" y="0"/>
                </a:cxn>
                <a:cxn ang="0">
                  <a:pos x="134" y="3"/>
                </a:cxn>
                <a:cxn ang="0">
                  <a:pos x="126" y="30"/>
                </a:cxn>
                <a:cxn ang="0">
                  <a:pos x="119" y="49"/>
                </a:cxn>
                <a:cxn ang="0">
                  <a:pos x="111" y="58"/>
                </a:cxn>
                <a:cxn ang="0">
                  <a:pos x="103" y="109"/>
                </a:cxn>
                <a:cxn ang="0">
                  <a:pos x="111" y="137"/>
                </a:cxn>
                <a:cxn ang="0">
                  <a:pos x="135" y="135"/>
                </a:cxn>
                <a:cxn ang="0">
                  <a:pos x="137" y="154"/>
                </a:cxn>
                <a:cxn ang="0">
                  <a:pos x="149" y="163"/>
                </a:cxn>
                <a:cxn ang="0">
                  <a:pos x="160" y="178"/>
                </a:cxn>
                <a:cxn ang="0">
                  <a:pos x="11" y="178"/>
                </a:cxn>
                <a:cxn ang="0">
                  <a:pos x="3" y="89"/>
                </a:cxn>
              </a:cxnLst>
              <a:rect l="0" t="0" r="r" b="b"/>
              <a:pathLst>
                <a:path w="160" h="178">
                  <a:moveTo>
                    <a:pt x="3" y="89"/>
                  </a:moveTo>
                  <a:lnTo>
                    <a:pt x="0" y="10"/>
                  </a:lnTo>
                  <a:lnTo>
                    <a:pt x="105" y="12"/>
                  </a:lnTo>
                  <a:lnTo>
                    <a:pt x="105" y="1"/>
                  </a:lnTo>
                  <a:lnTo>
                    <a:pt x="131" y="0"/>
                  </a:lnTo>
                  <a:lnTo>
                    <a:pt x="134" y="3"/>
                  </a:lnTo>
                  <a:lnTo>
                    <a:pt x="126" y="30"/>
                  </a:lnTo>
                  <a:lnTo>
                    <a:pt x="119" y="49"/>
                  </a:lnTo>
                  <a:lnTo>
                    <a:pt x="111" y="58"/>
                  </a:lnTo>
                  <a:lnTo>
                    <a:pt x="103" y="109"/>
                  </a:lnTo>
                  <a:lnTo>
                    <a:pt x="111" y="137"/>
                  </a:lnTo>
                  <a:lnTo>
                    <a:pt x="135" y="135"/>
                  </a:lnTo>
                  <a:lnTo>
                    <a:pt x="137" y="154"/>
                  </a:lnTo>
                  <a:lnTo>
                    <a:pt x="149" y="163"/>
                  </a:lnTo>
                  <a:lnTo>
                    <a:pt x="160" y="178"/>
                  </a:lnTo>
                  <a:lnTo>
                    <a:pt x="11" y="178"/>
                  </a:lnTo>
                  <a:lnTo>
                    <a:pt x="3" y="89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39" name="Freeform 306">
              <a:extLst>
                <a:ext uri="{FF2B5EF4-FFF2-40B4-BE49-F238E27FC236}">
                  <a16:creationId xmlns:a16="http://schemas.microsoft.com/office/drawing/2014/main" id="{BCC3C2B0-97B6-2B46-A321-02051F83E48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9713" y="3114675"/>
              <a:ext cx="260350" cy="338138"/>
            </a:xfrm>
            <a:custGeom>
              <a:avLst/>
              <a:gdLst/>
              <a:ahLst/>
              <a:cxnLst>
                <a:cxn ang="0">
                  <a:pos x="8" y="21"/>
                </a:cxn>
                <a:cxn ang="0">
                  <a:pos x="0" y="6"/>
                </a:cxn>
                <a:cxn ang="0">
                  <a:pos x="128" y="0"/>
                </a:cxn>
                <a:cxn ang="0">
                  <a:pos x="136" y="89"/>
                </a:cxn>
                <a:cxn ang="0">
                  <a:pos x="154" y="89"/>
                </a:cxn>
                <a:cxn ang="0">
                  <a:pos x="143" y="95"/>
                </a:cxn>
                <a:cxn ang="0">
                  <a:pos x="154" y="100"/>
                </a:cxn>
                <a:cxn ang="0">
                  <a:pos x="143" y="106"/>
                </a:cxn>
                <a:cxn ang="0">
                  <a:pos x="148" y="111"/>
                </a:cxn>
                <a:cxn ang="0">
                  <a:pos x="148" y="152"/>
                </a:cxn>
                <a:cxn ang="0">
                  <a:pos x="154" y="166"/>
                </a:cxn>
                <a:cxn ang="0">
                  <a:pos x="160" y="168"/>
                </a:cxn>
                <a:cxn ang="0">
                  <a:pos x="160" y="178"/>
                </a:cxn>
                <a:cxn ang="0">
                  <a:pos x="173" y="195"/>
                </a:cxn>
                <a:cxn ang="0">
                  <a:pos x="142" y="226"/>
                </a:cxn>
                <a:cxn ang="0">
                  <a:pos x="133" y="226"/>
                </a:cxn>
                <a:cxn ang="0">
                  <a:pos x="113" y="203"/>
                </a:cxn>
                <a:cxn ang="0">
                  <a:pos x="103" y="202"/>
                </a:cxn>
                <a:cxn ang="0">
                  <a:pos x="99" y="189"/>
                </a:cxn>
                <a:cxn ang="0">
                  <a:pos x="91" y="183"/>
                </a:cxn>
                <a:cxn ang="0">
                  <a:pos x="70" y="183"/>
                </a:cxn>
                <a:cxn ang="0">
                  <a:pos x="65" y="178"/>
                </a:cxn>
                <a:cxn ang="0">
                  <a:pos x="63" y="168"/>
                </a:cxn>
                <a:cxn ang="0">
                  <a:pos x="62" y="152"/>
                </a:cxn>
                <a:cxn ang="0">
                  <a:pos x="34" y="126"/>
                </a:cxn>
                <a:cxn ang="0">
                  <a:pos x="19" y="100"/>
                </a:cxn>
                <a:cxn ang="0">
                  <a:pos x="17" y="86"/>
                </a:cxn>
                <a:cxn ang="0">
                  <a:pos x="11" y="72"/>
                </a:cxn>
                <a:cxn ang="0">
                  <a:pos x="16" y="58"/>
                </a:cxn>
                <a:cxn ang="0">
                  <a:pos x="10" y="41"/>
                </a:cxn>
                <a:cxn ang="0">
                  <a:pos x="8" y="21"/>
                </a:cxn>
              </a:cxnLst>
              <a:rect l="0" t="0" r="r" b="b"/>
              <a:pathLst>
                <a:path w="173" h="226">
                  <a:moveTo>
                    <a:pt x="8" y="21"/>
                  </a:moveTo>
                  <a:lnTo>
                    <a:pt x="0" y="6"/>
                  </a:lnTo>
                  <a:lnTo>
                    <a:pt x="128" y="0"/>
                  </a:lnTo>
                  <a:lnTo>
                    <a:pt x="136" y="89"/>
                  </a:lnTo>
                  <a:lnTo>
                    <a:pt x="154" y="89"/>
                  </a:lnTo>
                  <a:lnTo>
                    <a:pt x="143" y="95"/>
                  </a:lnTo>
                  <a:lnTo>
                    <a:pt x="154" y="100"/>
                  </a:lnTo>
                  <a:lnTo>
                    <a:pt x="143" y="106"/>
                  </a:lnTo>
                  <a:lnTo>
                    <a:pt x="148" y="111"/>
                  </a:lnTo>
                  <a:lnTo>
                    <a:pt x="148" y="152"/>
                  </a:lnTo>
                  <a:lnTo>
                    <a:pt x="154" y="166"/>
                  </a:lnTo>
                  <a:lnTo>
                    <a:pt x="160" y="168"/>
                  </a:lnTo>
                  <a:lnTo>
                    <a:pt x="160" y="178"/>
                  </a:lnTo>
                  <a:lnTo>
                    <a:pt x="173" y="195"/>
                  </a:lnTo>
                  <a:lnTo>
                    <a:pt x="142" y="226"/>
                  </a:lnTo>
                  <a:lnTo>
                    <a:pt x="133" y="226"/>
                  </a:lnTo>
                  <a:lnTo>
                    <a:pt x="113" y="203"/>
                  </a:lnTo>
                  <a:lnTo>
                    <a:pt x="103" y="202"/>
                  </a:lnTo>
                  <a:lnTo>
                    <a:pt x="99" y="189"/>
                  </a:lnTo>
                  <a:lnTo>
                    <a:pt x="91" y="183"/>
                  </a:lnTo>
                  <a:lnTo>
                    <a:pt x="70" y="183"/>
                  </a:lnTo>
                  <a:lnTo>
                    <a:pt x="65" y="178"/>
                  </a:lnTo>
                  <a:lnTo>
                    <a:pt x="63" y="168"/>
                  </a:lnTo>
                  <a:lnTo>
                    <a:pt x="62" y="152"/>
                  </a:lnTo>
                  <a:lnTo>
                    <a:pt x="34" y="126"/>
                  </a:lnTo>
                  <a:lnTo>
                    <a:pt x="19" y="100"/>
                  </a:lnTo>
                  <a:lnTo>
                    <a:pt x="17" y="86"/>
                  </a:lnTo>
                  <a:lnTo>
                    <a:pt x="11" y="72"/>
                  </a:lnTo>
                  <a:lnTo>
                    <a:pt x="16" y="58"/>
                  </a:lnTo>
                  <a:lnTo>
                    <a:pt x="10" y="41"/>
                  </a:lnTo>
                  <a:lnTo>
                    <a:pt x="8" y="21"/>
                  </a:lnTo>
                  <a:close/>
                </a:path>
              </a:pathLst>
            </a:custGeom>
            <a:solidFill>
              <a:srgbClr val="E7E8E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40" name="Freeform 307">
              <a:extLst>
                <a:ext uri="{FF2B5EF4-FFF2-40B4-BE49-F238E27FC236}">
                  <a16:creationId xmlns:a16="http://schemas.microsoft.com/office/drawing/2014/main" id="{1CF8B684-4877-A148-ABA4-8BDAF2411B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4763" y="3146425"/>
              <a:ext cx="333375" cy="285750"/>
            </a:xfrm>
            <a:custGeom>
              <a:avLst/>
              <a:gdLst/>
              <a:ahLst/>
              <a:cxnLst>
                <a:cxn ang="0">
                  <a:pos x="166" y="0"/>
                </a:cxn>
                <a:cxn ang="0">
                  <a:pos x="168" y="16"/>
                </a:cxn>
                <a:cxn ang="0">
                  <a:pos x="174" y="37"/>
                </a:cxn>
                <a:cxn ang="0">
                  <a:pos x="169" y="51"/>
                </a:cxn>
                <a:cxn ang="0">
                  <a:pos x="175" y="65"/>
                </a:cxn>
                <a:cxn ang="0">
                  <a:pos x="177" y="79"/>
                </a:cxn>
                <a:cxn ang="0">
                  <a:pos x="192" y="105"/>
                </a:cxn>
                <a:cxn ang="0">
                  <a:pos x="220" y="131"/>
                </a:cxn>
                <a:cxn ang="0">
                  <a:pos x="223" y="157"/>
                </a:cxn>
                <a:cxn ang="0">
                  <a:pos x="123" y="176"/>
                </a:cxn>
                <a:cxn ang="0">
                  <a:pos x="123" y="184"/>
                </a:cxn>
                <a:cxn ang="0">
                  <a:pos x="98" y="191"/>
                </a:cxn>
                <a:cxn ang="0">
                  <a:pos x="92" y="187"/>
                </a:cxn>
                <a:cxn ang="0">
                  <a:pos x="92" y="179"/>
                </a:cxn>
                <a:cxn ang="0">
                  <a:pos x="100" y="176"/>
                </a:cxn>
                <a:cxn ang="0">
                  <a:pos x="98" y="150"/>
                </a:cxn>
                <a:cxn ang="0">
                  <a:pos x="86" y="162"/>
                </a:cxn>
                <a:cxn ang="0">
                  <a:pos x="81" y="157"/>
                </a:cxn>
                <a:cxn ang="0">
                  <a:pos x="81" y="139"/>
                </a:cxn>
                <a:cxn ang="0">
                  <a:pos x="67" y="134"/>
                </a:cxn>
                <a:cxn ang="0">
                  <a:pos x="60" y="124"/>
                </a:cxn>
                <a:cxn ang="0">
                  <a:pos x="49" y="121"/>
                </a:cxn>
                <a:cxn ang="0">
                  <a:pos x="47" y="108"/>
                </a:cxn>
                <a:cxn ang="0">
                  <a:pos x="37" y="110"/>
                </a:cxn>
                <a:cxn ang="0">
                  <a:pos x="27" y="93"/>
                </a:cxn>
                <a:cxn ang="0">
                  <a:pos x="21" y="93"/>
                </a:cxn>
                <a:cxn ang="0">
                  <a:pos x="21" y="79"/>
                </a:cxn>
                <a:cxn ang="0">
                  <a:pos x="15" y="57"/>
                </a:cxn>
                <a:cxn ang="0">
                  <a:pos x="0" y="33"/>
                </a:cxn>
                <a:cxn ang="0">
                  <a:pos x="166" y="0"/>
                </a:cxn>
              </a:cxnLst>
              <a:rect l="0" t="0" r="r" b="b"/>
              <a:pathLst>
                <a:path w="223" h="191">
                  <a:moveTo>
                    <a:pt x="166" y="0"/>
                  </a:moveTo>
                  <a:lnTo>
                    <a:pt x="168" y="16"/>
                  </a:lnTo>
                  <a:lnTo>
                    <a:pt x="174" y="37"/>
                  </a:lnTo>
                  <a:lnTo>
                    <a:pt x="169" y="51"/>
                  </a:lnTo>
                  <a:lnTo>
                    <a:pt x="175" y="65"/>
                  </a:lnTo>
                  <a:lnTo>
                    <a:pt x="177" y="79"/>
                  </a:lnTo>
                  <a:lnTo>
                    <a:pt x="192" y="105"/>
                  </a:lnTo>
                  <a:lnTo>
                    <a:pt x="220" y="131"/>
                  </a:lnTo>
                  <a:lnTo>
                    <a:pt x="223" y="157"/>
                  </a:lnTo>
                  <a:lnTo>
                    <a:pt x="123" y="176"/>
                  </a:lnTo>
                  <a:lnTo>
                    <a:pt x="123" y="184"/>
                  </a:lnTo>
                  <a:lnTo>
                    <a:pt x="98" y="191"/>
                  </a:lnTo>
                  <a:lnTo>
                    <a:pt x="92" y="187"/>
                  </a:lnTo>
                  <a:lnTo>
                    <a:pt x="92" y="179"/>
                  </a:lnTo>
                  <a:lnTo>
                    <a:pt x="100" y="176"/>
                  </a:lnTo>
                  <a:lnTo>
                    <a:pt x="98" y="150"/>
                  </a:lnTo>
                  <a:lnTo>
                    <a:pt x="86" y="162"/>
                  </a:lnTo>
                  <a:lnTo>
                    <a:pt x="81" y="157"/>
                  </a:lnTo>
                  <a:lnTo>
                    <a:pt x="81" y="139"/>
                  </a:lnTo>
                  <a:lnTo>
                    <a:pt x="67" y="134"/>
                  </a:lnTo>
                  <a:lnTo>
                    <a:pt x="60" y="124"/>
                  </a:lnTo>
                  <a:lnTo>
                    <a:pt x="49" y="121"/>
                  </a:lnTo>
                  <a:lnTo>
                    <a:pt x="47" y="108"/>
                  </a:lnTo>
                  <a:lnTo>
                    <a:pt x="37" y="110"/>
                  </a:lnTo>
                  <a:lnTo>
                    <a:pt x="27" y="93"/>
                  </a:lnTo>
                  <a:lnTo>
                    <a:pt x="21" y="93"/>
                  </a:lnTo>
                  <a:lnTo>
                    <a:pt x="21" y="79"/>
                  </a:lnTo>
                  <a:lnTo>
                    <a:pt x="15" y="57"/>
                  </a:lnTo>
                  <a:lnTo>
                    <a:pt x="0" y="33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41" name="Freeform 308">
              <a:extLst>
                <a:ext uri="{FF2B5EF4-FFF2-40B4-BE49-F238E27FC236}">
                  <a16:creationId xmlns:a16="http://schemas.microsoft.com/office/drawing/2014/main" id="{1CFD12B2-477D-4740-B28E-66BAD1172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2813" y="4365625"/>
              <a:ext cx="300037" cy="260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4" y="2"/>
                </a:cxn>
                <a:cxn ang="0">
                  <a:pos x="200" y="2"/>
                </a:cxn>
                <a:cxn ang="0">
                  <a:pos x="200" y="174"/>
                </a:cxn>
                <a:cxn ang="0">
                  <a:pos x="0" y="174"/>
                </a:cxn>
                <a:cxn ang="0">
                  <a:pos x="0" y="0"/>
                </a:cxn>
              </a:cxnLst>
              <a:rect l="0" t="0" r="r" b="b"/>
              <a:pathLst>
                <a:path w="200" h="174">
                  <a:moveTo>
                    <a:pt x="0" y="0"/>
                  </a:moveTo>
                  <a:lnTo>
                    <a:pt x="134" y="2"/>
                  </a:lnTo>
                  <a:lnTo>
                    <a:pt x="200" y="2"/>
                  </a:lnTo>
                  <a:lnTo>
                    <a:pt x="200" y="174"/>
                  </a:lnTo>
                  <a:lnTo>
                    <a:pt x="0" y="1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42" name="Freeform 309">
              <a:extLst>
                <a:ext uri="{FF2B5EF4-FFF2-40B4-BE49-F238E27FC236}">
                  <a16:creationId xmlns:a16="http://schemas.microsoft.com/office/drawing/2014/main" id="{AF43C8FD-821E-D246-AA32-632DF8A7A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2850" y="4348163"/>
              <a:ext cx="238125" cy="277812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12" y="13"/>
                </a:cxn>
                <a:cxn ang="0">
                  <a:pos x="114" y="36"/>
                </a:cxn>
                <a:cxn ang="0">
                  <a:pos x="129" y="36"/>
                </a:cxn>
                <a:cxn ang="0">
                  <a:pos x="160" y="0"/>
                </a:cxn>
                <a:cxn ang="0">
                  <a:pos x="160" y="185"/>
                </a:cxn>
                <a:cxn ang="0">
                  <a:pos x="0" y="185"/>
                </a:cxn>
                <a:cxn ang="0">
                  <a:pos x="0" y="13"/>
                </a:cxn>
              </a:cxnLst>
              <a:rect l="0" t="0" r="r" b="b"/>
              <a:pathLst>
                <a:path w="160" h="185">
                  <a:moveTo>
                    <a:pt x="0" y="13"/>
                  </a:moveTo>
                  <a:lnTo>
                    <a:pt x="112" y="13"/>
                  </a:lnTo>
                  <a:lnTo>
                    <a:pt x="114" y="36"/>
                  </a:lnTo>
                  <a:lnTo>
                    <a:pt x="129" y="36"/>
                  </a:lnTo>
                  <a:lnTo>
                    <a:pt x="160" y="0"/>
                  </a:lnTo>
                  <a:lnTo>
                    <a:pt x="160" y="185"/>
                  </a:lnTo>
                  <a:lnTo>
                    <a:pt x="0" y="18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43" name="Freeform 310">
              <a:extLst>
                <a:ext uri="{FF2B5EF4-FFF2-40B4-BE49-F238E27FC236}">
                  <a16:creationId xmlns:a16="http://schemas.microsoft.com/office/drawing/2014/main" id="{0F96EFF1-0099-204B-A583-72EC0C5BA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2838" y="4233863"/>
              <a:ext cx="355600" cy="168275"/>
            </a:xfrm>
            <a:custGeom>
              <a:avLst/>
              <a:gdLst/>
              <a:ahLst/>
              <a:cxnLst>
                <a:cxn ang="0">
                  <a:pos x="226" y="77"/>
                </a:cxn>
                <a:cxn ang="0">
                  <a:pos x="195" y="113"/>
                </a:cxn>
                <a:cxn ang="0">
                  <a:pos x="180" y="113"/>
                </a:cxn>
                <a:cxn ang="0">
                  <a:pos x="178" y="90"/>
                </a:cxn>
                <a:cxn ang="0">
                  <a:pos x="66" y="90"/>
                </a:cxn>
                <a:cxn ang="0">
                  <a:pos x="0" y="90"/>
                </a:cxn>
                <a:cxn ang="0">
                  <a:pos x="0" y="0"/>
                </a:cxn>
                <a:cxn ang="0">
                  <a:pos x="118" y="0"/>
                </a:cxn>
                <a:cxn ang="0">
                  <a:pos x="237" y="60"/>
                </a:cxn>
                <a:cxn ang="0">
                  <a:pos x="226" y="77"/>
                </a:cxn>
              </a:cxnLst>
              <a:rect l="0" t="0" r="r" b="b"/>
              <a:pathLst>
                <a:path w="237" h="113">
                  <a:moveTo>
                    <a:pt x="226" y="77"/>
                  </a:moveTo>
                  <a:lnTo>
                    <a:pt x="195" y="113"/>
                  </a:lnTo>
                  <a:lnTo>
                    <a:pt x="180" y="113"/>
                  </a:lnTo>
                  <a:lnTo>
                    <a:pt x="178" y="90"/>
                  </a:lnTo>
                  <a:lnTo>
                    <a:pt x="66" y="90"/>
                  </a:lnTo>
                  <a:lnTo>
                    <a:pt x="0" y="90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237" y="60"/>
                  </a:lnTo>
                  <a:lnTo>
                    <a:pt x="226" y="77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44" name="Freeform 311">
              <a:extLst>
                <a:ext uri="{FF2B5EF4-FFF2-40B4-BE49-F238E27FC236}">
                  <a16:creationId xmlns:a16="http://schemas.microsoft.com/office/drawing/2014/main" id="{9EB05A28-C1D8-734E-81AA-D62AB2AB5A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8863" y="4048125"/>
              <a:ext cx="349250" cy="244475"/>
            </a:xfrm>
            <a:custGeom>
              <a:avLst/>
              <a:gdLst/>
              <a:ahLst/>
              <a:cxnLst>
                <a:cxn ang="0">
                  <a:pos x="234" y="47"/>
                </a:cxn>
                <a:cxn ang="0">
                  <a:pos x="234" y="164"/>
                </a:cxn>
                <a:cxn ang="0">
                  <a:pos x="155" y="124"/>
                </a:cxn>
                <a:cxn ang="0">
                  <a:pos x="20" y="124"/>
                </a:cxn>
                <a:cxn ang="0">
                  <a:pos x="20" y="64"/>
                </a:cxn>
                <a:cxn ang="0">
                  <a:pos x="0" y="64"/>
                </a:cxn>
                <a:cxn ang="0">
                  <a:pos x="0" y="0"/>
                </a:cxn>
                <a:cxn ang="0">
                  <a:pos x="127" y="0"/>
                </a:cxn>
                <a:cxn ang="0">
                  <a:pos x="127" y="47"/>
                </a:cxn>
                <a:cxn ang="0">
                  <a:pos x="234" y="47"/>
                </a:cxn>
              </a:cxnLst>
              <a:rect l="0" t="0" r="r" b="b"/>
              <a:pathLst>
                <a:path w="234" h="164">
                  <a:moveTo>
                    <a:pt x="234" y="47"/>
                  </a:moveTo>
                  <a:lnTo>
                    <a:pt x="234" y="164"/>
                  </a:lnTo>
                  <a:lnTo>
                    <a:pt x="155" y="124"/>
                  </a:lnTo>
                  <a:lnTo>
                    <a:pt x="20" y="124"/>
                  </a:lnTo>
                  <a:lnTo>
                    <a:pt x="20" y="64"/>
                  </a:lnTo>
                  <a:lnTo>
                    <a:pt x="0" y="64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47"/>
                  </a:lnTo>
                  <a:lnTo>
                    <a:pt x="234" y="47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45" name="Freeform 312">
              <a:extLst>
                <a:ext uri="{FF2B5EF4-FFF2-40B4-BE49-F238E27FC236}">
                  <a16:creationId xmlns:a16="http://schemas.microsoft.com/office/drawing/2014/main" id="{E354D3C5-7687-DA4A-BF4D-80A7617D3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8113" y="4117975"/>
              <a:ext cx="206375" cy="204788"/>
            </a:xfrm>
            <a:custGeom>
              <a:avLst/>
              <a:gdLst/>
              <a:ahLst/>
              <a:cxnLst>
                <a:cxn ang="0">
                  <a:pos x="40" y="137"/>
                </a:cxn>
                <a:cxn ang="0">
                  <a:pos x="0" y="117"/>
                </a:cxn>
                <a:cxn ang="0">
                  <a:pos x="0" y="0"/>
                </a:cxn>
                <a:cxn ang="0">
                  <a:pos x="89" y="0"/>
                </a:cxn>
                <a:cxn ang="0">
                  <a:pos x="138" y="62"/>
                </a:cxn>
                <a:cxn ang="0">
                  <a:pos x="70" y="130"/>
                </a:cxn>
                <a:cxn ang="0">
                  <a:pos x="40" y="137"/>
                </a:cxn>
              </a:cxnLst>
              <a:rect l="0" t="0" r="r" b="b"/>
              <a:pathLst>
                <a:path w="138" h="137">
                  <a:moveTo>
                    <a:pt x="40" y="137"/>
                  </a:moveTo>
                  <a:lnTo>
                    <a:pt x="0" y="117"/>
                  </a:lnTo>
                  <a:lnTo>
                    <a:pt x="0" y="0"/>
                  </a:lnTo>
                  <a:lnTo>
                    <a:pt x="89" y="0"/>
                  </a:lnTo>
                  <a:lnTo>
                    <a:pt x="138" y="62"/>
                  </a:lnTo>
                  <a:lnTo>
                    <a:pt x="70" y="130"/>
                  </a:lnTo>
                  <a:lnTo>
                    <a:pt x="40" y="137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46" name="Freeform 313">
              <a:extLst>
                <a:ext uri="{FF2B5EF4-FFF2-40B4-BE49-F238E27FC236}">
                  <a16:creationId xmlns:a16="http://schemas.microsoft.com/office/drawing/2014/main" id="{8CC4C292-4648-8645-BB79-0020AF8717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2888" y="4168775"/>
              <a:ext cx="268287" cy="207963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68" y="28"/>
                </a:cxn>
                <a:cxn ang="0">
                  <a:pos x="101" y="0"/>
                </a:cxn>
                <a:cxn ang="0">
                  <a:pos x="179" y="66"/>
                </a:cxn>
                <a:cxn ang="0">
                  <a:pos x="179" y="94"/>
                </a:cxn>
                <a:cxn ang="0">
                  <a:pos x="158" y="114"/>
                </a:cxn>
                <a:cxn ang="0">
                  <a:pos x="99" y="139"/>
                </a:cxn>
                <a:cxn ang="0">
                  <a:pos x="84" y="119"/>
                </a:cxn>
                <a:cxn ang="0">
                  <a:pos x="87" y="102"/>
                </a:cxn>
                <a:cxn ang="0">
                  <a:pos x="79" y="96"/>
                </a:cxn>
                <a:cxn ang="0">
                  <a:pos x="42" y="94"/>
                </a:cxn>
                <a:cxn ang="0">
                  <a:pos x="30" y="97"/>
                </a:cxn>
                <a:cxn ang="0">
                  <a:pos x="0" y="96"/>
                </a:cxn>
              </a:cxnLst>
              <a:rect l="0" t="0" r="r" b="b"/>
              <a:pathLst>
                <a:path w="179" h="139">
                  <a:moveTo>
                    <a:pt x="0" y="96"/>
                  </a:moveTo>
                  <a:lnTo>
                    <a:pt x="68" y="28"/>
                  </a:lnTo>
                  <a:lnTo>
                    <a:pt x="101" y="0"/>
                  </a:lnTo>
                  <a:lnTo>
                    <a:pt x="179" y="66"/>
                  </a:lnTo>
                  <a:lnTo>
                    <a:pt x="179" y="94"/>
                  </a:lnTo>
                  <a:lnTo>
                    <a:pt x="158" y="114"/>
                  </a:lnTo>
                  <a:lnTo>
                    <a:pt x="99" y="139"/>
                  </a:lnTo>
                  <a:lnTo>
                    <a:pt x="84" y="119"/>
                  </a:lnTo>
                  <a:lnTo>
                    <a:pt x="87" y="102"/>
                  </a:lnTo>
                  <a:lnTo>
                    <a:pt x="79" y="96"/>
                  </a:lnTo>
                  <a:lnTo>
                    <a:pt x="42" y="94"/>
                  </a:lnTo>
                  <a:lnTo>
                    <a:pt x="30" y="97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47" name="Freeform 314">
              <a:extLst>
                <a:ext uri="{FF2B5EF4-FFF2-40B4-BE49-F238E27FC236}">
                  <a16:creationId xmlns:a16="http://schemas.microsoft.com/office/drawing/2014/main" id="{7A38F5D5-C7A0-7B4D-8E62-D215085D86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0975" y="4310063"/>
              <a:ext cx="287338" cy="306387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0" y="26"/>
                </a:cxn>
                <a:cxn ang="0">
                  <a:pos x="11" y="9"/>
                </a:cxn>
                <a:cxn ang="0">
                  <a:pos x="41" y="2"/>
                </a:cxn>
                <a:cxn ang="0">
                  <a:pos x="71" y="3"/>
                </a:cxn>
                <a:cxn ang="0">
                  <a:pos x="83" y="0"/>
                </a:cxn>
                <a:cxn ang="0">
                  <a:pos x="120" y="2"/>
                </a:cxn>
                <a:cxn ang="0">
                  <a:pos x="128" y="8"/>
                </a:cxn>
                <a:cxn ang="0">
                  <a:pos x="125" y="25"/>
                </a:cxn>
                <a:cxn ang="0">
                  <a:pos x="140" y="45"/>
                </a:cxn>
                <a:cxn ang="0">
                  <a:pos x="146" y="57"/>
                </a:cxn>
                <a:cxn ang="0">
                  <a:pos x="155" y="59"/>
                </a:cxn>
                <a:cxn ang="0">
                  <a:pos x="165" y="68"/>
                </a:cxn>
                <a:cxn ang="0">
                  <a:pos x="174" y="80"/>
                </a:cxn>
                <a:cxn ang="0">
                  <a:pos x="191" y="83"/>
                </a:cxn>
                <a:cxn ang="0">
                  <a:pos x="191" y="92"/>
                </a:cxn>
                <a:cxn ang="0">
                  <a:pos x="118" y="205"/>
                </a:cxn>
                <a:cxn ang="0">
                  <a:pos x="23" y="163"/>
                </a:cxn>
                <a:cxn ang="0">
                  <a:pos x="0" y="162"/>
                </a:cxn>
              </a:cxnLst>
              <a:rect l="0" t="0" r="r" b="b"/>
              <a:pathLst>
                <a:path w="191" h="205">
                  <a:moveTo>
                    <a:pt x="0" y="162"/>
                  </a:moveTo>
                  <a:lnTo>
                    <a:pt x="0" y="26"/>
                  </a:lnTo>
                  <a:lnTo>
                    <a:pt x="11" y="9"/>
                  </a:lnTo>
                  <a:lnTo>
                    <a:pt x="41" y="2"/>
                  </a:lnTo>
                  <a:lnTo>
                    <a:pt x="71" y="3"/>
                  </a:lnTo>
                  <a:lnTo>
                    <a:pt x="83" y="0"/>
                  </a:lnTo>
                  <a:lnTo>
                    <a:pt x="120" y="2"/>
                  </a:lnTo>
                  <a:lnTo>
                    <a:pt x="128" y="8"/>
                  </a:lnTo>
                  <a:lnTo>
                    <a:pt x="125" y="25"/>
                  </a:lnTo>
                  <a:lnTo>
                    <a:pt x="140" y="45"/>
                  </a:lnTo>
                  <a:lnTo>
                    <a:pt x="146" y="57"/>
                  </a:lnTo>
                  <a:lnTo>
                    <a:pt x="155" y="59"/>
                  </a:lnTo>
                  <a:lnTo>
                    <a:pt x="165" y="68"/>
                  </a:lnTo>
                  <a:lnTo>
                    <a:pt x="174" y="80"/>
                  </a:lnTo>
                  <a:lnTo>
                    <a:pt x="191" y="83"/>
                  </a:lnTo>
                  <a:lnTo>
                    <a:pt x="191" y="92"/>
                  </a:lnTo>
                  <a:lnTo>
                    <a:pt x="118" y="205"/>
                  </a:lnTo>
                  <a:lnTo>
                    <a:pt x="23" y="163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48" name="Freeform 315">
              <a:extLst>
                <a:ext uri="{FF2B5EF4-FFF2-40B4-BE49-F238E27FC236}">
                  <a16:creationId xmlns:a16="http://schemas.microsoft.com/office/drawing/2014/main" id="{AC929FC4-E522-1640-96A2-99B665C17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0525" y="4252913"/>
              <a:ext cx="282575" cy="227012"/>
            </a:xfrm>
            <a:custGeom>
              <a:avLst/>
              <a:gdLst/>
              <a:ahLst/>
              <a:cxnLst>
                <a:cxn ang="0">
                  <a:pos x="51" y="130"/>
                </a:cxn>
                <a:cxn ang="0">
                  <a:pos x="51" y="121"/>
                </a:cxn>
                <a:cxn ang="0">
                  <a:pos x="34" y="118"/>
                </a:cxn>
                <a:cxn ang="0">
                  <a:pos x="25" y="106"/>
                </a:cxn>
                <a:cxn ang="0">
                  <a:pos x="15" y="97"/>
                </a:cxn>
                <a:cxn ang="0">
                  <a:pos x="6" y="95"/>
                </a:cxn>
                <a:cxn ang="0">
                  <a:pos x="0" y="83"/>
                </a:cxn>
                <a:cxn ang="0">
                  <a:pos x="59" y="58"/>
                </a:cxn>
                <a:cxn ang="0">
                  <a:pos x="80" y="38"/>
                </a:cxn>
                <a:cxn ang="0">
                  <a:pos x="115" y="0"/>
                </a:cxn>
                <a:cxn ang="0">
                  <a:pos x="126" y="6"/>
                </a:cxn>
                <a:cxn ang="0">
                  <a:pos x="143" y="35"/>
                </a:cxn>
                <a:cxn ang="0">
                  <a:pos x="149" y="38"/>
                </a:cxn>
                <a:cxn ang="0">
                  <a:pos x="166" y="55"/>
                </a:cxn>
                <a:cxn ang="0">
                  <a:pos x="188" y="69"/>
                </a:cxn>
                <a:cxn ang="0">
                  <a:pos x="128" y="152"/>
                </a:cxn>
                <a:cxn ang="0">
                  <a:pos x="55" y="147"/>
                </a:cxn>
                <a:cxn ang="0">
                  <a:pos x="51" y="130"/>
                </a:cxn>
              </a:cxnLst>
              <a:rect l="0" t="0" r="r" b="b"/>
              <a:pathLst>
                <a:path w="188" h="152">
                  <a:moveTo>
                    <a:pt x="51" y="130"/>
                  </a:moveTo>
                  <a:lnTo>
                    <a:pt x="51" y="121"/>
                  </a:lnTo>
                  <a:lnTo>
                    <a:pt x="34" y="118"/>
                  </a:lnTo>
                  <a:lnTo>
                    <a:pt x="25" y="106"/>
                  </a:lnTo>
                  <a:lnTo>
                    <a:pt x="15" y="97"/>
                  </a:lnTo>
                  <a:lnTo>
                    <a:pt x="6" y="95"/>
                  </a:lnTo>
                  <a:lnTo>
                    <a:pt x="0" y="83"/>
                  </a:lnTo>
                  <a:lnTo>
                    <a:pt x="59" y="58"/>
                  </a:lnTo>
                  <a:lnTo>
                    <a:pt x="80" y="38"/>
                  </a:lnTo>
                  <a:lnTo>
                    <a:pt x="115" y="0"/>
                  </a:lnTo>
                  <a:lnTo>
                    <a:pt x="126" y="6"/>
                  </a:lnTo>
                  <a:lnTo>
                    <a:pt x="143" y="35"/>
                  </a:lnTo>
                  <a:lnTo>
                    <a:pt x="149" y="38"/>
                  </a:lnTo>
                  <a:lnTo>
                    <a:pt x="166" y="55"/>
                  </a:lnTo>
                  <a:lnTo>
                    <a:pt x="188" y="69"/>
                  </a:lnTo>
                  <a:lnTo>
                    <a:pt x="128" y="152"/>
                  </a:lnTo>
                  <a:lnTo>
                    <a:pt x="55" y="147"/>
                  </a:lnTo>
                  <a:lnTo>
                    <a:pt x="51" y="13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49" name="Freeform 316">
              <a:extLst>
                <a:ext uri="{FF2B5EF4-FFF2-40B4-BE49-F238E27FC236}">
                  <a16:creationId xmlns:a16="http://schemas.microsoft.com/office/drawing/2014/main" id="{8E9210D4-07D3-8441-BD06-505C5E391B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8775" y="4448175"/>
              <a:ext cx="274638" cy="279400"/>
            </a:xfrm>
            <a:custGeom>
              <a:avLst/>
              <a:gdLst/>
              <a:ahLst/>
              <a:cxnLst>
                <a:cxn ang="0">
                  <a:pos x="0" y="73"/>
                </a:cxn>
                <a:cxn ang="0">
                  <a:pos x="47" y="0"/>
                </a:cxn>
                <a:cxn ang="0">
                  <a:pos x="50" y="11"/>
                </a:cxn>
                <a:cxn ang="0">
                  <a:pos x="97" y="14"/>
                </a:cxn>
                <a:cxn ang="0">
                  <a:pos x="94" y="19"/>
                </a:cxn>
                <a:cxn ang="0">
                  <a:pos x="119" y="46"/>
                </a:cxn>
                <a:cxn ang="0">
                  <a:pos x="39" y="121"/>
                </a:cxn>
                <a:cxn ang="0">
                  <a:pos x="0" y="73"/>
                </a:cxn>
              </a:cxnLst>
              <a:rect l="0" t="0" r="r" b="b"/>
              <a:pathLst>
                <a:path w="119" h="121">
                  <a:moveTo>
                    <a:pt x="0" y="73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51" y="12"/>
                    <a:pt x="50" y="11"/>
                  </a:cubicBezTo>
                  <a:cubicBezTo>
                    <a:pt x="49" y="11"/>
                    <a:pt x="97" y="14"/>
                    <a:pt x="97" y="14"/>
                  </a:cubicBezTo>
                  <a:cubicBezTo>
                    <a:pt x="94" y="19"/>
                    <a:pt x="94" y="19"/>
                    <a:pt x="94" y="19"/>
                  </a:cubicBezTo>
                  <a:cubicBezTo>
                    <a:pt x="119" y="46"/>
                    <a:pt x="119" y="46"/>
                    <a:pt x="119" y="46"/>
                  </a:cubicBezTo>
                  <a:cubicBezTo>
                    <a:pt x="39" y="121"/>
                    <a:pt x="39" y="121"/>
                    <a:pt x="39" y="121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50" name="Rectangle 317">
              <a:extLst>
                <a:ext uri="{FF2B5EF4-FFF2-40B4-BE49-F238E27FC236}">
                  <a16:creationId xmlns:a16="http://schemas.microsoft.com/office/drawing/2014/main" id="{9F417251-289A-6D44-B15D-8AC4ABB509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8913" y="4848225"/>
              <a:ext cx="200025" cy="28098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51" name="Freeform 318">
              <a:extLst>
                <a:ext uri="{FF2B5EF4-FFF2-40B4-BE49-F238E27FC236}">
                  <a16:creationId xmlns:a16="http://schemas.microsoft.com/office/drawing/2014/main" id="{FD20B6C8-25B2-6642-8315-876B8CCB9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2850" y="4625975"/>
              <a:ext cx="246063" cy="2222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0" y="0"/>
                </a:cxn>
                <a:cxn ang="0">
                  <a:pos x="165" y="149"/>
                </a:cxn>
                <a:cxn ang="0">
                  <a:pos x="0" y="149"/>
                </a:cxn>
                <a:cxn ang="0">
                  <a:pos x="0" y="0"/>
                </a:cxn>
              </a:cxnLst>
              <a:rect l="0" t="0" r="r" b="b"/>
              <a:pathLst>
                <a:path w="165" h="149">
                  <a:moveTo>
                    <a:pt x="0" y="0"/>
                  </a:moveTo>
                  <a:lnTo>
                    <a:pt x="160" y="0"/>
                  </a:lnTo>
                  <a:lnTo>
                    <a:pt x="16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52" name="Freeform 319">
              <a:extLst>
                <a:ext uri="{FF2B5EF4-FFF2-40B4-BE49-F238E27FC236}">
                  <a16:creationId xmlns:a16="http://schemas.microsoft.com/office/drawing/2014/main" id="{FD51C637-6941-2D44-B9A3-E5DEB19A9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0975" y="4552950"/>
              <a:ext cx="307975" cy="295275"/>
            </a:xfrm>
            <a:custGeom>
              <a:avLst/>
              <a:gdLst/>
              <a:ahLst/>
              <a:cxnLst>
                <a:cxn ang="0">
                  <a:pos x="138" y="198"/>
                </a:cxn>
                <a:cxn ang="0">
                  <a:pos x="5" y="198"/>
                </a:cxn>
                <a:cxn ang="0">
                  <a:pos x="0" y="49"/>
                </a:cxn>
                <a:cxn ang="0">
                  <a:pos x="0" y="0"/>
                </a:cxn>
                <a:cxn ang="0">
                  <a:pos x="23" y="1"/>
                </a:cxn>
                <a:cxn ang="0">
                  <a:pos x="118" y="43"/>
                </a:cxn>
                <a:cxn ang="0">
                  <a:pos x="179" y="117"/>
                </a:cxn>
                <a:cxn ang="0">
                  <a:pos x="205" y="146"/>
                </a:cxn>
                <a:cxn ang="0">
                  <a:pos x="138" y="198"/>
                </a:cxn>
              </a:cxnLst>
              <a:rect l="0" t="0" r="r" b="b"/>
              <a:pathLst>
                <a:path w="205" h="198">
                  <a:moveTo>
                    <a:pt x="138" y="198"/>
                  </a:moveTo>
                  <a:lnTo>
                    <a:pt x="5" y="198"/>
                  </a:lnTo>
                  <a:lnTo>
                    <a:pt x="0" y="49"/>
                  </a:lnTo>
                  <a:lnTo>
                    <a:pt x="0" y="0"/>
                  </a:lnTo>
                  <a:lnTo>
                    <a:pt x="23" y="1"/>
                  </a:lnTo>
                  <a:lnTo>
                    <a:pt x="118" y="43"/>
                  </a:lnTo>
                  <a:lnTo>
                    <a:pt x="179" y="117"/>
                  </a:lnTo>
                  <a:lnTo>
                    <a:pt x="205" y="146"/>
                  </a:lnTo>
                  <a:lnTo>
                    <a:pt x="138" y="198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53" name="Freeform 320">
              <a:extLst>
                <a:ext uri="{FF2B5EF4-FFF2-40B4-BE49-F238E27FC236}">
                  <a16:creationId xmlns:a16="http://schemas.microsoft.com/office/drawing/2014/main" id="{E9216A48-0C98-7D44-A25A-2120C363C2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2438" y="3179763"/>
              <a:ext cx="184150" cy="252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2"/>
                </a:cxn>
                <a:cxn ang="0">
                  <a:pos x="123" y="2"/>
                </a:cxn>
                <a:cxn ang="0">
                  <a:pos x="123" y="128"/>
                </a:cxn>
                <a:cxn ang="0">
                  <a:pos x="104" y="128"/>
                </a:cxn>
                <a:cxn ang="0">
                  <a:pos x="104" y="168"/>
                </a:cxn>
                <a:cxn ang="0">
                  <a:pos x="0" y="168"/>
                </a:cxn>
                <a:cxn ang="0">
                  <a:pos x="0" y="134"/>
                </a:cxn>
                <a:cxn ang="0">
                  <a:pos x="0" y="0"/>
                </a:cxn>
              </a:cxnLst>
              <a:rect l="0" t="0" r="r" b="b"/>
              <a:pathLst>
                <a:path w="123" h="168">
                  <a:moveTo>
                    <a:pt x="0" y="0"/>
                  </a:moveTo>
                  <a:lnTo>
                    <a:pt x="29" y="2"/>
                  </a:lnTo>
                  <a:lnTo>
                    <a:pt x="123" y="2"/>
                  </a:lnTo>
                  <a:lnTo>
                    <a:pt x="123" y="128"/>
                  </a:lnTo>
                  <a:lnTo>
                    <a:pt x="104" y="128"/>
                  </a:lnTo>
                  <a:lnTo>
                    <a:pt x="104" y="168"/>
                  </a:lnTo>
                  <a:lnTo>
                    <a:pt x="0" y="168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54" name="Freeform 321">
              <a:extLst>
                <a:ext uri="{FF2B5EF4-FFF2-40B4-BE49-F238E27FC236}">
                  <a16:creationId xmlns:a16="http://schemas.microsoft.com/office/drawing/2014/main" id="{FC7B4655-CF3E-BD4B-8273-14C0B7A6E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6588" y="3182938"/>
              <a:ext cx="230187" cy="1889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1" y="0"/>
                </a:cxn>
                <a:cxn ang="0">
                  <a:pos x="154" y="0"/>
                </a:cxn>
                <a:cxn ang="0">
                  <a:pos x="154" y="126"/>
                </a:cxn>
                <a:cxn ang="0">
                  <a:pos x="0" y="126"/>
                </a:cxn>
                <a:cxn ang="0">
                  <a:pos x="0" y="0"/>
                </a:cxn>
              </a:cxnLst>
              <a:rect l="0" t="0" r="r" b="b"/>
              <a:pathLst>
                <a:path w="154" h="126">
                  <a:moveTo>
                    <a:pt x="0" y="0"/>
                  </a:moveTo>
                  <a:lnTo>
                    <a:pt x="41" y="0"/>
                  </a:lnTo>
                  <a:lnTo>
                    <a:pt x="154" y="0"/>
                  </a:lnTo>
                  <a:lnTo>
                    <a:pt x="154" y="126"/>
                  </a:lnTo>
                  <a:lnTo>
                    <a:pt x="0" y="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55" name="Freeform 322">
              <a:extLst>
                <a:ext uri="{FF2B5EF4-FFF2-40B4-BE49-F238E27FC236}">
                  <a16:creationId xmlns:a16="http://schemas.microsoft.com/office/drawing/2014/main" id="{8C5AAE71-659F-254D-9E9D-C3EF584C02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6775" y="3182938"/>
              <a:ext cx="201613" cy="2492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0"/>
                </a:cxn>
                <a:cxn ang="0">
                  <a:pos x="135" y="0"/>
                </a:cxn>
                <a:cxn ang="0">
                  <a:pos x="135" y="166"/>
                </a:cxn>
                <a:cxn ang="0">
                  <a:pos x="29" y="166"/>
                </a:cxn>
                <a:cxn ang="0">
                  <a:pos x="0" y="166"/>
                </a:cxn>
                <a:cxn ang="0">
                  <a:pos x="0" y="126"/>
                </a:cxn>
                <a:cxn ang="0">
                  <a:pos x="0" y="0"/>
                </a:cxn>
              </a:cxnLst>
              <a:rect l="0" t="0" r="r" b="b"/>
              <a:pathLst>
                <a:path w="135" h="166">
                  <a:moveTo>
                    <a:pt x="0" y="0"/>
                  </a:moveTo>
                  <a:lnTo>
                    <a:pt x="24" y="0"/>
                  </a:lnTo>
                  <a:lnTo>
                    <a:pt x="135" y="0"/>
                  </a:lnTo>
                  <a:lnTo>
                    <a:pt x="135" y="166"/>
                  </a:lnTo>
                  <a:lnTo>
                    <a:pt x="29" y="166"/>
                  </a:lnTo>
                  <a:lnTo>
                    <a:pt x="0" y="166"/>
                  </a:lnTo>
                  <a:lnTo>
                    <a:pt x="0" y="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56" name="Freeform 323">
              <a:extLst>
                <a:ext uri="{FF2B5EF4-FFF2-40B4-BE49-F238E27FC236}">
                  <a16:creationId xmlns:a16="http://schemas.microsoft.com/office/drawing/2014/main" id="{3739F580-0C7A-304F-A0E7-ACF902FFA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2438" y="3371850"/>
              <a:ext cx="457200" cy="285750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104" y="40"/>
                </a:cxn>
                <a:cxn ang="0">
                  <a:pos x="104" y="0"/>
                </a:cxn>
                <a:cxn ang="0">
                  <a:pos x="277" y="0"/>
                </a:cxn>
                <a:cxn ang="0">
                  <a:pos x="277" y="40"/>
                </a:cxn>
                <a:cxn ang="0">
                  <a:pos x="306" y="40"/>
                </a:cxn>
                <a:cxn ang="0">
                  <a:pos x="306" y="191"/>
                </a:cxn>
                <a:cxn ang="0">
                  <a:pos x="154" y="191"/>
                </a:cxn>
                <a:cxn ang="0">
                  <a:pos x="154" y="54"/>
                </a:cxn>
                <a:cxn ang="0">
                  <a:pos x="0" y="54"/>
                </a:cxn>
                <a:cxn ang="0">
                  <a:pos x="0" y="40"/>
                </a:cxn>
              </a:cxnLst>
              <a:rect l="0" t="0" r="r" b="b"/>
              <a:pathLst>
                <a:path w="306" h="191">
                  <a:moveTo>
                    <a:pt x="0" y="40"/>
                  </a:moveTo>
                  <a:lnTo>
                    <a:pt x="104" y="40"/>
                  </a:lnTo>
                  <a:lnTo>
                    <a:pt x="104" y="0"/>
                  </a:lnTo>
                  <a:lnTo>
                    <a:pt x="277" y="0"/>
                  </a:lnTo>
                  <a:lnTo>
                    <a:pt x="277" y="40"/>
                  </a:lnTo>
                  <a:lnTo>
                    <a:pt x="306" y="40"/>
                  </a:lnTo>
                  <a:lnTo>
                    <a:pt x="306" y="191"/>
                  </a:lnTo>
                  <a:lnTo>
                    <a:pt x="154" y="191"/>
                  </a:lnTo>
                  <a:lnTo>
                    <a:pt x="154" y="54"/>
                  </a:lnTo>
                  <a:lnTo>
                    <a:pt x="0" y="54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57" name="Freeform 324">
              <a:extLst>
                <a:ext uri="{FF2B5EF4-FFF2-40B4-BE49-F238E27FC236}">
                  <a16:creationId xmlns:a16="http://schemas.microsoft.com/office/drawing/2014/main" id="{02B9ED1E-7EB5-9141-8D96-E557A2B5C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2438" y="3452813"/>
              <a:ext cx="230187" cy="2079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4" y="0"/>
                </a:cxn>
                <a:cxn ang="0">
                  <a:pos x="154" y="137"/>
                </a:cxn>
                <a:cxn ang="0">
                  <a:pos x="77" y="137"/>
                </a:cxn>
                <a:cxn ang="0">
                  <a:pos x="0" y="139"/>
                </a:cxn>
                <a:cxn ang="0">
                  <a:pos x="0" y="0"/>
                </a:cxn>
              </a:cxnLst>
              <a:rect l="0" t="0" r="r" b="b"/>
              <a:pathLst>
                <a:path w="154" h="139">
                  <a:moveTo>
                    <a:pt x="0" y="0"/>
                  </a:moveTo>
                  <a:lnTo>
                    <a:pt x="154" y="0"/>
                  </a:lnTo>
                  <a:lnTo>
                    <a:pt x="154" y="137"/>
                  </a:lnTo>
                  <a:lnTo>
                    <a:pt x="77" y="137"/>
                  </a:lnTo>
                  <a:lnTo>
                    <a:pt x="0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58" name="Freeform 325">
              <a:extLst>
                <a:ext uri="{FF2B5EF4-FFF2-40B4-BE49-F238E27FC236}">
                  <a16:creationId xmlns:a16="http://schemas.microsoft.com/office/drawing/2014/main" id="{5CF3C13C-AC29-C746-898D-088985B86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9638" y="3432175"/>
              <a:ext cx="214312" cy="2254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6" y="0"/>
                </a:cxn>
                <a:cxn ang="0">
                  <a:pos x="112" y="8"/>
                </a:cxn>
                <a:cxn ang="0">
                  <a:pos x="123" y="10"/>
                </a:cxn>
                <a:cxn ang="0">
                  <a:pos x="125" y="17"/>
                </a:cxn>
                <a:cxn ang="0">
                  <a:pos x="126" y="28"/>
                </a:cxn>
                <a:cxn ang="0">
                  <a:pos x="143" y="33"/>
                </a:cxn>
                <a:cxn ang="0">
                  <a:pos x="143" y="151"/>
                </a:cxn>
                <a:cxn ang="0">
                  <a:pos x="0" y="151"/>
                </a:cxn>
                <a:cxn ang="0">
                  <a:pos x="0" y="0"/>
                </a:cxn>
              </a:cxnLst>
              <a:rect l="0" t="0" r="r" b="b"/>
              <a:pathLst>
                <a:path w="143" h="151">
                  <a:moveTo>
                    <a:pt x="0" y="0"/>
                  </a:moveTo>
                  <a:lnTo>
                    <a:pt x="106" y="0"/>
                  </a:lnTo>
                  <a:lnTo>
                    <a:pt x="112" y="8"/>
                  </a:lnTo>
                  <a:lnTo>
                    <a:pt x="123" y="10"/>
                  </a:lnTo>
                  <a:lnTo>
                    <a:pt x="125" y="17"/>
                  </a:lnTo>
                  <a:lnTo>
                    <a:pt x="126" y="28"/>
                  </a:lnTo>
                  <a:lnTo>
                    <a:pt x="143" y="33"/>
                  </a:lnTo>
                  <a:lnTo>
                    <a:pt x="143" y="151"/>
                  </a:lnTo>
                  <a:lnTo>
                    <a:pt x="0" y="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59" name="Freeform 326">
              <a:extLst>
                <a:ext uri="{FF2B5EF4-FFF2-40B4-BE49-F238E27FC236}">
                  <a16:creationId xmlns:a16="http://schemas.microsoft.com/office/drawing/2014/main" id="{963FD364-8658-8945-A231-5C2955ECD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2063" y="3656013"/>
              <a:ext cx="574675" cy="3921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" y="1"/>
                </a:cxn>
                <a:cxn ang="0">
                  <a:pos x="166" y="0"/>
                </a:cxn>
                <a:cxn ang="0">
                  <a:pos x="308" y="3"/>
                </a:cxn>
                <a:cxn ang="0">
                  <a:pos x="385" y="1"/>
                </a:cxn>
                <a:cxn ang="0">
                  <a:pos x="385" y="131"/>
                </a:cxn>
                <a:cxn ang="0">
                  <a:pos x="385" y="262"/>
                </a:cxn>
                <a:cxn ang="0">
                  <a:pos x="160" y="262"/>
                </a:cxn>
                <a:cxn ang="0">
                  <a:pos x="160" y="258"/>
                </a:cxn>
                <a:cxn ang="0">
                  <a:pos x="185" y="243"/>
                </a:cxn>
                <a:cxn ang="0">
                  <a:pos x="191" y="234"/>
                </a:cxn>
                <a:cxn ang="0">
                  <a:pos x="178" y="214"/>
                </a:cxn>
                <a:cxn ang="0">
                  <a:pos x="181" y="208"/>
                </a:cxn>
                <a:cxn ang="0">
                  <a:pos x="183" y="194"/>
                </a:cxn>
                <a:cxn ang="0">
                  <a:pos x="195" y="178"/>
                </a:cxn>
                <a:cxn ang="0">
                  <a:pos x="198" y="165"/>
                </a:cxn>
                <a:cxn ang="0">
                  <a:pos x="186" y="146"/>
                </a:cxn>
                <a:cxn ang="0">
                  <a:pos x="172" y="144"/>
                </a:cxn>
                <a:cxn ang="0">
                  <a:pos x="160" y="137"/>
                </a:cxn>
                <a:cxn ang="0">
                  <a:pos x="148" y="123"/>
                </a:cxn>
                <a:cxn ang="0">
                  <a:pos x="143" y="95"/>
                </a:cxn>
                <a:cxn ang="0">
                  <a:pos x="123" y="54"/>
                </a:cxn>
                <a:cxn ang="0">
                  <a:pos x="98" y="31"/>
                </a:cxn>
                <a:cxn ang="0">
                  <a:pos x="83" y="32"/>
                </a:cxn>
                <a:cxn ang="0">
                  <a:pos x="75" y="26"/>
                </a:cxn>
                <a:cxn ang="0">
                  <a:pos x="44" y="23"/>
                </a:cxn>
                <a:cxn ang="0">
                  <a:pos x="34" y="15"/>
                </a:cxn>
                <a:cxn ang="0">
                  <a:pos x="0" y="0"/>
                </a:cxn>
              </a:cxnLst>
              <a:rect l="0" t="0" r="r" b="b"/>
              <a:pathLst>
                <a:path w="385" h="262">
                  <a:moveTo>
                    <a:pt x="0" y="0"/>
                  </a:moveTo>
                  <a:lnTo>
                    <a:pt x="32" y="1"/>
                  </a:lnTo>
                  <a:lnTo>
                    <a:pt x="166" y="0"/>
                  </a:lnTo>
                  <a:lnTo>
                    <a:pt x="308" y="3"/>
                  </a:lnTo>
                  <a:lnTo>
                    <a:pt x="385" y="1"/>
                  </a:lnTo>
                  <a:lnTo>
                    <a:pt x="385" y="131"/>
                  </a:lnTo>
                  <a:lnTo>
                    <a:pt x="385" y="262"/>
                  </a:lnTo>
                  <a:lnTo>
                    <a:pt x="160" y="262"/>
                  </a:lnTo>
                  <a:lnTo>
                    <a:pt x="160" y="258"/>
                  </a:lnTo>
                  <a:lnTo>
                    <a:pt x="185" y="243"/>
                  </a:lnTo>
                  <a:lnTo>
                    <a:pt x="191" y="234"/>
                  </a:lnTo>
                  <a:lnTo>
                    <a:pt x="178" y="214"/>
                  </a:lnTo>
                  <a:lnTo>
                    <a:pt x="181" y="208"/>
                  </a:lnTo>
                  <a:lnTo>
                    <a:pt x="183" y="194"/>
                  </a:lnTo>
                  <a:lnTo>
                    <a:pt x="195" y="178"/>
                  </a:lnTo>
                  <a:lnTo>
                    <a:pt x="198" y="165"/>
                  </a:lnTo>
                  <a:lnTo>
                    <a:pt x="186" y="146"/>
                  </a:lnTo>
                  <a:lnTo>
                    <a:pt x="172" y="144"/>
                  </a:lnTo>
                  <a:lnTo>
                    <a:pt x="160" y="137"/>
                  </a:lnTo>
                  <a:lnTo>
                    <a:pt x="148" y="123"/>
                  </a:lnTo>
                  <a:lnTo>
                    <a:pt x="143" y="95"/>
                  </a:lnTo>
                  <a:lnTo>
                    <a:pt x="123" y="54"/>
                  </a:lnTo>
                  <a:lnTo>
                    <a:pt x="98" y="31"/>
                  </a:lnTo>
                  <a:lnTo>
                    <a:pt x="83" y="32"/>
                  </a:lnTo>
                  <a:lnTo>
                    <a:pt x="75" y="26"/>
                  </a:lnTo>
                  <a:lnTo>
                    <a:pt x="44" y="23"/>
                  </a:lnTo>
                  <a:lnTo>
                    <a:pt x="34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60" name="Rectangle 327">
              <a:extLst>
                <a:ext uri="{FF2B5EF4-FFF2-40B4-BE49-F238E27FC236}">
                  <a16:creationId xmlns:a16="http://schemas.microsoft.com/office/drawing/2014/main" id="{37A4652B-DD2F-1E41-A298-C34E0217C7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6738" y="3657600"/>
              <a:ext cx="342900" cy="19367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61" name="Rectangle 328">
              <a:extLst>
                <a:ext uri="{FF2B5EF4-FFF2-40B4-BE49-F238E27FC236}">
                  <a16:creationId xmlns:a16="http://schemas.microsoft.com/office/drawing/2014/main" id="{A30E7D52-9021-1C4C-852B-AC2B50825B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6738" y="3851275"/>
              <a:ext cx="342900" cy="1968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62" name="Freeform 329">
              <a:extLst>
                <a:ext uri="{FF2B5EF4-FFF2-40B4-BE49-F238E27FC236}">
                  <a16:creationId xmlns:a16="http://schemas.microsoft.com/office/drawing/2014/main" id="{F61C90C4-D0CF-3243-B18C-0DFCA3AFD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9638" y="3657600"/>
              <a:ext cx="258762" cy="1936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3" y="0"/>
                </a:cxn>
                <a:cxn ang="0">
                  <a:pos x="143" y="54"/>
                </a:cxn>
                <a:cxn ang="0">
                  <a:pos x="173" y="54"/>
                </a:cxn>
                <a:cxn ang="0">
                  <a:pos x="173" y="130"/>
                </a:cxn>
                <a:cxn ang="0">
                  <a:pos x="0" y="130"/>
                </a:cxn>
                <a:cxn ang="0">
                  <a:pos x="0" y="0"/>
                </a:cxn>
              </a:cxnLst>
              <a:rect l="0" t="0" r="r" b="b"/>
              <a:pathLst>
                <a:path w="173" h="130">
                  <a:moveTo>
                    <a:pt x="0" y="0"/>
                  </a:moveTo>
                  <a:lnTo>
                    <a:pt x="143" y="0"/>
                  </a:lnTo>
                  <a:lnTo>
                    <a:pt x="143" y="54"/>
                  </a:lnTo>
                  <a:lnTo>
                    <a:pt x="173" y="54"/>
                  </a:lnTo>
                  <a:lnTo>
                    <a:pt x="173" y="130"/>
                  </a:lnTo>
                  <a:lnTo>
                    <a:pt x="0" y="1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63" name="Freeform 330">
              <a:extLst>
                <a:ext uri="{FF2B5EF4-FFF2-40B4-BE49-F238E27FC236}">
                  <a16:creationId xmlns:a16="http://schemas.microsoft.com/office/drawing/2014/main" id="{F6AF1EC5-2EBC-7F46-833C-EF220B9CD5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3100" y="4048125"/>
              <a:ext cx="385763" cy="3175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2"/>
                </a:cxn>
                <a:cxn ang="0">
                  <a:pos x="189" y="212"/>
                </a:cxn>
                <a:cxn ang="0">
                  <a:pos x="183" y="203"/>
                </a:cxn>
                <a:cxn ang="0">
                  <a:pos x="180" y="192"/>
                </a:cxn>
                <a:cxn ang="0">
                  <a:pos x="186" y="178"/>
                </a:cxn>
                <a:cxn ang="0">
                  <a:pos x="181" y="169"/>
                </a:cxn>
                <a:cxn ang="0">
                  <a:pos x="189" y="157"/>
                </a:cxn>
                <a:cxn ang="0">
                  <a:pos x="181" y="143"/>
                </a:cxn>
                <a:cxn ang="0">
                  <a:pos x="183" y="130"/>
                </a:cxn>
                <a:cxn ang="0">
                  <a:pos x="190" y="123"/>
                </a:cxn>
                <a:cxn ang="0">
                  <a:pos x="195" y="89"/>
                </a:cxn>
                <a:cxn ang="0">
                  <a:pos x="200" y="64"/>
                </a:cxn>
                <a:cxn ang="0">
                  <a:pos x="257" y="64"/>
                </a:cxn>
                <a:cxn ang="0">
                  <a:pos x="257" y="0"/>
                </a:cxn>
                <a:cxn ang="0">
                  <a:pos x="158" y="0"/>
                </a:cxn>
                <a:cxn ang="0">
                  <a:pos x="0" y="0"/>
                </a:cxn>
              </a:cxnLst>
              <a:rect l="0" t="0" r="r" b="b"/>
              <a:pathLst>
                <a:path w="257" h="212">
                  <a:moveTo>
                    <a:pt x="0" y="0"/>
                  </a:moveTo>
                  <a:lnTo>
                    <a:pt x="0" y="212"/>
                  </a:lnTo>
                  <a:lnTo>
                    <a:pt x="189" y="212"/>
                  </a:lnTo>
                  <a:lnTo>
                    <a:pt x="183" y="203"/>
                  </a:lnTo>
                  <a:lnTo>
                    <a:pt x="180" y="192"/>
                  </a:lnTo>
                  <a:lnTo>
                    <a:pt x="186" y="178"/>
                  </a:lnTo>
                  <a:lnTo>
                    <a:pt x="181" y="169"/>
                  </a:lnTo>
                  <a:lnTo>
                    <a:pt x="189" y="157"/>
                  </a:lnTo>
                  <a:lnTo>
                    <a:pt x="181" y="143"/>
                  </a:lnTo>
                  <a:lnTo>
                    <a:pt x="183" y="130"/>
                  </a:lnTo>
                  <a:lnTo>
                    <a:pt x="190" y="123"/>
                  </a:lnTo>
                  <a:lnTo>
                    <a:pt x="195" y="89"/>
                  </a:lnTo>
                  <a:lnTo>
                    <a:pt x="200" y="64"/>
                  </a:lnTo>
                  <a:lnTo>
                    <a:pt x="257" y="64"/>
                  </a:lnTo>
                  <a:lnTo>
                    <a:pt x="257" y="0"/>
                  </a:lnTo>
                  <a:lnTo>
                    <a:pt x="1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64" name="Freeform 331">
              <a:extLst>
                <a:ext uri="{FF2B5EF4-FFF2-40B4-BE49-F238E27FC236}">
                  <a16:creationId xmlns:a16="http://schemas.microsoft.com/office/drawing/2014/main" id="{145B2A92-A923-684B-BC9C-D41A2EEF5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2975" y="4143375"/>
              <a:ext cx="169863" cy="2254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77" y="0"/>
                </a:cxn>
                <a:cxn ang="0">
                  <a:pos x="97" y="0"/>
                </a:cxn>
                <a:cxn ang="0">
                  <a:pos x="97" y="60"/>
                </a:cxn>
                <a:cxn ang="0">
                  <a:pos x="114" y="60"/>
                </a:cxn>
                <a:cxn ang="0">
                  <a:pos x="114" y="150"/>
                </a:cxn>
                <a:cxn ang="0">
                  <a:pos x="9" y="148"/>
                </a:cxn>
                <a:cxn ang="0">
                  <a:pos x="3" y="139"/>
                </a:cxn>
                <a:cxn ang="0">
                  <a:pos x="0" y="128"/>
                </a:cxn>
                <a:cxn ang="0">
                  <a:pos x="6" y="114"/>
                </a:cxn>
                <a:cxn ang="0">
                  <a:pos x="1" y="105"/>
                </a:cxn>
                <a:cxn ang="0">
                  <a:pos x="9" y="93"/>
                </a:cxn>
                <a:cxn ang="0">
                  <a:pos x="1" y="79"/>
                </a:cxn>
                <a:cxn ang="0">
                  <a:pos x="3" y="66"/>
                </a:cxn>
                <a:cxn ang="0">
                  <a:pos x="10" y="59"/>
                </a:cxn>
                <a:cxn ang="0">
                  <a:pos x="14" y="26"/>
                </a:cxn>
                <a:cxn ang="0">
                  <a:pos x="20" y="0"/>
                </a:cxn>
              </a:cxnLst>
              <a:rect l="0" t="0" r="r" b="b"/>
              <a:pathLst>
                <a:path w="114" h="150">
                  <a:moveTo>
                    <a:pt x="20" y="0"/>
                  </a:moveTo>
                  <a:lnTo>
                    <a:pt x="77" y="0"/>
                  </a:lnTo>
                  <a:lnTo>
                    <a:pt x="97" y="0"/>
                  </a:lnTo>
                  <a:lnTo>
                    <a:pt x="97" y="60"/>
                  </a:lnTo>
                  <a:lnTo>
                    <a:pt x="114" y="60"/>
                  </a:lnTo>
                  <a:lnTo>
                    <a:pt x="114" y="150"/>
                  </a:lnTo>
                  <a:lnTo>
                    <a:pt x="9" y="148"/>
                  </a:lnTo>
                  <a:lnTo>
                    <a:pt x="3" y="139"/>
                  </a:lnTo>
                  <a:lnTo>
                    <a:pt x="0" y="128"/>
                  </a:lnTo>
                  <a:lnTo>
                    <a:pt x="6" y="114"/>
                  </a:lnTo>
                  <a:lnTo>
                    <a:pt x="1" y="105"/>
                  </a:lnTo>
                  <a:lnTo>
                    <a:pt x="9" y="93"/>
                  </a:lnTo>
                  <a:lnTo>
                    <a:pt x="1" y="79"/>
                  </a:lnTo>
                  <a:lnTo>
                    <a:pt x="3" y="66"/>
                  </a:lnTo>
                  <a:lnTo>
                    <a:pt x="10" y="59"/>
                  </a:lnTo>
                  <a:lnTo>
                    <a:pt x="14" y="26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65" name="Freeform 332">
              <a:extLst>
                <a:ext uri="{FF2B5EF4-FFF2-40B4-BE49-F238E27FC236}">
                  <a16:creationId xmlns:a16="http://schemas.microsoft.com/office/drawing/2014/main" id="{919DC5C9-E4B9-4A41-90AB-FFC4285EA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9638" y="3851275"/>
              <a:ext cx="338137" cy="196850"/>
            </a:xfrm>
            <a:custGeom>
              <a:avLst/>
              <a:gdLst/>
              <a:ahLst/>
              <a:cxnLst>
                <a:cxn ang="0">
                  <a:pos x="99" y="131"/>
                </a:cxn>
                <a:cxn ang="0">
                  <a:pos x="226" y="131"/>
                </a:cxn>
                <a:cxn ang="0">
                  <a:pos x="226" y="67"/>
                </a:cxn>
                <a:cxn ang="0">
                  <a:pos x="173" y="67"/>
                </a:cxn>
                <a:cxn ang="0">
                  <a:pos x="173" y="0"/>
                </a:cxn>
                <a:cxn ang="0">
                  <a:pos x="0" y="0"/>
                </a:cxn>
                <a:cxn ang="0">
                  <a:pos x="0" y="131"/>
                </a:cxn>
                <a:cxn ang="0">
                  <a:pos x="99" y="131"/>
                </a:cxn>
              </a:cxnLst>
              <a:rect l="0" t="0" r="r" b="b"/>
              <a:pathLst>
                <a:path w="226" h="131">
                  <a:moveTo>
                    <a:pt x="99" y="131"/>
                  </a:moveTo>
                  <a:lnTo>
                    <a:pt x="226" y="131"/>
                  </a:lnTo>
                  <a:lnTo>
                    <a:pt x="226" y="67"/>
                  </a:lnTo>
                  <a:lnTo>
                    <a:pt x="173" y="67"/>
                  </a:lnTo>
                  <a:lnTo>
                    <a:pt x="173" y="0"/>
                  </a:lnTo>
                  <a:lnTo>
                    <a:pt x="0" y="0"/>
                  </a:lnTo>
                  <a:lnTo>
                    <a:pt x="0" y="131"/>
                  </a:lnTo>
                  <a:lnTo>
                    <a:pt x="99" y="13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66" name="Freeform 333">
              <a:extLst>
                <a:ext uri="{FF2B5EF4-FFF2-40B4-BE49-F238E27FC236}">
                  <a16:creationId xmlns:a16="http://schemas.microsoft.com/office/drawing/2014/main" id="{44AFB528-7EDC-B348-B265-289C45A48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7650" y="3170238"/>
              <a:ext cx="204788" cy="2111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1"/>
                </a:cxn>
                <a:cxn ang="0">
                  <a:pos x="137" y="7"/>
                </a:cxn>
                <a:cxn ang="0">
                  <a:pos x="137" y="141"/>
                </a:cxn>
                <a:cxn ang="0">
                  <a:pos x="0" y="141"/>
                </a:cxn>
                <a:cxn ang="0">
                  <a:pos x="0" y="0"/>
                </a:cxn>
              </a:cxnLst>
              <a:rect l="0" t="0" r="r" b="b"/>
              <a:pathLst>
                <a:path w="137" h="141">
                  <a:moveTo>
                    <a:pt x="0" y="0"/>
                  </a:moveTo>
                  <a:lnTo>
                    <a:pt x="24" y="1"/>
                  </a:lnTo>
                  <a:lnTo>
                    <a:pt x="137" y="7"/>
                  </a:lnTo>
                  <a:lnTo>
                    <a:pt x="137" y="141"/>
                  </a:lnTo>
                  <a:lnTo>
                    <a:pt x="0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67" name="Freeform 334">
              <a:extLst>
                <a:ext uri="{FF2B5EF4-FFF2-40B4-BE49-F238E27FC236}">
                  <a16:creationId xmlns:a16="http://schemas.microsoft.com/office/drawing/2014/main" id="{F80209DD-F6DB-2242-8D74-69E136859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9713" y="3381375"/>
              <a:ext cx="212725" cy="27940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42" y="0"/>
                </a:cxn>
                <a:cxn ang="0">
                  <a:pos x="142" y="34"/>
                </a:cxn>
                <a:cxn ang="0">
                  <a:pos x="142" y="48"/>
                </a:cxn>
                <a:cxn ang="0">
                  <a:pos x="142" y="187"/>
                </a:cxn>
                <a:cxn ang="0">
                  <a:pos x="0" y="184"/>
                </a:cxn>
                <a:cxn ang="0">
                  <a:pos x="5" y="0"/>
                </a:cxn>
              </a:cxnLst>
              <a:rect l="0" t="0" r="r" b="b"/>
              <a:pathLst>
                <a:path w="142" h="187">
                  <a:moveTo>
                    <a:pt x="5" y="0"/>
                  </a:moveTo>
                  <a:lnTo>
                    <a:pt x="142" y="0"/>
                  </a:lnTo>
                  <a:lnTo>
                    <a:pt x="142" y="34"/>
                  </a:lnTo>
                  <a:lnTo>
                    <a:pt x="142" y="48"/>
                  </a:lnTo>
                  <a:lnTo>
                    <a:pt x="142" y="187"/>
                  </a:lnTo>
                  <a:lnTo>
                    <a:pt x="0" y="18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68" name="Freeform 335">
              <a:extLst>
                <a:ext uri="{FF2B5EF4-FFF2-40B4-BE49-F238E27FC236}">
                  <a16:creationId xmlns:a16="http://schemas.microsoft.com/office/drawing/2014/main" id="{122AF28A-A948-9442-A09E-FB86AEE2E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2688" y="5495925"/>
              <a:ext cx="222250" cy="349250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23" y="0"/>
                </a:cxn>
                <a:cxn ang="0">
                  <a:pos x="35" y="14"/>
                </a:cxn>
                <a:cxn ang="0">
                  <a:pos x="149" y="14"/>
                </a:cxn>
                <a:cxn ang="0">
                  <a:pos x="149" y="166"/>
                </a:cxn>
                <a:cxn ang="0">
                  <a:pos x="131" y="208"/>
                </a:cxn>
                <a:cxn ang="0">
                  <a:pos x="89" y="233"/>
                </a:cxn>
                <a:cxn ang="0">
                  <a:pos x="77" y="202"/>
                </a:cxn>
                <a:cxn ang="0">
                  <a:pos x="68" y="171"/>
                </a:cxn>
                <a:cxn ang="0">
                  <a:pos x="48" y="136"/>
                </a:cxn>
                <a:cxn ang="0">
                  <a:pos x="21" y="102"/>
                </a:cxn>
                <a:cxn ang="0">
                  <a:pos x="15" y="77"/>
                </a:cxn>
                <a:cxn ang="0">
                  <a:pos x="11" y="40"/>
                </a:cxn>
                <a:cxn ang="0">
                  <a:pos x="0" y="16"/>
                </a:cxn>
              </a:cxnLst>
              <a:rect l="0" t="0" r="r" b="b"/>
              <a:pathLst>
                <a:path w="149" h="233">
                  <a:moveTo>
                    <a:pt x="0" y="16"/>
                  </a:moveTo>
                  <a:lnTo>
                    <a:pt x="23" y="0"/>
                  </a:lnTo>
                  <a:lnTo>
                    <a:pt x="35" y="14"/>
                  </a:lnTo>
                  <a:lnTo>
                    <a:pt x="149" y="14"/>
                  </a:lnTo>
                  <a:lnTo>
                    <a:pt x="149" y="166"/>
                  </a:lnTo>
                  <a:lnTo>
                    <a:pt x="131" y="208"/>
                  </a:lnTo>
                  <a:lnTo>
                    <a:pt x="89" y="233"/>
                  </a:lnTo>
                  <a:lnTo>
                    <a:pt x="77" y="202"/>
                  </a:lnTo>
                  <a:lnTo>
                    <a:pt x="68" y="171"/>
                  </a:lnTo>
                  <a:lnTo>
                    <a:pt x="48" y="136"/>
                  </a:lnTo>
                  <a:lnTo>
                    <a:pt x="21" y="102"/>
                  </a:lnTo>
                  <a:lnTo>
                    <a:pt x="15" y="77"/>
                  </a:lnTo>
                  <a:lnTo>
                    <a:pt x="11" y="4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69" name="Freeform 336">
              <a:extLst>
                <a:ext uri="{FF2B5EF4-FFF2-40B4-BE49-F238E27FC236}">
                  <a16:creationId xmlns:a16="http://schemas.microsoft.com/office/drawing/2014/main" id="{0AD0CE4D-5B71-814D-A381-49AF708E1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4938" y="5470525"/>
              <a:ext cx="233362" cy="274638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36" y="31"/>
                </a:cxn>
                <a:cxn ang="0">
                  <a:pos x="36" y="0"/>
                </a:cxn>
                <a:cxn ang="0">
                  <a:pos x="96" y="0"/>
                </a:cxn>
                <a:cxn ang="0">
                  <a:pos x="96" y="8"/>
                </a:cxn>
                <a:cxn ang="0">
                  <a:pos x="103" y="8"/>
                </a:cxn>
                <a:cxn ang="0">
                  <a:pos x="103" y="0"/>
                </a:cxn>
                <a:cxn ang="0">
                  <a:pos x="116" y="0"/>
                </a:cxn>
                <a:cxn ang="0">
                  <a:pos x="116" y="6"/>
                </a:cxn>
                <a:cxn ang="0">
                  <a:pos x="125" y="6"/>
                </a:cxn>
                <a:cxn ang="0">
                  <a:pos x="125" y="29"/>
                </a:cxn>
                <a:cxn ang="0">
                  <a:pos x="133" y="36"/>
                </a:cxn>
                <a:cxn ang="0">
                  <a:pos x="133" y="71"/>
                </a:cxn>
                <a:cxn ang="0">
                  <a:pos x="137" y="71"/>
                </a:cxn>
                <a:cxn ang="0">
                  <a:pos x="140" y="94"/>
                </a:cxn>
                <a:cxn ang="0">
                  <a:pos x="149" y="94"/>
                </a:cxn>
                <a:cxn ang="0">
                  <a:pos x="149" y="100"/>
                </a:cxn>
                <a:cxn ang="0">
                  <a:pos x="156" y="100"/>
                </a:cxn>
                <a:cxn ang="0">
                  <a:pos x="156" y="183"/>
                </a:cxn>
                <a:cxn ang="0">
                  <a:pos x="0" y="183"/>
                </a:cxn>
                <a:cxn ang="0">
                  <a:pos x="0" y="31"/>
                </a:cxn>
              </a:cxnLst>
              <a:rect l="0" t="0" r="r" b="b"/>
              <a:pathLst>
                <a:path w="156" h="183">
                  <a:moveTo>
                    <a:pt x="0" y="31"/>
                  </a:moveTo>
                  <a:lnTo>
                    <a:pt x="36" y="31"/>
                  </a:lnTo>
                  <a:lnTo>
                    <a:pt x="36" y="0"/>
                  </a:lnTo>
                  <a:lnTo>
                    <a:pt x="96" y="0"/>
                  </a:lnTo>
                  <a:lnTo>
                    <a:pt x="96" y="8"/>
                  </a:lnTo>
                  <a:lnTo>
                    <a:pt x="103" y="8"/>
                  </a:lnTo>
                  <a:lnTo>
                    <a:pt x="103" y="0"/>
                  </a:lnTo>
                  <a:lnTo>
                    <a:pt x="116" y="0"/>
                  </a:lnTo>
                  <a:lnTo>
                    <a:pt x="116" y="6"/>
                  </a:lnTo>
                  <a:lnTo>
                    <a:pt x="125" y="6"/>
                  </a:lnTo>
                  <a:lnTo>
                    <a:pt x="125" y="29"/>
                  </a:lnTo>
                  <a:lnTo>
                    <a:pt x="133" y="36"/>
                  </a:lnTo>
                  <a:lnTo>
                    <a:pt x="133" y="71"/>
                  </a:lnTo>
                  <a:lnTo>
                    <a:pt x="137" y="71"/>
                  </a:lnTo>
                  <a:lnTo>
                    <a:pt x="140" y="9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56" y="100"/>
                  </a:lnTo>
                  <a:lnTo>
                    <a:pt x="156" y="183"/>
                  </a:lnTo>
                  <a:lnTo>
                    <a:pt x="0" y="183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70" name="Freeform 337">
              <a:extLst>
                <a:ext uri="{FF2B5EF4-FFF2-40B4-BE49-F238E27FC236}">
                  <a16:creationId xmlns:a16="http://schemas.microsoft.com/office/drawing/2014/main" id="{8240FA9F-17C9-B94C-9B92-8872E87A7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2263" y="5514975"/>
              <a:ext cx="231775" cy="2301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7"/>
                </a:cxn>
                <a:cxn ang="0">
                  <a:pos x="8" y="42"/>
                </a:cxn>
                <a:cxn ang="0">
                  <a:pos x="12" y="42"/>
                </a:cxn>
                <a:cxn ang="0">
                  <a:pos x="15" y="65"/>
                </a:cxn>
                <a:cxn ang="0">
                  <a:pos x="24" y="65"/>
                </a:cxn>
                <a:cxn ang="0">
                  <a:pos x="24" y="71"/>
                </a:cxn>
                <a:cxn ang="0">
                  <a:pos x="31" y="71"/>
                </a:cxn>
                <a:cxn ang="0">
                  <a:pos x="31" y="154"/>
                </a:cxn>
                <a:cxn ang="0">
                  <a:pos x="54" y="153"/>
                </a:cxn>
                <a:cxn ang="0">
                  <a:pos x="155" y="154"/>
                </a:cxn>
                <a:cxn ang="0">
                  <a:pos x="154" y="21"/>
                </a:cxn>
                <a:cxn ang="0">
                  <a:pos x="155" y="0"/>
                </a:cxn>
                <a:cxn ang="0">
                  <a:pos x="77" y="0"/>
                </a:cxn>
                <a:cxn ang="0">
                  <a:pos x="0" y="0"/>
                </a:cxn>
              </a:cxnLst>
              <a:rect l="0" t="0" r="r" b="b"/>
              <a:pathLst>
                <a:path w="155" h="154">
                  <a:moveTo>
                    <a:pt x="0" y="0"/>
                  </a:moveTo>
                  <a:lnTo>
                    <a:pt x="8" y="7"/>
                  </a:lnTo>
                  <a:lnTo>
                    <a:pt x="8" y="42"/>
                  </a:lnTo>
                  <a:lnTo>
                    <a:pt x="12" y="42"/>
                  </a:lnTo>
                  <a:lnTo>
                    <a:pt x="15" y="65"/>
                  </a:lnTo>
                  <a:lnTo>
                    <a:pt x="24" y="65"/>
                  </a:lnTo>
                  <a:lnTo>
                    <a:pt x="24" y="71"/>
                  </a:lnTo>
                  <a:lnTo>
                    <a:pt x="31" y="71"/>
                  </a:lnTo>
                  <a:lnTo>
                    <a:pt x="31" y="154"/>
                  </a:lnTo>
                  <a:lnTo>
                    <a:pt x="54" y="153"/>
                  </a:lnTo>
                  <a:lnTo>
                    <a:pt x="155" y="154"/>
                  </a:lnTo>
                  <a:lnTo>
                    <a:pt x="154" y="21"/>
                  </a:lnTo>
                  <a:lnTo>
                    <a:pt x="155" y="0"/>
                  </a:lnTo>
                  <a:lnTo>
                    <a:pt x="7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71" name="Freeform 338">
              <a:extLst>
                <a:ext uri="{FF2B5EF4-FFF2-40B4-BE49-F238E27FC236}">
                  <a16:creationId xmlns:a16="http://schemas.microsoft.com/office/drawing/2014/main" id="{DC4BA657-A668-1843-A863-DBB4674047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6038" y="5743575"/>
              <a:ext cx="357187" cy="260350"/>
            </a:xfrm>
            <a:custGeom>
              <a:avLst/>
              <a:gdLst/>
              <a:ahLst/>
              <a:cxnLst>
                <a:cxn ang="0">
                  <a:pos x="0" y="68"/>
                </a:cxn>
                <a:cxn ang="0">
                  <a:pos x="42" y="43"/>
                </a:cxn>
                <a:cxn ang="0">
                  <a:pos x="60" y="1"/>
                </a:cxn>
                <a:cxn ang="0">
                  <a:pos x="216" y="1"/>
                </a:cxn>
                <a:cxn ang="0">
                  <a:pos x="239" y="0"/>
                </a:cxn>
                <a:cxn ang="0">
                  <a:pos x="171" y="174"/>
                </a:cxn>
                <a:cxn ang="0">
                  <a:pos x="139" y="163"/>
                </a:cxn>
                <a:cxn ang="0">
                  <a:pos x="108" y="145"/>
                </a:cxn>
                <a:cxn ang="0">
                  <a:pos x="71" y="132"/>
                </a:cxn>
                <a:cxn ang="0">
                  <a:pos x="29" y="125"/>
                </a:cxn>
                <a:cxn ang="0">
                  <a:pos x="15" y="106"/>
                </a:cxn>
                <a:cxn ang="0">
                  <a:pos x="9" y="88"/>
                </a:cxn>
                <a:cxn ang="0">
                  <a:pos x="0" y="68"/>
                </a:cxn>
              </a:cxnLst>
              <a:rect l="0" t="0" r="r" b="b"/>
              <a:pathLst>
                <a:path w="239" h="174">
                  <a:moveTo>
                    <a:pt x="0" y="68"/>
                  </a:moveTo>
                  <a:lnTo>
                    <a:pt x="42" y="43"/>
                  </a:lnTo>
                  <a:lnTo>
                    <a:pt x="60" y="1"/>
                  </a:lnTo>
                  <a:lnTo>
                    <a:pt x="216" y="1"/>
                  </a:lnTo>
                  <a:lnTo>
                    <a:pt x="239" y="0"/>
                  </a:lnTo>
                  <a:lnTo>
                    <a:pt x="171" y="174"/>
                  </a:lnTo>
                  <a:lnTo>
                    <a:pt x="139" y="163"/>
                  </a:lnTo>
                  <a:lnTo>
                    <a:pt x="108" y="145"/>
                  </a:lnTo>
                  <a:lnTo>
                    <a:pt x="71" y="132"/>
                  </a:lnTo>
                  <a:lnTo>
                    <a:pt x="29" y="125"/>
                  </a:lnTo>
                  <a:lnTo>
                    <a:pt x="15" y="106"/>
                  </a:lnTo>
                  <a:lnTo>
                    <a:pt x="9" y="8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72" name="Freeform 339">
              <a:extLst>
                <a:ext uri="{FF2B5EF4-FFF2-40B4-BE49-F238E27FC236}">
                  <a16:creationId xmlns:a16="http://schemas.microsoft.com/office/drawing/2014/main" id="{EC9BB979-8A1E-A244-880C-C705BABC5E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1625" y="5743575"/>
              <a:ext cx="303213" cy="354013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169" y="1"/>
                </a:cxn>
                <a:cxn ang="0">
                  <a:pos x="169" y="55"/>
                </a:cxn>
                <a:cxn ang="0">
                  <a:pos x="179" y="55"/>
                </a:cxn>
                <a:cxn ang="0">
                  <a:pos x="180" y="68"/>
                </a:cxn>
                <a:cxn ang="0">
                  <a:pos x="175" y="71"/>
                </a:cxn>
                <a:cxn ang="0">
                  <a:pos x="174" y="78"/>
                </a:cxn>
                <a:cxn ang="0">
                  <a:pos x="169" y="82"/>
                </a:cxn>
                <a:cxn ang="0">
                  <a:pos x="169" y="91"/>
                </a:cxn>
                <a:cxn ang="0">
                  <a:pos x="168" y="109"/>
                </a:cxn>
                <a:cxn ang="0">
                  <a:pos x="203" y="115"/>
                </a:cxn>
                <a:cxn ang="0">
                  <a:pos x="203" y="142"/>
                </a:cxn>
                <a:cxn ang="0">
                  <a:pos x="203" y="237"/>
                </a:cxn>
                <a:cxn ang="0">
                  <a:pos x="114" y="232"/>
                </a:cxn>
                <a:cxn ang="0">
                  <a:pos x="65" y="206"/>
                </a:cxn>
                <a:cxn ang="0">
                  <a:pos x="26" y="185"/>
                </a:cxn>
                <a:cxn ang="0">
                  <a:pos x="0" y="174"/>
                </a:cxn>
                <a:cxn ang="0">
                  <a:pos x="68" y="0"/>
                </a:cxn>
              </a:cxnLst>
              <a:rect l="0" t="0" r="r" b="b"/>
              <a:pathLst>
                <a:path w="203" h="237">
                  <a:moveTo>
                    <a:pt x="68" y="0"/>
                  </a:moveTo>
                  <a:lnTo>
                    <a:pt x="169" y="1"/>
                  </a:lnTo>
                  <a:lnTo>
                    <a:pt x="169" y="55"/>
                  </a:lnTo>
                  <a:lnTo>
                    <a:pt x="179" y="55"/>
                  </a:lnTo>
                  <a:lnTo>
                    <a:pt x="180" y="68"/>
                  </a:lnTo>
                  <a:lnTo>
                    <a:pt x="175" y="71"/>
                  </a:lnTo>
                  <a:lnTo>
                    <a:pt x="174" y="78"/>
                  </a:lnTo>
                  <a:lnTo>
                    <a:pt x="169" y="82"/>
                  </a:lnTo>
                  <a:lnTo>
                    <a:pt x="169" y="91"/>
                  </a:lnTo>
                  <a:lnTo>
                    <a:pt x="168" y="109"/>
                  </a:lnTo>
                  <a:lnTo>
                    <a:pt x="203" y="115"/>
                  </a:lnTo>
                  <a:lnTo>
                    <a:pt x="203" y="142"/>
                  </a:lnTo>
                  <a:lnTo>
                    <a:pt x="203" y="237"/>
                  </a:lnTo>
                  <a:lnTo>
                    <a:pt x="114" y="232"/>
                  </a:lnTo>
                  <a:lnTo>
                    <a:pt x="65" y="206"/>
                  </a:lnTo>
                  <a:lnTo>
                    <a:pt x="26" y="185"/>
                  </a:lnTo>
                  <a:lnTo>
                    <a:pt x="0" y="17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73" name="Freeform 340">
              <a:extLst>
                <a:ext uri="{FF2B5EF4-FFF2-40B4-BE49-F238E27FC236}">
                  <a16:creationId xmlns:a16="http://schemas.microsoft.com/office/drawing/2014/main" id="{46A2EF4F-C916-FD4F-B452-0DDD0EC3C7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2450" y="5495925"/>
              <a:ext cx="301625" cy="330200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15" y="19"/>
                </a:cxn>
                <a:cxn ang="0">
                  <a:pos x="34" y="20"/>
                </a:cxn>
                <a:cxn ang="0">
                  <a:pos x="49" y="3"/>
                </a:cxn>
                <a:cxn ang="0">
                  <a:pos x="80" y="8"/>
                </a:cxn>
                <a:cxn ang="0">
                  <a:pos x="98" y="2"/>
                </a:cxn>
                <a:cxn ang="0">
                  <a:pos x="123" y="8"/>
                </a:cxn>
                <a:cxn ang="0">
                  <a:pos x="143" y="0"/>
                </a:cxn>
                <a:cxn ang="0">
                  <a:pos x="171" y="0"/>
                </a:cxn>
                <a:cxn ang="0">
                  <a:pos x="166" y="28"/>
                </a:cxn>
                <a:cxn ang="0">
                  <a:pos x="169" y="51"/>
                </a:cxn>
                <a:cxn ang="0">
                  <a:pos x="166" y="85"/>
                </a:cxn>
                <a:cxn ang="0">
                  <a:pos x="172" y="113"/>
                </a:cxn>
                <a:cxn ang="0">
                  <a:pos x="185" y="154"/>
                </a:cxn>
                <a:cxn ang="0">
                  <a:pos x="201" y="220"/>
                </a:cxn>
                <a:cxn ang="0">
                  <a:pos x="11" y="220"/>
                </a:cxn>
                <a:cxn ang="0">
                  <a:pos x="1" y="220"/>
                </a:cxn>
                <a:cxn ang="0">
                  <a:pos x="1" y="166"/>
                </a:cxn>
                <a:cxn ang="0">
                  <a:pos x="0" y="33"/>
                </a:cxn>
              </a:cxnLst>
              <a:rect l="0" t="0" r="r" b="b"/>
              <a:pathLst>
                <a:path w="201" h="220">
                  <a:moveTo>
                    <a:pt x="0" y="33"/>
                  </a:moveTo>
                  <a:lnTo>
                    <a:pt x="15" y="19"/>
                  </a:lnTo>
                  <a:lnTo>
                    <a:pt x="34" y="20"/>
                  </a:lnTo>
                  <a:lnTo>
                    <a:pt x="49" y="3"/>
                  </a:lnTo>
                  <a:lnTo>
                    <a:pt x="80" y="8"/>
                  </a:lnTo>
                  <a:lnTo>
                    <a:pt x="98" y="2"/>
                  </a:lnTo>
                  <a:lnTo>
                    <a:pt x="123" y="8"/>
                  </a:lnTo>
                  <a:lnTo>
                    <a:pt x="143" y="0"/>
                  </a:lnTo>
                  <a:lnTo>
                    <a:pt x="171" y="0"/>
                  </a:lnTo>
                  <a:lnTo>
                    <a:pt x="166" y="28"/>
                  </a:lnTo>
                  <a:lnTo>
                    <a:pt x="169" y="51"/>
                  </a:lnTo>
                  <a:lnTo>
                    <a:pt x="166" y="85"/>
                  </a:lnTo>
                  <a:lnTo>
                    <a:pt x="172" y="113"/>
                  </a:lnTo>
                  <a:lnTo>
                    <a:pt x="185" y="154"/>
                  </a:lnTo>
                  <a:lnTo>
                    <a:pt x="201" y="220"/>
                  </a:lnTo>
                  <a:lnTo>
                    <a:pt x="11" y="220"/>
                  </a:lnTo>
                  <a:lnTo>
                    <a:pt x="1" y="220"/>
                  </a:lnTo>
                  <a:lnTo>
                    <a:pt x="1" y="166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74" name="Freeform 341">
              <a:extLst>
                <a:ext uri="{FF2B5EF4-FFF2-40B4-BE49-F238E27FC236}">
                  <a16:creationId xmlns:a16="http://schemas.microsoft.com/office/drawing/2014/main" id="{D999B973-6AFB-AC40-ACBF-F7CFDDAA9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2450" y="5826125"/>
              <a:ext cx="331788" cy="14446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2" y="13"/>
                </a:cxn>
                <a:cxn ang="0">
                  <a:pos x="7" y="16"/>
                </a:cxn>
                <a:cxn ang="0">
                  <a:pos x="6" y="23"/>
                </a:cxn>
                <a:cxn ang="0">
                  <a:pos x="1" y="27"/>
                </a:cxn>
                <a:cxn ang="0">
                  <a:pos x="0" y="54"/>
                </a:cxn>
                <a:cxn ang="0">
                  <a:pos x="35" y="60"/>
                </a:cxn>
                <a:cxn ang="0">
                  <a:pos x="35" y="87"/>
                </a:cxn>
                <a:cxn ang="0">
                  <a:pos x="83" y="94"/>
                </a:cxn>
                <a:cxn ang="0">
                  <a:pos x="140" y="97"/>
                </a:cxn>
                <a:cxn ang="0">
                  <a:pos x="171" y="67"/>
                </a:cxn>
                <a:cxn ang="0">
                  <a:pos x="194" y="67"/>
                </a:cxn>
                <a:cxn ang="0">
                  <a:pos x="195" y="60"/>
                </a:cxn>
                <a:cxn ang="0">
                  <a:pos x="221" y="59"/>
                </a:cxn>
                <a:cxn ang="0">
                  <a:pos x="201" y="0"/>
                </a:cxn>
                <a:cxn ang="0">
                  <a:pos x="11" y="0"/>
                </a:cxn>
              </a:cxnLst>
              <a:rect l="0" t="0" r="r" b="b"/>
              <a:pathLst>
                <a:path w="221" h="97">
                  <a:moveTo>
                    <a:pt x="11" y="0"/>
                  </a:moveTo>
                  <a:lnTo>
                    <a:pt x="12" y="13"/>
                  </a:lnTo>
                  <a:lnTo>
                    <a:pt x="7" y="16"/>
                  </a:lnTo>
                  <a:lnTo>
                    <a:pt x="6" y="23"/>
                  </a:lnTo>
                  <a:lnTo>
                    <a:pt x="1" y="27"/>
                  </a:lnTo>
                  <a:lnTo>
                    <a:pt x="0" y="54"/>
                  </a:lnTo>
                  <a:lnTo>
                    <a:pt x="35" y="60"/>
                  </a:lnTo>
                  <a:lnTo>
                    <a:pt x="35" y="87"/>
                  </a:lnTo>
                  <a:lnTo>
                    <a:pt x="83" y="94"/>
                  </a:lnTo>
                  <a:lnTo>
                    <a:pt x="140" y="97"/>
                  </a:lnTo>
                  <a:lnTo>
                    <a:pt x="171" y="67"/>
                  </a:lnTo>
                  <a:lnTo>
                    <a:pt x="194" y="67"/>
                  </a:lnTo>
                  <a:lnTo>
                    <a:pt x="195" y="60"/>
                  </a:lnTo>
                  <a:lnTo>
                    <a:pt x="221" y="59"/>
                  </a:lnTo>
                  <a:lnTo>
                    <a:pt x="20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75" name="Freeform 342">
              <a:extLst>
                <a:ext uri="{FF2B5EF4-FFF2-40B4-BE49-F238E27FC236}">
                  <a16:creationId xmlns:a16="http://schemas.microsoft.com/office/drawing/2014/main" id="{7C2B7F18-A615-B147-B5D7-B084F06FC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4838" y="5913438"/>
              <a:ext cx="320675" cy="277812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45" y="35"/>
                </a:cxn>
                <a:cxn ang="0">
                  <a:pos x="105" y="38"/>
                </a:cxn>
                <a:cxn ang="0">
                  <a:pos x="136" y="8"/>
                </a:cxn>
                <a:cxn ang="0">
                  <a:pos x="159" y="8"/>
                </a:cxn>
                <a:cxn ang="0">
                  <a:pos x="160" y="1"/>
                </a:cxn>
                <a:cxn ang="0">
                  <a:pos x="186" y="0"/>
                </a:cxn>
                <a:cxn ang="0">
                  <a:pos x="194" y="34"/>
                </a:cxn>
                <a:cxn ang="0">
                  <a:pos x="207" y="75"/>
                </a:cxn>
                <a:cxn ang="0">
                  <a:pos x="210" y="103"/>
                </a:cxn>
                <a:cxn ang="0">
                  <a:pos x="214" y="145"/>
                </a:cxn>
                <a:cxn ang="0">
                  <a:pos x="183" y="151"/>
                </a:cxn>
                <a:cxn ang="0">
                  <a:pos x="157" y="162"/>
                </a:cxn>
                <a:cxn ang="0">
                  <a:pos x="150" y="185"/>
                </a:cxn>
                <a:cxn ang="0">
                  <a:pos x="123" y="180"/>
                </a:cxn>
                <a:cxn ang="0">
                  <a:pos x="99" y="165"/>
                </a:cxn>
                <a:cxn ang="0">
                  <a:pos x="60" y="132"/>
                </a:cxn>
                <a:cxn ang="0">
                  <a:pos x="36" y="128"/>
                </a:cxn>
                <a:cxn ang="0">
                  <a:pos x="0" y="123"/>
                </a:cxn>
                <a:cxn ang="0">
                  <a:pos x="0" y="28"/>
                </a:cxn>
              </a:cxnLst>
              <a:rect l="0" t="0" r="r" b="b"/>
              <a:pathLst>
                <a:path w="214" h="185">
                  <a:moveTo>
                    <a:pt x="0" y="28"/>
                  </a:moveTo>
                  <a:lnTo>
                    <a:pt x="45" y="35"/>
                  </a:lnTo>
                  <a:lnTo>
                    <a:pt x="105" y="38"/>
                  </a:lnTo>
                  <a:lnTo>
                    <a:pt x="136" y="8"/>
                  </a:lnTo>
                  <a:lnTo>
                    <a:pt x="159" y="8"/>
                  </a:lnTo>
                  <a:lnTo>
                    <a:pt x="160" y="1"/>
                  </a:lnTo>
                  <a:lnTo>
                    <a:pt x="186" y="0"/>
                  </a:lnTo>
                  <a:lnTo>
                    <a:pt x="194" y="34"/>
                  </a:lnTo>
                  <a:lnTo>
                    <a:pt x="207" y="75"/>
                  </a:lnTo>
                  <a:lnTo>
                    <a:pt x="210" y="103"/>
                  </a:lnTo>
                  <a:lnTo>
                    <a:pt x="214" y="145"/>
                  </a:lnTo>
                  <a:lnTo>
                    <a:pt x="183" y="151"/>
                  </a:lnTo>
                  <a:lnTo>
                    <a:pt x="157" y="162"/>
                  </a:lnTo>
                  <a:lnTo>
                    <a:pt x="150" y="185"/>
                  </a:lnTo>
                  <a:lnTo>
                    <a:pt x="123" y="180"/>
                  </a:lnTo>
                  <a:lnTo>
                    <a:pt x="99" y="165"/>
                  </a:lnTo>
                  <a:lnTo>
                    <a:pt x="60" y="132"/>
                  </a:lnTo>
                  <a:lnTo>
                    <a:pt x="36" y="128"/>
                  </a:lnTo>
                  <a:lnTo>
                    <a:pt x="0" y="1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76" name="Freeform 343">
              <a:extLst>
                <a:ext uri="{FF2B5EF4-FFF2-40B4-BE49-F238E27FC236}">
                  <a16:creationId xmlns:a16="http://schemas.microsoft.com/office/drawing/2014/main" id="{A61B530C-7707-3547-A097-4F79C0D49D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9188" y="2298700"/>
              <a:ext cx="203200" cy="265113"/>
            </a:xfrm>
            <a:custGeom>
              <a:avLst/>
              <a:gdLst/>
              <a:ahLst/>
              <a:cxnLst>
                <a:cxn ang="0">
                  <a:pos x="0" y="113"/>
                </a:cxn>
                <a:cxn ang="0">
                  <a:pos x="0" y="115"/>
                </a:cxn>
                <a:cxn ang="0">
                  <a:pos x="16" y="115"/>
                </a:cxn>
                <a:cxn ang="0">
                  <a:pos x="88" y="100"/>
                </a:cxn>
                <a:cxn ang="0">
                  <a:pos x="88" y="9"/>
                </a:cxn>
                <a:cxn ang="0">
                  <a:pos x="84" y="9"/>
                </a:cxn>
                <a:cxn ang="0">
                  <a:pos x="73" y="0"/>
                </a:cxn>
                <a:cxn ang="0">
                  <a:pos x="63" y="7"/>
                </a:cxn>
                <a:cxn ang="0">
                  <a:pos x="37" y="17"/>
                </a:cxn>
                <a:cxn ang="0">
                  <a:pos x="31" y="29"/>
                </a:cxn>
                <a:cxn ang="0">
                  <a:pos x="15" y="28"/>
                </a:cxn>
                <a:cxn ang="0">
                  <a:pos x="9" y="39"/>
                </a:cxn>
                <a:cxn ang="0">
                  <a:pos x="0" y="41"/>
                </a:cxn>
                <a:cxn ang="0">
                  <a:pos x="0" y="113"/>
                </a:cxn>
              </a:cxnLst>
              <a:rect l="0" t="0" r="r" b="b"/>
              <a:pathLst>
                <a:path w="88" h="115">
                  <a:moveTo>
                    <a:pt x="0" y="113"/>
                  </a:moveTo>
                  <a:cubicBezTo>
                    <a:pt x="0" y="115"/>
                    <a:pt x="0" y="115"/>
                    <a:pt x="0" y="115"/>
                  </a:cubicBezTo>
                  <a:cubicBezTo>
                    <a:pt x="16" y="115"/>
                    <a:pt x="16" y="115"/>
                    <a:pt x="16" y="115"/>
                  </a:cubicBezTo>
                  <a:cubicBezTo>
                    <a:pt x="88" y="100"/>
                    <a:pt x="88" y="100"/>
                    <a:pt x="88" y="100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77" y="8"/>
                    <a:pt x="79" y="0"/>
                    <a:pt x="73" y="0"/>
                  </a:cubicBezTo>
                  <a:cubicBezTo>
                    <a:pt x="69" y="0"/>
                    <a:pt x="67" y="5"/>
                    <a:pt x="63" y="7"/>
                  </a:cubicBezTo>
                  <a:cubicBezTo>
                    <a:pt x="52" y="11"/>
                    <a:pt x="44" y="9"/>
                    <a:pt x="37" y="17"/>
                  </a:cubicBezTo>
                  <a:cubicBezTo>
                    <a:pt x="33" y="20"/>
                    <a:pt x="34" y="27"/>
                    <a:pt x="31" y="29"/>
                  </a:cubicBezTo>
                  <a:cubicBezTo>
                    <a:pt x="25" y="32"/>
                    <a:pt x="21" y="28"/>
                    <a:pt x="15" y="28"/>
                  </a:cubicBezTo>
                  <a:cubicBezTo>
                    <a:pt x="10" y="28"/>
                    <a:pt x="11" y="35"/>
                    <a:pt x="9" y="39"/>
                  </a:cubicBezTo>
                  <a:cubicBezTo>
                    <a:pt x="7" y="41"/>
                    <a:pt x="2" y="41"/>
                    <a:pt x="0" y="41"/>
                  </a:cubicBezTo>
                  <a:lnTo>
                    <a:pt x="0" y="11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77" name="Freeform 344">
              <a:extLst>
                <a:ext uri="{FF2B5EF4-FFF2-40B4-BE49-F238E27FC236}">
                  <a16:creationId xmlns:a16="http://schemas.microsoft.com/office/drawing/2014/main" id="{0DE304AA-1A15-EC49-B216-1271AE4A5C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9000" y="2274888"/>
              <a:ext cx="230188" cy="284162"/>
            </a:xfrm>
            <a:custGeom>
              <a:avLst/>
              <a:gdLst/>
              <a:ahLst/>
              <a:cxnLst>
                <a:cxn ang="0">
                  <a:pos x="5" y="113"/>
                </a:cxn>
                <a:cxn ang="0">
                  <a:pos x="23" y="113"/>
                </a:cxn>
                <a:cxn ang="0">
                  <a:pos x="23" y="123"/>
                </a:cxn>
                <a:cxn ang="0">
                  <a:pos x="100" y="123"/>
                </a:cxn>
                <a:cxn ang="0">
                  <a:pos x="100" y="51"/>
                </a:cxn>
                <a:cxn ang="0">
                  <a:pos x="99" y="50"/>
                </a:cxn>
                <a:cxn ang="0">
                  <a:pos x="74" y="31"/>
                </a:cxn>
                <a:cxn ang="0">
                  <a:pos x="61" y="21"/>
                </a:cxn>
                <a:cxn ang="0">
                  <a:pos x="50" y="11"/>
                </a:cxn>
                <a:cxn ang="0">
                  <a:pos x="47" y="11"/>
                </a:cxn>
                <a:cxn ang="0">
                  <a:pos x="36" y="26"/>
                </a:cxn>
                <a:cxn ang="0">
                  <a:pos x="5" y="0"/>
                </a:cxn>
                <a:cxn ang="0">
                  <a:pos x="1" y="4"/>
                </a:cxn>
                <a:cxn ang="0">
                  <a:pos x="0" y="6"/>
                </a:cxn>
                <a:cxn ang="0">
                  <a:pos x="5" y="113"/>
                </a:cxn>
              </a:cxnLst>
              <a:rect l="0" t="0" r="r" b="b"/>
              <a:pathLst>
                <a:path w="100" h="123">
                  <a:moveTo>
                    <a:pt x="5" y="113"/>
                  </a:moveTo>
                  <a:cubicBezTo>
                    <a:pt x="23" y="113"/>
                    <a:pt x="23" y="113"/>
                    <a:pt x="23" y="113"/>
                  </a:cubicBezTo>
                  <a:cubicBezTo>
                    <a:pt x="23" y="123"/>
                    <a:pt x="23" y="123"/>
                    <a:pt x="23" y="123"/>
                  </a:cubicBezTo>
                  <a:cubicBezTo>
                    <a:pt x="100" y="123"/>
                    <a:pt x="100" y="123"/>
                    <a:pt x="100" y="123"/>
                  </a:cubicBezTo>
                  <a:cubicBezTo>
                    <a:pt x="100" y="51"/>
                    <a:pt x="100" y="51"/>
                    <a:pt x="100" y="51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94" y="40"/>
                    <a:pt x="85" y="35"/>
                    <a:pt x="74" y="31"/>
                  </a:cubicBezTo>
                  <a:cubicBezTo>
                    <a:pt x="68" y="29"/>
                    <a:pt x="64" y="26"/>
                    <a:pt x="61" y="21"/>
                  </a:cubicBezTo>
                  <a:cubicBezTo>
                    <a:pt x="58" y="17"/>
                    <a:pt x="56" y="11"/>
                    <a:pt x="50" y="11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7" y="21"/>
                    <a:pt x="44" y="26"/>
                    <a:pt x="36" y="26"/>
                  </a:cubicBezTo>
                  <a:cubicBezTo>
                    <a:pt x="19" y="26"/>
                    <a:pt x="11" y="11"/>
                    <a:pt x="5" y="0"/>
                  </a:cubicBezTo>
                  <a:cubicBezTo>
                    <a:pt x="4" y="2"/>
                    <a:pt x="2" y="3"/>
                    <a:pt x="1" y="4"/>
                  </a:cubicBezTo>
                  <a:cubicBezTo>
                    <a:pt x="0" y="6"/>
                    <a:pt x="0" y="6"/>
                    <a:pt x="0" y="6"/>
                  </a:cubicBezTo>
                  <a:lnTo>
                    <a:pt x="5" y="11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78" name="Freeform 345">
              <a:extLst>
                <a:ext uri="{FF2B5EF4-FFF2-40B4-BE49-F238E27FC236}">
                  <a16:creationId xmlns:a16="http://schemas.microsoft.com/office/drawing/2014/main" id="{BECE39B4-3B20-FB43-AF8D-95252927BF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2388" y="2279650"/>
              <a:ext cx="222250" cy="249238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4" y="97"/>
                </a:cxn>
                <a:cxn ang="0">
                  <a:pos x="15" y="89"/>
                </a:cxn>
                <a:cxn ang="0">
                  <a:pos x="22" y="91"/>
                </a:cxn>
                <a:cxn ang="0">
                  <a:pos x="51" y="91"/>
                </a:cxn>
                <a:cxn ang="0">
                  <a:pos x="54" y="97"/>
                </a:cxn>
                <a:cxn ang="0">
                  <a:pos x="69" y="97"/>
                </a:cxn>
                <a:cxn ang="0">
                  <a:pos x="84" y="107"/>
                </a:cxn>
                <a:cxn ang="0">
                  <a:pos x="97" y="107"/>
                </a:cxn>
                <a:cxn ang="0">
                  <a:pos x="92" y="9"/>
                </a:cxn>
                <a:cxn ang="0">
                  <a:pos x="65" y="9"/>
                </a:cxn>
                <a:cxn ang="0">
                  <a:pos x="42" y="0"/>
                </a:cxn>
                <a:cxn ang="0">
                  <a:pos x="30" y="5"/>
                </a:cxn>
                <a:cxn ang="0">
                  <a:pos x="0" y="17"/>
                </a:cxn>
                <a:cxn ang="0">
                  <a:pos x="0" y="108"/>
                </a:cxn>
              </a:cxnLst>
              <a:rect l="0" t="0" r="r" b="b"/>
              <a:pathLst>
                <a:path w="97" h="108">
                  <a:moveTo>
                    <a:pt x="0" y="108"/>
                  </a:moveTo>
                  <a:cubicBezTo>
                    <a:pt x="4" y="97"/>
                    <a:pt x="4" y="97"/>
                    <a:pt x="4" y="97"/>
                  </a:cubicBezTo>
                  <a:cubicBezTo>
                    <a:pt x="15" y="89"/>
                    <a:pt x="15" y="89"/>
                    <a:pt x="15" y="89"/>
                  </a:cubicBezTo>
                  <a:cubicBezTo>
                    <a:pt x="22" y="91"/>
                    <a:pt x="22" y="91"/>
                    <a:pt x="22" y="91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69" y="97"/>
                    <a:pt x="69" y="97"/>
                    <a:pt x="69" y="97"/>
                  </a:cubicBezTo>
                  <a:cubicBezTo>
                    <a:pt x="84" y="107"/>
                    <a:pt x="84" y="107"/>
                    <a:pt x="84" y="107"/>
                  </a:cubicBezTo>
                  <a:cubicBezTo>
                    <a:pt x="97" y="107"/>
                    <a:pt x="97" y="107"/>
                    <a:pt x="97" y="107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82" y="11"/>
                    <a:pt x="75" y="9"/>
                    <a:pt x="65" y="9"/>
                  </a:cubicBezTo>
                  <a:cubicBezTo>
                    <a:pt x="56" y="8"/>
                    <a:pt x="52" y="0"/>
                    <a:pt x="42" y="0"/>
                  </a:cubicBezTo>
                  <a:cubicBezTo>
                    <a:pt x="35" y="0"/>
                    <a:pt x="34" y="3"/>
                    <a:pt x="30" y="5"/>
                  </a:cubicBezTo>
                  <a:cubicBezTo>
                    <a:pt x="17" y="11"/>
                    <a:pt x="11" y="13"/>
                    <a:pt x="0" y="17"/>
                  </a:cubicBezTo>
                  <a:lnTo>
                    <a:pt x="0" y="10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79" name="Freeform 346">
              <a:extLst>
                <a:ext uri="{FF2B5EF4-FFF2-40B4-BE49-F238E27FC236}">
                  <a16:creationId xmlns:a16="http://schemas.microsoft.com/office/drawing/2014/main" id="{ED522811-A3AB-ED4B-90A8-287CE775B7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5113" y="2257425"/>
              <a:ext cx="231775" cy="280988"/>
            </a:xfrm>
            <a:custGeom>
              <a:avLst/>
              <a:gdLst/>
              <a:ahLst/>
              <a:cxnLst>
                <a:cxn ang="0">
                  <a:pos x="5" y="117"/>
                </a:cxn>
                <a:cxn ang="0">
                  <a:pos x="12" y="121"/>
                </a:cxn>
                <a:cxn ang="0">
                  <a:pos x="24" y="122"/>
                </a:cxn>
                <a:cxn ang="0">
                  <a:pos x="28" y="117"/>
                </a:cxn>
                <a:cxn ang="0">
                  <a:pos x="50" y="118"/>
                </a:cxn>
                <a:cxn ang="0">
                  <a:pos x="54" y="113"/>
                </a:cxn>
                <a:cxn ang="0">
                  <a:pos x="89" y="113"/>
                </a:cxn>
                <a:cxn ang="0">
                  <a:pos x="92" y="118"/>
                </a:cxn>
                <a:cxn ang="0">
                  <a:pos x="101" y="121"/>
                </a:cxn>
                <a:cxn ang="0">
                  <a:pos x="101" y="46"/>
                </a:cxn>
                <a:cxn ang="0">
                  <a:pos x="100" y="46"/>
                </a:cxn>
                <a:cxn ang="0">
                  <a:pos x="66" y="27"/>
                </a:cxn>
                <a:cxn ang="0">
                  <a:pos x="21" y="0"/>
                </a:cxn>
                <a:cxn ang="0">
                  <a:pos x="0" y="19"/>
                </a:cxn>
                <a:cxn ang="0">
                  <a:pos x="5" y="117"/>
                </a:cxn>
              </a:cxnLst>
              <a:rect l="0" t="0" r="r" b="b"/>
              <a:pathLst>
                <a:path w="101" h="122">
                  <a:moveTo>
                    <a:pt x="5" y="117"/>
                  </a:moveTo>
                  <a:cubicBezTo>
                    <a:pt x="12" y="121"/>
                    <a:pt x="12" y="121"/>
                    <a:pt x="12" y="121"/>
                  </a:cubicBezTo>
                  <a:cubicBezTo>
                    <a:pt x="24" y="122"/>
                    <a:pt x="24" y="122"/>
                    <a:pt x="24" y="122"/>
                  </a:cubicBezTo>
                  <a:cubicBezTo>
                    <a:pt x="28" y="117"/>
                    <a:pt x="28" y="117"/>
                    <a:pt x="28" y="117"/>
                  </a:cubicBezTo>
                  <a:cubicBezTo>
                    <a:pt x="50" y="118"/>
                    <a:pt x="50" y="118"/>
                    <a:pt x="50" y="118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89" y="113"/>
                    <a:pt x="89" y="113"/>
                    <a:pt x="89" y="113"/>
                  </a:cubicBezTo>
                  <a:cubicBezTo>
                    <a:pt x="92" y="118"/>
                    <a:pt x="92" y="118"/>
                    <a:pt x="92" y="118"/>
                  </a:cubicBezTo>
                  <a:cubicBezTo>
                    <a:pt x="101" y="121"/>
                    <a:pt x="101" y="121"/>
                    <a:pt x="101" y="121"/>
                  </a:cubicBezTo>
                  <a:cubicBezTo>
                    <a:pt x="101" y="46"/>
                    <a:pt x="101" y="46"/>
                    <a:pt x="101" y="46"/>
                  </a:cubicBezTo>
                  <a:cubicBezTo>
                    <a:pt x="100" y="46"/>
                    <a:pt x="100" y="46"/>
                    <a:pt x="100" y="46"/>
                  </a:cubicBezTo>
                  <a:cubicBezTo>
                    <a:pt x="85" y="39"/>
                    <a:pt x="78" y="36"/>
                    <a:pt x="66" y="27"/>
                  </a:cubicBezTo>
                  <a:cubicBezTo>
                    <a:pt x="54" y="19"/>
                    <a:pt x="35" y="0"/>
                    <a:pt x="21" y="0"/>
                  </a:cubicBezTo>
                  <a:cubicBezTo>
                    <a:pt x="12" y="0"/>
                    <a:pt x="5" y="16"/>
                    <a:pt x="0" y="19"/>
                  </a:cubicBezTo>
                  <a:lnTo>
                    <a:pt x="5" y="11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80" name="Freeform 347">
              <a:extLst>
                <a:ext uri="{FF2B5EF4-FFF2-40B4-BE49-F238E27FC236}">
                  <a16:creationId xmlns:a16="http://schemas.microsoft.com/office/drawing/2014/main" id="{C376FF49-1FB1-E74C-A6F1-B0D4A15FB5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5700" y="2528888"/>
              <a:ext cx="174625" cy="274637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6" y="143"/>
                </a:cxn>
                <a:cxn ang="0">
                  <a:pos x="6" y="183"/>
                </a:cxn>
                <a:cxn ang="0">
                  <a:pos x="89" y="183"/>
                </a:cxn>
                <a:cxn ang="0">
                  <a:pos x="99" y="135"/>
                </a:cxn>
                <a:cxn ang="0">
                  <a:pos x="117" y="135"/>
                </a:cxn>
                <a:cxn ang="0">
                  <a:pos x="117" y="55"/>
                </a:cxn>
                <a:cxn ang="0">
                  <a:pos x="111" y="0"/>
                </a:cxn>
                <a:cxn ang="0">
                  <a:pos x="0" y="23"/>
                </a:cxn>
              </a:cxnLst>
              <a:rect l="0" t="0" r="r" b="b"/>
              <a:pathLst>
                <a:path w="117" h="183">
                  <a:moveTo>
                    <a:pt x="0" y="23"/>
                  </a:moveTo>
                  <a:lnTo>
                    <a:pt x="6" y="143"/>
                  </a:lnTo>
                  <a:lnTo>
                    <a:pt x="6" y="183"/>
                  </a:lnTo>
                  <a:lnTo>
                    <a:pt x="89" y="183"/>
                  </a:lnTo>
                  <a:lnTo>
                    <a:pt x="99" y="135"/>
                  </a:lnTo>
                  <a:lnTo>
                    <a:pt x="117" y="135"/>
                  </a:lnTo>
                  <a:lnTo>
                    <a:pt x="117" y="55"/>
                  </a:lnTo>
                  <a:lnTo>
                    <a:pt x="111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81" name="Freeform 348">
              <a:extLst>
                <a:ext uri="{FF2B5EF4-FFF2-40B4-BE49-F238E27FC236}">
                  <a16:creationId xmlns:a16="http://schemas.microsoft.com/office/drawing/2014/main" id="{8ABBC63A-8BA9-664F-AA04-EA634123E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2388" y="2484438"/>
              <a:ext cx="190500" cy="127000"/>
            </a:xfrm>
            <a:custGeom>
              <a:avLst/>
              <a:gdLst/>
              <a:ahLst/>
              <a:cxnLst>
                <a:cxn ang="0">
                  <a:pos x="6" y="85"/>
                </a:cxn>
                <a:cxn ang="0">
                  <a:pos x="39" y="60"/>
                </a:cxn>
                <a:cxn ang="0">
                  <a:pos x="60" y="59"/>
                </a:cxn>
                <a:cxn ang="0">
                  <a:pos x="72" y="40"/>
                </a:cxn>
                <a:cxn ang="0">
                  <a:pos x="106" y="40"/>
                </a:cxn>
                <a:cxn ang="0">
                  <a:pos x="128" y="28"/>
                </a:cxn>
                <a:cxn ang="0">
                  <a:pos x="106" y="13"/>
                </a:cxn>
                <a:cxn ang="0">
                  <a:pos x="83" y="13"/>
                </a:cxn>
                <a:cxn ang="0">
                  <a:pos x="79" y="3"/>
                </a:cxn>
                <a:cxn ang="0">
                  <a:pos x="34" y="3"/>
                </a:cxn>
                <a:cxn ang="0">
                  <a:pos x="23" y="0"/>
                </a:cxn>
                <a:cxn ang="0">
                  <a:pos x="6" y="13"/>
                </a:cxn>
                <a:cxn ang="0">
                  <a:pos x="0" y="30"/>
                </a:cxn>
                <a:cxn ang="0">
                  <a:pos x="6" y="85"/>
                </a:cxn>
              </a:cxnLst>
              <a:rect l="0" t="0" r="r" b="b"/>
              <a:pathLst>
                <a:path w="128" h="85">
                  <a:moveTo>
                    <a:pt x="6" y="85"/>
                  </a:moveTo>
                  <a:lnTo>
                    <a:pt x="39" y="60"/>
                  </a:lnTo>
                  <a:lnTo>
                    <a:pt x="60" y="59"/>
                  </a:lnTo>
                  <a:lnTo>
                    <a:pt x="72" y="40"/>
                  </a:lnTo>
                  <a:lnTo>
                    <a:pt x="106" y="40"/>
                  </a:lnTo>
                  <a:lnTo>
                    <a:pt x="128" y="28"/>
                  </a:lnTo>
                  <a:lnTo>
                    <a:pt x="106" y="13"/>
                  </a:lnTo>
                  <a:lnTo>
                    <a:pt x="83" y="13"/>
                  </a:lnTo>
                  <a:lnTo>
                    <a:pt x="79" y="3"/>
                  </a:lnTo>
                  <a:lnTo>
                    <a:pt x="34" y="3"/>
                  </a:lnTo>
                  <a:lnTo>
                    <a:pt x="23" y="0"/>
                  </a:lnTo>
                  <a:lnTo>
                    <a:pt x="6" y="13"/>
                  </a:lnTo>
                  <a:lnTo>
                    <a:pt x="0" y="30"/>
                  </a:lnTo>
                  <a:lnTo>
                    <a:pt x="6" y="8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82" name="Freeform 349">
              <a:extLst>
                <a:ext uri="{FF2B5EF4-FFF2-40B4-BE49-F238E27FC236}">
                  <a16:creationId xmlns:a16="http://schemas.microsoft.com/office/drawing/2014/main" id="{18BA2E77-12D2-2C4D-8254-40D4BD288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9050" y="2725738"/>
              <a:ext cx="141288" cy="130175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16" y="55"/>
                </a:cxn>
                <a:cxn ang="0">
                  <a:pos x="34" y="69"/>
                </a:cxn>
                <a:cxn ang="0">
                  <a:pos x="64" y="70"/>
                </a:cxn>
                <a:cxn ang="0">
                  <a:pos x="94" y="87"/>
                </a:cxn>
                <a:cxn ang="0">
                  <a:pos x="88" y="69"/>
                </a:cxn>
                <a:cxn ang="0">
                  <a:pos x="88" y="10"/>
                </a:cxn>
                <a:cxn ang="0">
                  <a:pos x="82" y="0"/>
                </a:cxn>
                <a:cxn ang="0">
                  <a:pos x="65" y="0"/>
                </a:cxn>
                <a:cxn ang="0">
                  <a:pos x="54" y="4"/>
                </a:cxn>
                <a:cxn ang="0">
                  <a:pos x="28" y="4"/>
                </a:cxn>
                <a:cxn ang="0">
                  <a:pos x="10" y="4"/>
                </a:cxn>
                <a:cxn ang="0">
                  <a:pos x="0" y="52"/>
                </a:cxn>
              </a:cxnLst>
              <a:rect l="0" t="0" r="r" b="b"/>
              <a:pathLst>
                <a:path w="94" h="87">
                  <a:moveTo>
                    <a:pt x="0" y="52"/>
                  </a:moveTo>
                  <a:lnTo>
                    <a:pt x="16" y="55"/>
                  </a:lnTo>
                  <a:lnTo>
                    <a:pt x="34" y="69"/>
                  </a:lnTo>
                  <a:lnTo>
                    <a:pt x="64" y="70"/>
                  </a:lnTo>
                  <a:lnTo>
                    <a:pt x="94" y="87"/>
                  </a:lnTo>
                  <a:lnTo>
                    <a:pt x="88" y="69"/>
                  </a:lnTo>
                  <a:lnTo>
                    <a:pt x="88" y="10"/>
                  </a:lnTo>
                  <a:lnTo>
                    <a:pt x="82" y="0"/>
                  </a:lnTo>
                  <a:lnTo>
                    <a:pt x="65" y="0"/>
                  </a:lnTo>
                  <a:lnTo>
                    <a:pt x="54" y="4"/>
                  </a:lnTo>
                  <a:lnTo>
                    <a:pt x="28" y="4"/>
                  </a:lnTo>
                  <a:lnTo>
                    <a:pt x="10" y="4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83" name="Freeform 350">
              <a:extLst>
                <a:ext uri="{FF2B5EF4-FFF2-40B4-BE49-F238E27FC236}">
                  <a16:creationId xmlns:a16="http://schemas.microsoft.com/office/drawing/2014/main" id="{907F06B0-0FB7-BF45-A8AF-72A0D564B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0325" y="2525713"/>
              <a:ext cx="222250" cy="214312"/>
            </a:xfrm>
            <a:custGeom>
              <a:avLst/>
              <a:gdLst/>
              <a:ahLst/>
              <a:cxnLst>
                <a:cxn ang="0">
                  <a:pos x="54" y="133"/>
                </a:cxn>
                <a:cxn ang="0">
                  <a:pos x="60" y="143"/>
                </a:cxn>
                <a:cxn ang="0">
                  <a:pos x="77" y="137"/>
                </a:cxn>
                <a:cxn ang="0">
                  <a:pos x="126" y="137"/>
                </a:cxn>
                <a:cxn ang="0">
                  <a:pos x="148" y="131"/>
                </a:cxn>
                <a:cxn ang="0">
                  <a:pos x="143" y="0"/>
                </a:cxn>
                <a:cxn ang="0">
                  <a:pos x="122" y="0"/>
                </a:cxn>
                <a:cxn ang="0">
                  <a:pos x="100" y="12"/>
                </a:cxn>
                <a:cxn ang="0">
                  <a:pos x="66" y="12"/>
                </a:cxn>
                <a:cxn ang="0">
                  <a:pos x="54" y="31"/>
                </a:cxn>
                <a:cxn ang="0">
                  <a:pos x="33" y="32"/>
                </a:cxn>
                <a:cxn ang="0">
                  <a:pos x="0" y="57"/>
                </a:cxn>
                <a:cxn ang="0">
                  <a:pos x="0" y="137"/>
                </a:cxn>
                <a:cxn ang="0">
                  <a:pos x="26" y="137"/>
                </a:cxn>
                <a:cxn ang="0">
                  <a:pos x="37" y="133"/>
                </a:cxn>
                <a:cxn ang="0">
                  <a:pos x="54" y="133"/>
                </a:cxn>
              </a:cxnLst>
              <a:rect l="0" t="0" r="r" b="b"/>
              <a:pathLst>
                <a:path w="148" h="143">
                  <a:moveTo>
                    <a:pt x="54" y="133"/>
                  </a:moveTo>
                  <a:lnTo>
                    <a:pt x="60" y="143"/>
                  </a:lnTo>
                  <a:lnTo>
                    <a:pt x="77" y="137"/>
                  </a:lnTo>
                  <a:lnTo>
                    <a:pt x="126" y="137"/>
                  </a:lnTo>
                  <a:lnTo>
                    <a:pt x="148" y="131"/>
                  </a:lnTo>
                  <a:lnTo>
                    <a:pt x="143" y="0"/>
                  </a:lnTo>
                  <a:lnTo>
                    <a:pt x="122" y="0"/>
                  </a:lnTo>
                  <a:lnTo>
                    <a:pt x="100" y="12"/>
                  </a:lnTo>
                  <a:lnTo>
                    <a:pt x="66" y="12"/>
                  </a:lnTo>
                  <a:lnTo>
                    <a:pt x="54" y="31"/>
                  </a:lnTo>
                  <a:lnTo>
                    <a:pt x="33" y="32"/>
                  </a:lnTo>
                  <a:lnTo>
                    <a:pt x="0" y="57"/>
                  </a:lnTo>
                  <a:lnTo>
                    <a:pt x="0" y="137"/>
                  </a:lnTo>
                  <a:lnTo>
                    <a:pt x="26" y="137"/>
                  </a:lnTo>
                  <a:lnTo>
                    <a:pt x="37" y="133"/>
                  </a:lnTo>
                  <a:lnTo>
                    <a:pt x="54" y="13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84" name="Freeform 351">
              <a:extLst>
                <a:ext uri="{FF2B5EF4-FFF2-40B4-BE49-F238E27FC236}">
                  <a16:creationId xmlns:a16="http://schemas.microsoft.com/office/drawing/2014/main" id="{28DEE9A3-6B16-4041-92D4-179AFC8F06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4638" y="2525713"/>
              <a:ext cx="80962" cy="196850"/>
            </a:xfrm>
            <a:custGeom>
              <a:avLst/>
              <a:gdLst/>
              <a:ahLst/>
              <a:cxnLst>
                <a:cxn ang="0">
                  <a:pos x="5" y="131"/>
                </a:cxn>
                <a:cxn ang="0">
                  <a:pos x="53" y="131"/>
                </a:cxn>
                <a:cxn ang="0">
                  <a:pos x="54" y="108"/>
                </a:cxn>
                <a:cxn ang="0">
                  <a:pos x="54" y="0"/>
                </a:cxn>
                <a:cxn ang="0">
                  <a:pos x="36" y="0"/>
                </a:cxn>
                <a:cxn ang="0">
                  <a:pos x="30" y="8"/>
                </a:cxn>
                <a:cxn ang="0">
                  <a:pos x="10" y="6"/>
                </a:cxn>
                <a:cxn ang="0">
                  <a:pos x="0" y="0"/>
                </a:cxn>
                <a:cxn ang="0">
                  <a:pos x="5" y="131"/>
                </a:cxn>
              </a:cxnLst>
              <a:rect l="0" t="0" r="r" b="b"/>
              <a:pathLst>
                <a:path w="54" h="131">
                  <a:moveTo>
                    <a:pt x="5" y="131"/>
                  </a:moveTo>
                  <a:lnTo>
                    <a:pt x="53" y="131"/>
                  </a:lnTo>
                  <a:lnTo>
                    <a:pt x="54" y="108"/>
                  </a:lnTo>
                  <a:lnTo>
                    <a:pt x="54" y="0"/>
                  </a:lnTo>
                  <a:lnTo>
                    <a:pt x="36" y="0"/>
                  </a:lnTo>
                  <a:lnTo>
                    <a:pt x="30" y="8"/>
                  </a:lnTo>
                  <a:lnTo>
                    <a:pt x="10" y="6"/>
                  </a:lnTo>
                  <a:lnTo>
                    <a:pt x="0" y="0"/>
                  </a:lnTo>
                  <a:lnTo>
                    <a:pt x="5" y="13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85" name="Freeform 352">
              <a:extLst>
                <a:ext uri="{FF2B5EF4-FFF2-40B4-BE49-F238E27FC236}">
                  <a16:creationId xmlns:a16="http://schemas.microsoft.com/office/drawing/2014/main" id="{ED577D98-3662-1D4C-8047-0F23F4E54E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9688" y="3165475"/>
              <a:ext cx="207962" cy="215900"/>
            </a:xfrm>
            <a:custGeom>
              <a:avLst/>
              <a:gdLst/>
              <a:ahLst/>
              <a:cxnLst>
                <a:cxn ang="0">
                  <a:pos x="139" y="3"/>
                </a:cxn>
                <a:cxn ang="0">
                  <a:pos x="139" y="144"/>
                </a:cxn>
                <a:cxn ang="0">
                  <a:pos x="0" y="144"/>
                </a:cxn>
                <a:cxn ang="0">
                  <a:pos x="0" y="0"/>
                </a:cxn>
                <a:cxn ang="0">
                  <a:pos x="139" y="3"/>
                </a:cxn>
              </a:cxnLst>
              <a:rect l="0" t="0" r="r" b="b"/>
              <a:pathLst>
                <a:path w="139" h="144">
                  <a:moveTo>
                    <a:pt x="139" y="3"/>
                  </a:moveTo>
                  <a:lnTo>
                    <a:pt x="139" y="144"/>
                  </a:lnTo>
                  <a:lnTo>
                    <a:pt x="0" y="144"/>
                  </a:lnTo>
                  <a:lnTo>
                    <a:pt x="0" y="0"/>
                  </a:lnTo>
                  <a:lnTo>
                    <a:pt x="139" y="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86" name="Freeform 353">
              <a:extLst>
                <a:ext uri="{FF2B5EF4-FFF2-40B4-BE49-F238E27FC236}">
                  <a16:creationId xmlns:a16="http://schemas.microsoft.com/office/drawing/2014/main" id="{78DE7429-2658-8944-9367-B4D90675C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0138" y="3157538"/>
              <a:ext cx="209550" cy="223837"/>
            </a:xfrm>
            <a:custGeom>
              <a:avLst/>
              <a:gdLst/>
              <a:ahLst/>
              <a:cxnLst>
                <a:cxn ang="0">
                  <a:pos x="140" y="5"/>
                </a:cxn>
                <a:cxn ang="0">
                  <a:pos x="0" y="0"/>
                </a:cxn>
                <a:cxn ang="0">
                  <a:pos x="0" y="143"/>
                </a:cxn>
                <a:cxn ang="0">
                  <a:pos x="140" y="149"/>
                </a:cxn>
                <a:cxn ang="0">
                  <a:pos x="140" y="5"/>
                </a:cxn>
              </a:cxnLst>
              <a:rect l="0" t="0" r="r" b="b"/>
              <a:pathLst>
                <a:path w="140" h="149">
                  <a:moveTo>
                    <a:pt x="140" y="5"/>
                  </a:moveTo>
                  <a:lnTo>
                    <a:pt x="0" y="0"/>
                  </a:lnTo>
                  <a:lnTo>
                    <a:pt x="0" y="143"/>
                  </a:lnTo>
                  <a:lnTo>
                    <a:pt x="140" y="149"/>
                  </a:lnTo>
                  <a:lnTo>
                    <a:pt x="140" y="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87" name="Freeform 354">
              <a:extLst>
                <a:ext uri="{FF2B5EF4-FFF2-40B4-BE49-F238E27FC236}">
                  <a16:creationId xmlns:a16="http://schemas.microsoft.com/office/drawing/2014/main" id="{283556E7-BB98-A644-8C0F-5F078139F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7413" y="3157538"/>
              <a:ext cx="212725" cy="214312"/>
            </a:xfrm>
            <a:custGeom>
              <a:avLst/>
              <a:gdLst/>
              <a:ahLst/>
              <a:cxnLst>
                <a:cxn ang="0">
                  <a:pos x="142" y="0"/>
                </a:cxn>
                <a:cxn ang="0">
                  <a:pos x="142" y="143"/>
                </a:cxn>
                <a:cxn ang="0">
                  <a:pos x="0" y="139"/>
                </a:cxn>
                <a:cxn ang="0">
                  <a:pos x="0" y="26"/>
                </a:cxn>
                <a:cxn ang="0">
                  <a:pos x="73" y="26"/>
                </a:cxn>
                <a:cxn ang="0">
                  <a:pos x="76" y="0"/>
                </a:cxn>
                <a:cxn ang="0">
                  <a:pos x="142" y="0"/>
                </a:cxn>
              </a:cxnLst>
              <a:rect l="0" t="0" r="r" b="b"/>
              <a:pathLst>
                <a:path w="142" h="143">
                  <a:moveTo>
                    <a:pt x="142" y="0"/>
                  </a:moveTo>
                  <a:lnTo>
                    <a:pt x="142" y="143"/>
                  </a:lnTo>
                  <a:lnTo>
                    <a:pt x="0" y="139"/>
                  </a:lnTo>
                  <a:lnTo>
                    <a:pt x="0" y="26"/>
                  </a:lnTo>
                  <a:lnTo>
                    <a:pt x="73" y="26"/>
                  </a:lnTo>
                  <a:lnTo>
                    <a:pt x="76" y="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88" name="Freeform 355">
              <a:extLst>
                <a:ext uri="{FF2B5EF4-FFF2-40B4-BE49-F238E27FC236}">
                  <a16:creationId xmlns:a16="http://schemas.microsoft.com/office/drawing/2014/main" id="{9CFAF304-0D39-3F49-8A61-FC75F952F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9688" y="3381375"/>
              <a:ext cx="207962" cy="276225"/>
            </a:xfrm>
            <a:custGeom>
              <a:avLst/>
              <a:gdLst/>
              <a:ahLst/>
              <a:cxnLst>
                <a:cxn ang="0">
                  <a:pos x="139" y="0"/>
                </a:cxn>
                <a:cxn ang="0">
                  <a:pos x="134" y="184"/>
                </a:cxn>
                <a:cxn ang="0">
                  <a:pos x="0" y="185"/>
                </a:cxn>
                <a:cxn ang="0">
                  <a:pos x="0" y="0"/>
                </a:cxn>
                <a:cxn ang="0">
                  <a:pos x="139" y="0"/>
                </a:cxn>
              </a:cxnLst>
              <a:rect l="0" t="0" r="r" b="b"/>
              <a:pathLst>
                <a:path w="139" h="185">
                  <a:moveTo>
                    <a:pt x="139" y="0"/>
                  </a:moveTo>
                  <a:lnTo>
                    <a:pt x="134" y="184"/>
                  </a:lnTo>
                  <a:lnTo>
                    <a:pt x="0" y="185"/>
                  </a:lnTo>
                  <a:lnTo>
                    <a:pt x="0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89" name="Freeform 356">
              <a:extLst>
                <a:ext uri="{FF2B5EF4-FFF2-40B4-BE49-F238E27FC236}">
                  <a16:creationId xmlns:a16="http://schemas.microsoft.com/office/drawing/2014/main" id="{63DD077C-AC9D-0B49-B5EB-42C920A365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6488" y="3371850"/>
              <a:ext cx="203200" cy="285750"/>
            </a:xfrm>
            <a:custGeom>
              <a:avLst/>
              <a:gdLst/>
              <a:ahLst/>
              <a:cxnLst>
                <a:cxn ang="0">
                  <a:pos x="135" y="191"/>
                </a:cxn>
                <a:cxn ang="0">
                  <a:pos x="103" y="191"/>
                </a:cxn>
                <a:cxn ang="0">
                  <a:pos x="97" y="182"/>
                </a:cxn>
                <a:cxn ang="0">
                  <a:pos x="87" y="167"/>
                </a:cxn>
                <a:cxn ang="0">
                  <a:pos x="74" y="139"/>
                </a:cxn>
                <a:cxn ang="0">
                  <a:pos x="61" y="133"/>
                </a:cxn>
                <a:cxn ang="0">
                  <a:pos x="44" y="133"/>
                </a:cxn>
                <a:cxn ang="0">
                  <a:pos x="37" y="120"/>
                </a:cxn>
                <a:cxn ang="0">
                  <a:pos x="30" y="114"/>
                </a:cxn>
                <a:cxn ang="0">
                  <a:pos x="20" y="110"/>
                </a:cxn>
                <a:cxn ang="0">
                  <a:pos x="0" y="108"/>
                </a:cxn>
                <a:cxn ang="0">
                  <a:pos x="0" y="0"/>
                </a:cxn>
                <a:cxn ang="0">
                  <a:pos x="135" y="6"/>
                </a:cxn>
                <a:cxn ang="0">
                  <a:pos x="135" y="191"/>
                </a:cxn>
              </a:cxnLst>
              <a:rect l="0" t="0" r="r" b="b"/>
              <a:pathLst>
                <a:path w="135" h="191">
                  <a:moveTo>
                    <a:pt x="135" y="191"/>
                  </a:moveTo>
                  <a:lnTo>
                    <a:pt x="103" y="191"/>
                  </a:lnTo>
                  <a:lnTo>
                    <a:pt x="97" y="182"/>
                  </a:lnTo>
                  <a:lnTo>
                    <a:pt x="87" y="167"/>
                  </a:lnTo>
                  <a:lnTo>
                    <a:pt x="74" y="139"/>
                  </a:lnTo>
                  <a:lnTo>
                    <a:pt x="61" y="133"/>
                  </a:lnTo>
                  <a:lnTo>
                    <a:pt x="44" y="133"/>
                  </a:lnTo>
                  <a:lnTo>
                    <a:pt x="37" y="120"/>
                  </a:lnTo>
                  <a:lnTo>
                    <a:pt x="30" y="114"/>
                  </a:lnTo>
                  <a:lnTo>
                    <a:pt x="20" y="110"/>
                  </a:lnTo>
                  <a:lnTo>
                    <a:pt x="0" y="108"/>
                  </a:lnTo>
                  <a:lnTo>
                    <a:pt x="0" y="0"/>
                  </a:lnTo>
                  <a:lnTo>
                    <a:pt x="135" y="6"/>
                  </a:lnTo>
                  <a:lnTo>
                    <a:pt x="135" y="19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90" name="Freeform 357">
              <a:extLst>
                <a:ext uri="{FF2B5EF4-FFF2-40B4-BE49-F238E27FC236}">
                  <a16:creationId xmlns:a16="http://schemas.microsoft.com/office/drawing/2014/main" id="{72C66DE1-B25A-DD47-A130-BC162E2AD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2938" y="3190875"/>
              <a:ext cx="244475" cy="174625"/>
            </a:xfrm>
            <a:custGeom>
              <a:avLst/>
              <a:gdLst/>
              <a:ahLst/>
              <a:cxnLst>
                <a:cxn ang="0">
                  <a:pos x="163" y="117"/>
                </a:cxn>
                <a:cxn ang="0">
                  <a:pos x="105" y="117"/>
                </a:cxn>
                <a:cxn ang="0">
                  <a:pos x="82" y="111"/>
                </a:cxn>
                <a:cxn ang="0">
                  <a:pos x="80" y="98"/>
                </a:cxn>
                <a:cxn ang="0">
                  <a:pos x="68" y="92"/>
                </a:cxn>
                <a:cxn ang="0">
                  <a:pos x="65" y="81"/>
                </a:cxn>
                <a:cxn ang="0">
                  <a:pos x="49" y="78"/>
                </a:cxn>
                <a:cxn ang="0">
                  <a:pos x="39" y="74"/>
                </a:cxn>
                <a:cxn ang="0">
                  <a:pos x="34" y="67"/>
                </a:cxn>
                <a:cxn ang="0">
                  <a:pos x="33" y="46"/>
                </a:cxn>
                <a:cxn ang="0">
                  <a:pos x="26" y="44"/>
                </a:cxn>
                <a:cxn ang="0">
                  <a:pos x="17" y="37"/>
                </a:cxn>
                <a:cxn ang="0">
                  <a:pos x="0" y="21"/>
                </a:cxn>
                <a:cxn ang="0">
                  <a:pos x="2" y="0"/>
                </a:cxn>
                <a:cxn ang="0">
                  <a:pos x="163" y="4"/>
                </a:cxn>
                <a:cxn ang="0">
                  <a:pos x="163" y="117"/>
                </a:cxn>
              </a:cxnLst>
              <a:rect l="0" t="0" r="r" b="b"/>
              <a:pathLst>
                <a:path w="163" h="117">
                  <a:moveTo>
                    <a:pt x="163" y="117"/>
                  </a:moveTo>
                  <a:lnTo>
                    <a:pt x="105" y="117"/>
                  </a:lnTo>
                  <a:lnTo>
                    <a:pt x="82" y="111"/>
                  </a:lnTo>
                  <a:lnTo>
                    <a:pt x="80" y="98"/>
                  </a:lnTo>
                  <a:lnTo>
                    <a:pt x="68" y="92"/>
                  </a:lnTo>
                  <a:lnTo>
                    <a:pt x="65" y="81"/>
                  </a:lnTo>
                  <a:lnTo>
                    <a:pt x="49" y="78"/>
                  </a:lnTo>
                  <a:lnTo>
                    <a:pt x="39" y="74"/>
                  </a:lnTo>
                  <a:lnTo>
                    <a:pt x="34" y="67"/>
                  </a:lnTo>
                  <a:lnTo>
                    <a:pt x="33" y="46"/>
                  </a:lnTo>
                  <a:lnTo>
                    <a:pt x="26" y="44"/>
                  </a:lnTo>
                  <a:lnTo>
                    <a:pt x="17" y="37"/>
                  </a:lnTo>
                  <a:lnTo>
                    <a:pt x="0" y="21"/>
                  </a:lnTo>
                  <a:lnTo>
                    <a:pt x="2" y="0"/>
                  </a:lnTo>
                  <a:lnTo>
                    <a:pt x="163" y="4"/>
                  </a:lnTo>
                  <a:lnTo>
                    <a:pt x="163" y="11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91" name="Freeform 358">
              <a:extLst>
                <a:ext uri="{FF2B5EF4-FFF2-40B4-BE49-F238E27FC236}">
                  <a16:creationId xmlns:a16="http://schemas.microsoft.com/office/drawing/2014/main" id="{A6F4D31B-7B62-0C45-9E09-FF7CD84FD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0388" y="3187700"/>
              <a:ext cx="446087" cy="587375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57" y="2"/>
                </a:cxn>
                <a:cxn ang="0">
                  <a:pos x="55" y="23"/>
                </a:cxn>
                <a:cxn ang="0">
                  <a:pos x="81" y="46"/>
                </a:cxn>
                <a:cxn ang="0">
                  <a:pos x="88" y="48"/>
                </a:cxn>
                <a:cxn ang="0">
                  <a:pos x="89" y="69"/>
                </a:cxn>
                <a:cxn ang="0">
                  <a:pos x="94" y="76"/>
                </a:cxn>
                <a:cxn ang="0">
                  <a:pos x="104" y="80"/>
                </a:cxn>
                <a:cxn ang="0">
                  <a:pos x="120" y="83"/>
                </a:cxn>
                <a:cxn ang="0">
                  <a:pos x="123" y="94"/>
                </a:cxn>
                <a:cxn ang="0">
                  <a:pos x="135" y="100"/>
                </a:cxn>
                <a:cxn ang="0">
                  <a:pos x="137" y="113"/>
                </a:cxn>
                <a:cxn ang="0">
                  <a:pos x="160" y="119"/>
                </a:cxn>
                <a:cxn ang="0">
                  <a:pos x="166" y="125"/>
                </a:cxn>
                <a:cxn ang="0">
                  <a:pos x="161" y="139"/>
                </a:cxn>
                <a:cxn ang="0">
                  <a:pos x="166" y="146"/>
                </a:cxn>
                <a:cxn ang="0">
                  <a:pos x="166" y="166"/>
                </a:cxn>
                <a:cxn ang="0">
                  <a:pos x="172" y="177"/>
                </a:cxn>
                <a:cxn ang="0">
                  <a:pos x="183" y="183"/>
                </a:cxn>
                <a:cxn ang="0">
                  <a:pos x="195" y="190"/>
                </a:cxn>
                <a:cxn ang="0">
                  <a:pos x="220" y="193"/>
                </a:cxn>
                <a:cxn ang="0">
                  <a:pos x="240" y="206"/>
                </a:cxn>
                <a:cxn ang="0">
                  <a:pos x="258" y="213"/>
                </a:cxn>
                <a:cxn ang="0">
                  <a:pos x="280" y="213"/>
                </a:cxn>
                <a:cxn ang="0">
                  <a:pos x="291" y="208"/>
                </a:cxn>
                <a:cxn ang="0">
                  <a:pos x="298" y="217"/>
                </a:cxn>
                <a:cxn ang="0">
                  <a:pos x="131" y="393"/>
                </a:cxn>
                <a:cxn ang="0">
                  <a:pos x="0" y="283"/>
                </a:cxn>
                <a:cxn ang="0">
                  <a:pos x="34" y="0"/>
                </a:cxn>
              </a:cxnLst>
              <a:rect l="0" t="0" r="r" b="b"/>
              <a:pathLst>
                <a:path w="298" h="393">
                  <a:moveTo>
                    <a:pt x="34" y="0"/>
                  </a:moveTo>
                  <a:lnTo>
                    <a:pt x="57" y="2"/>
                  </a:lnTo>
                  <a:lnTo>
                    <a:pt x="55" y="23"/>
                  </a:lnTo>
                  <a:lnTo>
                    <a:pt x="81" y="46"/>
                  </a:lnTo>
                  <a:lnTo>
                    <a:pt x="88" y="48"/>
                  </a:lnTo>
                  <a:lnTo>
                    <a:pt x="89" y="69"/>
                  </a:lnTo>
                  <a:lnTo>
                    <a:pt x="94" y="76"/>
                  </a:lnTo>
                  <a:lnTo>
                    <a:pt x="104" y="80"/>
                  </a:lnTo>
                  <a:lnTo>
                    <a:pt x="120" y="83"/>
                  </a:lnTo>
                  <a:lnTo>
                    <a:pt x="123" y="94"/>
                  </a:lnTo>
                  <a:lnTo>
                    <a:pt x="135" y="100"/>
                  </a:lnTo>
                  <a:lnTo>
                    <a:pt x="137" y="113"/>
                  </a:lnTo>
                  <a:lnTo>
                    <a:pt x="160" y="119"/>
                  </a:lnTo>
                  <a:lnTo>
                    <a:pt x="166" y="125"/>
                  </a:lnTo>
                  <a:lnTo>
                    <a:pt x="161" y="139"/>
                  </a:lnTo>
                  <a:lnTo>
                    <a:pt x="166" y="146"/>
                  </a:lnTo>
                  <a:lnTo>
                    <a:pt x="166" y="166"/>
                  </a:lnTo>
                  <a:lnTo>
                    <a:pt x="172" y="177"/>
                  </a:lnTo>
                  <a:lnTo>
                    <a:pt x="183" y="183"/>
                  </a:lnTo>
                  <a:lnTo>
                    <a:pt x="195" y="190"/>
                  </a:lnTo>
                  <a:lnTo>
                    <a:pt x="220" y="193"/>
                  </a:lnTo>
                  <a:lnTo>
                    <a:pt x="240" y="206"/>
                  </a:lnTo>
                  <a:lnTo>
                    <a:pt x="258" y="213"/>
                  </a:lnTo>
                  <a:lnTo>
                    <a:pt x="280" y="213"/>
                  </a:lnTo>
                  <a:lnTo>
                    <a:pt x="291" y="208"/>
                  </a:lnTo>
                  <a:lnTo>
                    <a:pt x="298" y="217"/>
                  </a:lnTo>
                  <a:lnTo>
                    <a:pt x="131" y="393"/>
                  </a:lnTo>
                  <a:lnTo>
                    <a:pt x="0" y="28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92" name="Freeform 359">
              <a:extLst>
                <a:ext uri="{FF2B5EF4-FFF2-40B4-BE49-F238E27FC236}">
                  <a16:creationId xmlns:a16="http://schemas.microsoft.com/office/drawing/2014/main" id="{566B5939-E626-0E40-BB2A-E30C71939F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0100" y="3365500"/>
              <a:ext cx="306388" cy="1889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" y="20"/>
                </a:cxn>
                <a:cxn ang="0">
                  <a:pos x="6" y="27"/>
                </a:cxn>
                <a:cxn ang="0">
                  <a:pos x="6" y="47"/>
                </a:cxn>
                <a:cxn ang="0">
                  <a:pos x="12" y="58"/>
                </a:cxn>
                <a:cxn ang="0">
                  <a:pos x="25" y="64"/>
                </a:cxn>
                <a:cxn ang="0">
                  <a:pos x="35" y="69"/>
                </a:cxn>
                <a:cxn ang="0">
                  <a:pos x="60" y="74"/>
                </a:cxn>
                <a:cxn ang="0">
                  <a:pos x="80" y="87"/>
                </a:cxn>
                <a:cxn ang="0">
                  <a:pos x="98" y="94"/>
                </a:cxn>
                <a:cxn ang="0">
                  <a:pos x="120" y="94"/>
                </a:cxn>
                <a:cxn ang="0">
                  <a:pos x="131" y="89"/>
                </a:cxn>
                <a:cxn ang="0">
                  <a:pos x="138" y="98"/>
                </a:cxn>
                <a:cxn ang="0">
                  <a:pos x="154" y="101"/>
                </a:cxn>
                <a:cxn ang="0">
                  <a:pos x="169" y="114"/>
                </a:cxn>
                <a:cxn ang="0">
                  <a:pos x="180" y="123"/>
                </a:cxn>
                <a:cxn ang="0">
                  <a:pos x="191" y="126"/>
                </a:cxn>
                <a:cxn ang="0">
                  <a:pos x="198" y="121"/>
                </a:cxn>
                <a:cxn ang="0">
                  <a:pos x="205" y="112"/>
                </a:cxn>
                <a:cxn ang="0">
                  <a:pos x="205" y="4"/>
                </a:cxn>
                <a:cxn ang="0">
                  <a:pos x="58" y="0"/>
                </a:cxn>
                <a:cxn ang="0">
                  <a:pos x="0" y="0"/>
                </a:cxn>
              </a:cxnLst>
              <a:rect l="0" t="0" r="r" b="b"/>
              <a:pathLst>
                <a:path w="205" h="126">
                  <a:moveTo>
                    <a:pt x="0" y="0"/>
                  </a:moveTo>
                  <a:lnTo>
                    <a:pt x="6" y="6"/>
                  </a:lnTo>
                  <a:lnTo>
                    <a:pt x="1" y="20"/>
                  </a:lnTo>
                  <a:lnTo>
                    <a:pt x="6" y="27"/>
                  </a:lnTo>
                  <a:lnTo>
                    <a:pt x="6" y="47"/>
                  </a:lnTo>
                  <a:lnTo>
                    <a:pt x="12" y="58"/>
                  </a:lnTo>
                  <a:lnTo>
                    <a:pt x="25" y="64"/>
                  </a:lnTo>
                  <a:lnTo>
                    <a:pt x="35" y="69"/>
                  </a:lnTo>
                  <a:lnTo>
                    <a:pt x="60" y="74"/>
                  </a:lnTo>
                  <a:lnTo>
                    <a:pt x="80" y="87"/>
                  </a:lnTo>
                  <a:lnTo>
                    <a:pt x="98" y="94"/>
                  </a:lnTo>
                  <a:lnTo>
                    <a:pt x="120" y="94"/>
                  </a:lnTo>
                  <a:lnTo>
                    <a:pt x="131" y="89"/>
                  </a:lnTo>
                  <a:lnTo>
                    <a:pt x="138" y="98"/>
                  </a:lnTo>
                  <a:lnTo>
                    <a:pt x="154" y="101"/>
                  </a:lnTo>
                  <a:lnTo>
                    <a:pt x="169" y="114"/>
                  </a:lnTo>
                  <a:lnTo>
                    <a:pt x="180" y="123"/>
                  </a:lnTo>
                  <a:lnTo>
                    <a:pt x="191" y="126"/>
                  </a:lnTo>
                  <a:lnTo>
                    <a:pt x="198" y="121"/>
                  </a:lnTo>
                  <a:lnTo>
                    <a:pt x="205" y="112"/>
                  </a:lnTo>
                  <a:lnTo>
                    <a:pt x="205" y="4"/>
                  </a:lnTo>
                  <a:lnTo>
                    <a:pt x="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93" name="Freeform 360">
              <a:extLst>
                <a:ext uri="{FF2B5EF4-FFF2-40B4-BE49-F238E27FC236}">
                  <a16:creationId xmlns:a16="http://schemas.microsoft.com/office/drawing/2014/main" id="{4465BBAD-F258-4C4D-A057-124FA8ED6A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7238" y="3511550"/>
              <a:ext cx="742950" cy="631825"/>
            </a:xfrm>
            <a:custGeom>
              <a:avLst/>
              <a:gdLst/>
              <a:ahLst/>
              <a:cxnLst>
                <a:cxn ang="0">
                  <a:pos x="0" y="176"/>
                </a:cxn>
                <a:cxn ang="0">
                  <a:pos x="167" y="0"/>
                </a:cxn>
                <a:cxn ang="0">
                  <a:pos x="183" y="3"/>
                </a:cxn>
                <a:cxn ang="0">
                  <a:pos x="204" y="20"/>
                </a:cxn>
                <a:cxn ang="0">
                  <a:pos x="209" y="25"/>
                </a:cxn>
                <a:cxn ang="0">
                  <a:pos x="220" y="28"/>
                </a:cxn>
                <a:cxn ang="0">
                  <a:pos x="227" y="23"/>
                </a:cxn>
                <a:cxn ang="0">
                  <a:pos x="234" y="14"/>
                </a:cxn>
                <a:cxn ang="0">
                  <a:pos x="254" y="16"/>
                </a:cxn>
                <a:cxn ang="0">
                  <a:pos x="264" y="20"/>
                </a:cxn>
                <a:cxn ang="0">
                  <a:pos x="272" y="26"/>
                </a:cxn>
                <a:cxn ang="0">
                  <a:pos x="278" y="39"/>
                </a:cxn>
                <a:cxn ang="0">
                  <a:pos x="295" y="39"/>
                </a:cxn>
                <a:cxn ang="0">
                  <a:pos x="308" y="45"/>
                </a:cxn>
                <a:cxn ang="0">
                  <a:pos x="318" y="66"/>
                </a:cxn>
                <a:cxn ang="0">
                  <a:pos x="337" y="97"/>
                </a:cxn>
                <a:cxn ang="0">
                  <a:pos x="371" y="111"/>
                </a:cxn>
                <a:cxn ang="0">
                  <a:pos x="383" y="119"/>
                </a:cxn>
                <a:cxn ang="0">
                  <a:pos x="412" y="122"/>
                </a:cxn>
                <a:cxn ang="0">
                  <a:pos x="423" y="128"/>
                </a:cxn>
                <a:cxn ang="0">
                  <a:pos x="435" y="127"/>
                </a:cxn>
                <a:cxn ang="0">
                  <a:pos x="445" y="134"/>
                </a:cxn>
                <a:cxn ang="0">
                  <a:pos x="458" y="148"/>
                </a:cxn>
                <a:cxn ang="0">
                  <a:pos x="469" y="171"/>
                </a:cxn>
                <a:cxn ang="0">
                  <a:pos x="480" y="190"/>
                </a:cxn>
                <a:cxn ang="0">
                  <a:pos x="485" y="219"/>
                </a:cxn>
                <a:cxn ang="0">
                  <a:pos x="497" y="233"/>
                </a:cxn>
                <a:cxn ang="0">
                  <a:pos x="395" y="233"/>
                </a:cxn>
                <a:cxn ang="0">
                  <a:pos x="395" y="251"/>
                </a:cxn>
                <a:cxn ang="0">
                  <a:pos x="331" y="251"/>
                </a:cxn>
                <a:cxn ang="0">
                  <a:pos x="331" y="347"/>
                </a:cxn>
                <a:cxn ang="0">
                  <a:pos x="272" y="347"/>
                </a:cxn>
                <a:cxn ang="0">
                  <a:pos x="272" y="422"/>
                </a:cxn>
                <a:cxn ang="0">
                  <a:pos x="38" y="217"/>
                </a:cxn>
                <a:cxn ang="0">
                  <a:pos x="0" y="176"/>
                </a:cxn>
              </a:cxnLst>
              <a:rect l="0" t="0" r="r" b="b"/>
              <a:pathLst>
                <a:path w="497" h="422">
                  <a:moveTo>
                    <a:pt x="0" y="176"/>
                  </a:moveTo>
                  <a:lnTo>
                    <a:pt x="167" y="0"/>
                  </a:lnTo>
                  <a:lnTo>
                    <a:pt x="183" y="3"/>
                  </a:lnTo>
                  <a:lnTo>
                    <a:pt x="204" y="20"/>
                  </a:lnTo>
                  <a:lnTo>
                    <a:pt x="209" y="25"/>
                  </a:lnTo>
                  <a:lnTo>
                    <a:pt x="220" y="28"/>
                  </a:lnTo>
                  <a:lnTo>
                    <a:pt x="227" y="23"/>
                  </a:lnTo>
                  <a:lnTo>
                    <a:pt x="234" y="14"/>
                  </a:lnTo>
                  <a:lnTo>
                    <a:pt x="254" y="16"/>
                  </a:lnTo>
                  <a:lnTo>
                    <a:pt x="264" y="20"/>
                  </a:lnTo>
                  <a:lnTo>
                    <a:pt x="272" y="26"/>
                  </a:lnTo>
                  <a:lnTo>
                    <a:pt x="278" y="39"/>
                  </a:lnTo>
                  <a:lnTo>
                    <a:pt x="295" y="39"/>
                  </a:lnTo>
                  <a:lnTo>
                    <a:pt x="308" y="45"/>
                  </a:lnTo>
                  <a:lnTo>
                    <a:pt x="318" y="66"/>
                  </a:lnTo>
                  <a:lnTo>
                    <a:pt x="337" y="97"/>
                  </a:lnTo>
                  <a:lnTo>
                    <a:pt x="371" y="111"/>
                  </a:lnTo>
                  <a:lnTo>
                    <a:pt x="383" y="119"/>
                  </a:lnTo>
                  <a:lnTo>
                    <a:pt x="412" y="122"/>
                  </a:lnTo>
                  <a:lnTo>
                    <a:pt x="423" y="128"/>
                  </a:lnTo>
                  <a:lnTo>
                    <a:pt x="435" y="127"/>
                  </a:lnTo>
                  <a:lnTo>
                    <a:pt x="445" y="134"/>
                  </a:lnTo>
                  <a:lnTo>
                    <a:pt x="458" y="148"/>
                  </a:lnTo>
                  <a:lnTo>
                    <a:pt x="469" y="171"/>
                  </a:lnTo>
                  <a:lnTo>
                    <a:pt x="480" y="190"/>
                  </a:lnTo>
                  <a:lnTo>
                    <a:pt x="485" y="219"/>
                  </a:lnTo>
                  <a:lnTo>
                    <a:pt x="497" y="233"/>
                  </a:lnTo>
                  <a:lnTo>
                    <a:pt x="395" y="233"/>
                  </a:lnTo>
                  <a:lnTo>
                    <a:pt x="395" y="251"/>
                  </a:lnTo>
                  <a:lnTo>
                    <a:pt x="331" y="251"/>
                  </a:lnTo>
                  <a:lnTo>
                    <a:pt x="331" y="347"/>
                  </a:lnTo>
                  <a:lnTo>
                    <a:pt x="272" y="347"/>
                  </a:lnTo>
                  <a:lnTo>
                    <a:pt x="272" y="422"/>
                  </a:lnTo>
                  <a:lnTo>
                    <a:pt x="38" y="217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94" name="Freeform 361">
              <a:extLst>
                <a:ext uri="{FF2B5EF4-FFF2-40B4-BE49-F238E27FC236}">
                  <a16:creationId xmlns:a16="http://schemas.microsoft.com/office/drawing/2014/main" id="{6BE224AA-076A-5E48-BA71-808FB56E0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3638" y="3860800"/>
              <a:ext cx="393700" cy="439738"/>
            </a:xfrm>
            <a:custGeom>
              <a:avLst/>
              <a:gdLst/>
              <a:ahLst/>
              <a:cxnLst>
                <a:cxn ang="0">
                  <a:pos x="123" y="0"/>
                </a:cxn>
                <a:cxn ang="0">
                  <a:pos x="225" y="0"/>
                </a:cxn>
                <a:cxn ang="0">
                  <a:pos x="239" y="7"/>
                </a:cxn>
                <a:cxn ang="0">
                  <a:pos x="251" y="9"/>
                </a:cxn>
                <a:cxn ang="0">
                  <a:pos x="259" y="18"/>
                </a:cxn>
                <a:cxn ang="0">
                  <a:pos x="263" y="28"/>
                </a:cxn>
                <a:cxn ang="0">
                  <a:pos x="260" y="41"/>
                </a:cxn>
                <a:cxn ang="0">
                  <a:pos x="254" y="49"/>
                </a:cxn>
                <a:cxn ang="0">
                  <a:pos x="248" y="58"/>
                </a:cxn>
                <a:cxn ang="0">
                  <a:pos x="246" y="71"/>
                </a:cxn>
                <a:cxn ang="0">
                  <a:pos x="243" y="77"/>
                </a:cxn>
                <a:cxn ang="0">
                  <a:pos x="248" y="84"/>
                </a:cxn>
                <a:cxn ang="0">
                  <a:pos x="256" y="97"/>
                </a:cxn>
                <a:cxn ang="0">
                  <a:pos x="250" y="106"/>
                </a:cxn>
                <a:cxn ang="0">
                  <a:pos x="225" y="121"/>
                </a:cxn>
                <a:cxn ang="0">
                  <a:pos x="225" y="294"/>
                </a:cxn>
                <a:cxn ang="0">
                  <a:pos x="208" y="289"/>
                </a:cxn>
                <a:cxn ang="0">
                  <a:pos x="182" y="280"/>
                </a:cxn>
                <a:cxn ang="0">
                  <a:pos x="140" y="275"/>
                </a:cxn>
                <a:cxn ang="0">
                  <a:pos x="114" y="272"/>
                </a:cxn>
                <a:cxn ang="0">
                  <a:pos x="88" y="255"/>
                </a:cxn>
                <a:cxn ang="0">
                  <a:pos x="63" y="252"/>
                </a:cxn>
                <a:cxn ang="0">
                  <a:pos x="0" y="189"/>
                </a:cxn>
                <a:cxn ang="0">
                  <a:pos x="0" y="114"/>
                </a:cxn>
                <a:cxn ang="0">
                  <a:pos x="59" y="114"/>
                </a:cxn>
                <a:cxn ang="0">
                  <a:pos x="59" y="18"/>
                </a:cxn>
                <a:cxn ang="0">
                  <a:pos x="123" y="18"/>
                </a:cxn>
                <a:cxn ang="0">
                  <a:pos x="123" y="0"/>
                </a:cxn>
              </a:cxnLst>
              <a:rect l="0" t="0" r="r" b="b"/>
              <a:pathLst>
                <a:path w="263" h="294">
                  <a:moveTo>
                    <a:pt x="123" y="0"/>
                  </a:moveTo>
                  <a:lnTo>
                    <a:pt x="225" y="0"/>
                  </a:lnTo>
                  <a:lnTo>
                    <a:pt x="239" y="7"/>
                  </a:lnTo>
                  <a:lnTo>
                    <a:pt x="251" y="9"/>
                  </a:lnTo>
                  <a:lnTo>
                    <a:pt x="259" y="18"/>
                  </a:lnTo>
                  <a:lnTo>
                    <a:pt x="263" y="28"/>
                  </a:lnTo>
                  <a:lnTo>
                    <a:pt x="260" y="41"/>
                  </a:lnTo>
                  <a:lnTo>
                    <a:pt x="254" y="49"/>
                  </a:lnTo>
                  <a:lnTo>
                    <a:pt x="248" y="58"/>
                  </a:lnTo>
                  <a:lnTo>
                    <a:pt x="246" y="71"/>
                  </a:lnTo>
                  <a:lnTo>
                    <a:pt x="243" y="77"/>
                  </a:lnTo>
                  <a:lnTo>
                    <a:pt x="248" y="84"/>
                  </a:lnTo>
                  <a:lnTo>
                    <a:pt x="256" y="97"/>
                  </a:lnTo>
                  <a:lnTo>
                    <a:pt x="250" y="106"/>
                  </a:lnTo>
                  <a:lnTo>
                    <a:pt x="225" y="121"/>
                  </a:lnTo>
                  <a:lnTo>
                    <a:pt x="225" y="294"/>
                  </a:lnTo>
                  <a:lnTo>
                    <a:pt x="208" y="289"/>
                  </a:lnTo>
                  <a:lnTo>
                    <a:pt x="182" y="280"/>
                  </a:lnTo>
                  <a:lnTo>
                    <a:pt x="140" y="275"/>
                  </a:lnTo>
                  <a:lnTo>
                    <a:pt x="114" y="272"/>
                  </a:lnTo>
                  <a:lnTo>
                    <a:pt x="88" y="255"/>
                  </a:lnTo>
                  <a:lnTo>
                    <a:pt x="63" y="252"/>
                  </a:lnTo>
                  <a:lnTo>
                    <a:pt x="0" y="189"/>
                  </a:lnTo>
                  <a:lnTo>
                    <a:pt x="0" y="114"/>
                  </a:lnTo>
                  <a:lnTo>
                    <a:pt x="59" y="114"/>
                  </a:lnTo>
                  <a:lnTo>
                    <a:pt x="59" y="18"/>
                  </a:lnTo>
                  <a:lnTo>
                    <a:pt x="123" y="18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95" name="Freeform 362">
              <a:extLst>
                <a:ext uri="{FF2B5EF4-FFF2-40B4-BE49-F238E27FC236}">
                  <a16:creationId xmlns:a16="http://schemas.microsoft.com/office/drawing/2014/main" id="{1182A99C-6041-AE45-AC18-9037779633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1713" y="2955925"/>
              <a:ext cx="355600" cy="20955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38" y="4"/>
                </a:cxn>
                <a:cxn ang="0">
                  <a:pos x="231" y="140"/>
                </a:cxn>
                <a:cxn ang="0">
                  <a:pos x="206" y="140"/>
                </a:cxn>
                <a:cxn ang="0">
                  <a:pos x="66" y="135"/>
                </a:cxn>
                <a:cxn ang="0">
                  <a:pos x="0" y="135"/>
                </a:cxn>
                <a:cxn ang="0">
                  <a:pos x="4" y="0"/>
                </a:cxn>
              </a:cxnLst>
              <a:rect l="0" t="0" r="r" b="b"/>
              <a:pathLst>
                <a:path w="238" h="140">
                  <a:moveTo>
                    <a:pt x="4" y="0"/>
                  </a:moveTo>
                  <a:lnTo>
                    <a:pt x="238" y="4"/>
                  </a:lnTo>
                  <a:lnTo>
                    <a:pt x="231" y="140"/>
                  </a:lnTo>
                  <a:lnTo>
                    <a:pt x="206" y="140"/>
                  </a:lnTo>
                  <a:lnTo>
                    <a:pt x="66" y="135"/>
                  </a:lnTo>
                  <a:lnTo>
                    <a:pt x="0" y="13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96" name="Freeform 363">
              <a:extLst>
                <a:ext uri="{FF2B5EF4-FFF2-40B4-BE49-F238E27FC236}">
                  <a16:creationId xmlns:a16="http://schemas.microsoft.com/office/drawing/2014/main" id="{E57E809C-DE12-7246-AA23-D91D3A529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6200" y="2962275"/>
              <a:ext cx="214313" cy="20955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43" y="6"/>
                </a:cxn>
                <a:cxn ang="0">
                  <a:pos x="138" y="140"/>
                </a:cxn>
                <a:cxn ang="0">
                  <a:pos x="114" y="139"/>
                </a:cxn>
                <a:cxn ang="0">
                  <a:pos x="0" y="136"/>
                </a:cxn>
                <a:cxn ang="0">
                  <a:pos x="7" y="0"/>
                </a:cxn>
              </a:cxnLst>
              <a:rect l="0" t="0" r="r" b="b"/>
              <a:pathLst>
                <a:path w="143" h="140">
                  <a:moveTo>
                    <a:pt x="7" y="0"/>
                  </a:moveTo>
                  <a:lnTo>
                    <a:pt x="143" y="6"/>
                  </a:lnTo>
                  <a:lnTo>
                    <a:pt x="138" y="140"/>
                  </a:lnTo>
                  <a:lnTo>
                    <a:pt x="114" y="139"/>
                  </a:lnTo>
                  <a:lnTo>
                    <a:pt x="0" y="13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97" name="Freeform 364">
              <a:extLst>
                <a:ext uri="{FF2B5EF4-FFF2-40B4-BE49-F238E27FC236}">
                  <a16:creationId xmlns:a16="http://schemas.microsoft.com/office/drawing/2014/main" id="{1AF52101-F38A-F148-B102-FD655EBA5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0" y="1889125"/>
              <a:ext cx="198438" cy="2143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3" y="6"/>
                </a:cxn>
                <a:cxn ang="0">
                  <a:pos x="133" y="143"/>
                </a:cxn>
                <a:cxn ang="0">
                  <a:pos x="108" y="140"/>
                </a:cxn>
                <a:cxn ang="0">
                  <a:pos x="0" y="135"/>
                </a:cxn>
                <a:cxn ang="0">
                  <a:pos x="0" y="0"/>
                </a:cxn>
              </a:cxnLst>
              <a:rect l="0" t="0" r="r" b="b"/>
              <a:pathLst>
                <a:path w="133" h="143">
                  <a:moveTo>
                    <a:pt x="0" y="0"/>
                  </a:moveTo>
                  <a:lnTo>
                    <a:pt x="133" y="6"/>
                  </a:lnTo>
                  <a:lnTo>
                    <a:pt x="133" y="143"/>
                  </a:lnTo>
                  <a:lnTo>
                    <a:pt x="108" y="140"/>
                  </a:lnTo>
                  <a:lnTo>
                    <a:pt x="0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98" name="Freeform 365">
              <a:extLst>
                <a:ext uri="{FF2B5EF4-FFF2-40B4-BE49-F238E27FC236}">
                  <a16:creationId xmlns:a16="http://schemas.microsoft.com/office/drawing/2014/main" id="{2B40F698-E353-1B4A-85B5-19C3AE2098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2538" y="1898650"/>
              <a:ext cx="204787" cy="2095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" y="0"/>
                </a:cxn>
                <a:cxn ang="0">
                  <a:pos x="135" y="1"/>
                </a:cxn>
                <a:cxn ang="0">
                  <a:pos x="137" y="141"/>
                </a:cxn>
                <a:cxn ang="0">
                  <a:pos x="118" y="141"/>
                </a:cxn>
                <a:cxn ang="0">
                  <a:pos x="0" y="137"/>
                </a:cxn>
                <a:cxn ang="0">
                  <a:pos x="0" y="0"/>
                </a:cxn>
              </a:cxnLst>
              <a:rect l="0" t="0" r="r" b="b"/>
              <a:pathLst>
                <a:path w="137" h="141">
                  <a:moveTo>
                    <a:pt x="0" y="0"/>
                  </a:moveTo>
                  <a:lnTo>
                    <a:pt x="100" y="0"/>
                  </a:lnTo>
                  <a:lnTo>
                    <a:pt x="135" y="1"/>
                  </a:lnTo>
                  <a:lnTo>
                    <a:pt x="137" y="141"/>
                  </a:lnTo>
                  <a:lnTo>
                    <a:pt x="118" y="141"/>
                  </a:lnTo>
                  <a:lnTo>
                    <a:pt x="0" y="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99" name="Freeform 366">
              <a:extLst>
                <a:ext uri="{FF2B5EF4-FFF2-40B4-BE49-F238E27FC236}">
                  <a16:creationId xmlns:a16="http://schemas.microsoft.com/office/drawing/2014/main" id="{A40C4ECB-91F4-084B-B017-7B99B3AC1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4150" y="1898650"/>
              <a:ext cx="212725" cy="2095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6" y="3"/>
                </a:cxn>
                <a:cxn ang="0">
                  <a:pos x="125" y="3"/>
                </a:cxn>
                <a:cxn ang="0">
                  <a:pos x="142" y="3"/>
                </a:cxn>
                <a:cxn ang="0">
                  <a:pos x="137" y="140"/>
                </a:cxn>
                <a:cxn ang="0">
                  <a:pos x="119" y="140"/>
                </a:cxn>
                <a:cxn ang="0">
                  <a:pos x="2" y="140"/>
                </a:cxn>
                <a:cxn ang="0">
                  <a:pos x="0" y="0"/>
                </a:cxn>
              </a:cxnLst>
              <a:rect l="0" t="0" r="r" b="b"/>
              <a:pathLst>
                <a:path w="142" h="140">
                  <a:moveTo>
                    <a:pt x="0" y="0"/>
                  </a:moveTo>
                  <a:lnTo>
                    <a:pt x="106" y="3"/>
                  </a:lnTo>
                  <a:lnTo>
                    <a:pt x="125" y="3"/>
                  </a:lnTo>
                  <a:lnTo>
                    <a:pt x="142" y="3"/>
                  </a:lnTo>
                  <a:lnTo>
                    <a:pt x="137" y="140"/>
                  </a:lnTo>
                  <a:lnTo>
                    <a:pt x="119" y="140"/>
                  </a:lnTo>
                  <a:lnTo>
                    <a:pt x="2" y="1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100" name="Freeform 367">
              <a:extLst>
                <a:ext uri="{FF2B5EF4-FFF2-40B4-BE49-F238E27FC236}">
                  <a16:creationId xmlns:a16="http://schemas.microsoft.com/office/drawing/2014/main" id="{605C393F-AAF7-CF40-A998-0F60ADC0F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6638" y="2090738"/>
              <a:ext cx="177800" cy="24288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19" y="5"/>
                </a:cxn>
                <a:cxn ang="0">
                  <a:pos x="113" y="162"/>
                </a:cxn>
                <a:cxn ang="0">
                  <a:pos x="0" y="160"/>
                </a:cxn>
                <a:cxn ang="0">
                  <a:pos x="11" y="0"/>
                </a:cxn>
              </a:cxnLst>
              <a:rect l="0" t="0" r="r" b="b"/>
              <a:pathLst>
                <a:path w="119" h="162">
                  <a:moveTo>
                    <a:pt x="11" y="0"/>
                  </a:moveTo>
                  <a:lnTo>
                    <a:pt x="119" y="5"/>
                  </a:lnTo>
                  <a:lnTo>
                    <a:pt x="113" y="162"/>
                  </a:lnTo>
                  <a:lnTo>
                    <a:pt x="0" y="16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101" name="Freeform 368">
              <a:extLst>
                <a:ext uri="{FF2B5EF4-FFF2-40B4-BE49-F238E27FC236}">
                  <a16:creationId xmlns:a16="http://schemas.microsoft.com/office/drawing/2014/main" id="{4B808EB8-6A21-0C47-9906-8B735DB2D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7113" y="2333625"/>
              <a:ext cx="179387" cy="21113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9" y="0"/>
                </a:cxn>
                <a:cxn ang="0">
                  <a:pos x="119" y="141"/>
                </a:cxn>
                <a:cxn ang="0">
                  <a:pos x="0" y="141"/>
                </a:cxn>
                <a:cxn ang="0">
                  <a:pos x="6" y="0"/>
                </a:cxn>
              </a:cxnLst>
              <a:rect l="0" t="0" r="r" b="b"/>
              <a:pathLst>
                <a:path w="119" h="141">
                  <a:moveTo>
                    <a:pt x="6" y="0"/>
                  </a:moveTo>
                  <a:lnTo>
                    <a:pt x="119" y="0"/>
                  </a:lnTo>
                  <a:lnTo>
                    <a:pt x="119" y="141"/>
                  </a:lnTo>
                  <a:lnTo>
                    <a:pt x="0" y="14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102" name="Freeform 369">
              <a:extLst>
                <a:ext uri="{FF2B5EF4-FFF2-40B4-BE49-F238E27FC236}">
                  <a16:creationId xmlns:a16="http://schemas.microsoft.com/office/drawing/2014/main" id="{24803E43-BEA8-9640-BF7F-3B3AFEA03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4413" y="2544763"/>
              <a:ext cx="192087" cy="207962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28" y="0"/>
                </a:cxn>
                <a:cxn ang="0">
                  <a:pos x="128" y="139"/>
                </a:cxn>
                <a:cxn ang="0">
                  <a:pos x="0" y="138"/>
                </a:cxn>
                <a:cxn ang="0">
                  <a:pos x="9" y="0"/>
                </a:cxn>
              </a:cxnLst>
              <a:rect l="0" t="0" r="r" b="b"/>
              <a:pathLst>
                <a:path w="128" h="139">
                  <a:moveTo>
                    <a:pt x="9" y="0"/>
                  </a:moveTo>
                  <a:lnTo>
                    <a:pt x="128" y="0"/>
                  </a:lnTo>
                  <a:lnTo>
                    <a:pt x="128" y="139"/>
                  </a:lnTo>
                  <a:lnTo>
                    <a:pt x="0" y="13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103" name="Freeform 370">
              <a:extLst>
                <a:ext uri="{FF2B5EF4-FFF2-40B4-BE49-F238E27FC236}">
                  <a16:creationId xmlns:a16="http://schemas.microsoft.com/office/drawing/2014/main" id="{E7B54E77-56E4-F941-A201-2880B6150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7313" y="2759075"/>
              <a:ext cx="203200" cy="2111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0"/>
                </a:cxn>
                <a:cxn ang="0">
                  <a:pos x="136" y="0"/>
                </a:cxn>
                <a:cxn ang="0">
                  <a:pos x="136" y="141"/>
                </a:cxn>
                <a:cxn ang="0">
                  <a:pos x="0" y="135"/>
                </a:cxn>
                <a:cxn ang="0">
                  <a:pos x="0" y="0"/>
                </a:cxn>
              </a:cxnLst>
              <a:rect l="0" t="0" r="r" b="b"/>
              <a:pathLst>
                <a:path w="136" h="141">
                  <a:moveTo>
                    <a:pt x="0" y="0"/>
                  </a:moveTo>
                  <a:lnTo>
                    <a:pt x="36" y="0"/>
                  </a:lnTo>
                  <a:lnTo>
                    <a:pt x="136" y="0"/>
                  </a:lnTo>
                  <a:lnTo>
                    <a:pt x="136" y="141"/>
                  </a:lnTo>
                  <a:lnTo>
                    <a:pt x="0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104" name="Freeform 371">
              <a:extLst>
                <a:ext uri="{FF2B5EF4-FFF2-40B4-BE49-F238E27FC236}">
                  <a16:creationId xmlns:a16="http://schemas.microsoft.com/office/drawing/2014/main" id="{DAD73CF0-EEF3-5B44-9267-5E1B31C5BF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288" y="2544763"/>
              <a:ext cx="212725" cy="2143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2" y="4"/>
                </a:cxn>
                <a:cxn ang="0">
                  <a:pos x="137" y="144"/>
                </a:cxn>
                <a:cxn ang="0">
                  <a:pos x="100" y="144"/>
                </a:cxn>
                <a:cxn ang="0">
                  <a:pos x="0" y="144"/>
                </a:cxn>
                <a:cxn ang="0">
                  <a:pos x="0" y="0"/>
                </a:cxn>
              </a:cxnLst>
              <a:rect l="0" t="0" r="r" b="b"/>
              <a:pathLst>
                <a:path w="142" h="144">
                  <a:moveTo>
                    <a:pt x="0" y="0"/>
                  </a:moveTo>
                  <a:lnTo>
                    <a:pt x="142" y="4"/>
                  </a:lnTo>
                  <a:lnTo>
                    <a:pt x="137" y="144"/>
                  </a:lnTo>
                  <a:lnTo>
                    <a:pt x="100" y="144"/>
                  </a:lnTo>
                  <a:lnTo>
                    <a:pt x="0" y="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105" name="Freeform 372">
              <a:extLst>
                <a:ext uri="{FF2B5EF4-FFF2-40B4-BE49-F238E27FC236}">
                  <a16:creationId xmlns:a16="http://schemas.microsoft.com/office/drawing/2014/main" id="{0343770A-5B97-7641-B747-D622E0C25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6075" y="2549525"/>
              <a:ext cx="212725" cy="21907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42" y="1"/>
                </a:cxn>
                <a:cxn ang="0">
                  <a:pos x="135" y="146"/>
                </a:cxn>
                <a:cxn ang="0">
                  <a:pos x="100" y="143"/>
                </a:cxn>
                <a:cxn ang="0">
                  <a:pos x="0" y="140"/>
                </a:cxn>
                <a:cxn ang="0">
                  <a:pos x="5" y="0"/>
                </a:cxn>
              </a:cxnLst>
              <a:rect l="0" t="0" r="r" b="b"/>
              <a:pathLst>
                <a:path w="142" h="146">
                  <a:moveTo>
                    <a:pt x="5" y="0"/>
                  </a:moveTo>
                  <a:lnTo>
                    <a:pt x="142" y="1"/>
                  </a:lnTo>
                  <a:lnTo>
                    <a:pt x="135" y="146"/>
                  </a:lnTo>
                  <a:lnTo>
                    <a:pt x="100" y="143"/>
                  </a:lnTo>
                  <a:lnTo>
                    <a:pt x="0" y="14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106" name="Freeform 373">
              <a:extLst>
                <a:ext uri="{FF2B5EF4-FFF2-40B4-BE49-F238E27FC236}">
                  <a16:creationId xmlns:a16="http://schemas.microsoft.com/office/drawing/2014/main" id="{EE6374DB-AC4E-184C-B809-F2C7CEE2D3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6500" y="2098675"/>
              <a:ext cx="222250" cy="24130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31" y="3"/>
                </a:cxn>
                <a:cxn ang="0">
                  <a:pos x="149" y="7"/>
                </a:cxn>
                <a:cxn ang="0">
                  <a:pos x="143" y="161"/>
                </a:cxn>
                <a:cxn ang="0">
                  <a:pos x="0" y="157"/>
                </a:cxn>
                <a:cxn ang="0">
                  <a:pos x="6" y="0"/>
                </a:cxn>
              </a:cxnLst>
              <a:rect l="0" t="0" r="r" b="b"/>
              <a:pathLst>
                <a:path w="149" h="161">
                  <a:moveTo>
                    <a:pt x="6" y="0"/>
                  </a:moveTo>
                  <a:lnTo>
                    <a:pt x="31" y="3"/>
                  </a:lnTo>
                  <a:lnTo>
                    <a:pt x="149" y="7"/>
                  </a:lnTo>
                  <a:lnTo>
                    <a:pt x="143" y="161"/>
                  </a:lnTo>
                  <a:lnTo>
                    <a:pt x="0" y="15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107" name="Freeform 374">
              <a:extLst>
                <a:ext uri="{FF2B5EF4-FFF2-40B4-BE49-F238E27FC236}">
                  <a16:creationId xmlns:a16="http://schemas.microsoft.com/office/drawing/2014/main" id="{1661DE99-9CF1-544B-B18D-CDA9228FC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9225" y="2108200"/>
              <a:ext cx="212725" cy="23336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25" y="0"/>
                </a:cxn>
                <a:cxn ang="0">
                  <a:pos x="142" y="0"/>
                </a:cxn>
                <a:cxn ang="0">
                  <a:pos x="136" y="156"/>
                </a:cxn>
                <a:cxn ang="0">
                  <a:pos x="0" y="154"/>
                </a:cxn>
                <a:cxn ang="0">
                  <a:pos x="6" y="0"/>
                </a:cxn>
              </a:cxnLst>
              <a:rect l="0" t="0" r="r" b="b"/>
              <a:pathLst>
                <a:path w="142" h="156">
                  <a:moveTo>
                    <a:pt x="6" y="0"/>
                  </a:moveTo>
                  <a:lnTo>
                    <a:pt x="25" y="0"/>
                  </a:lnTo>
                  <a:lnTo>
                    <a:pt x="142" y="0"/>
                  </a:lnTo>
                  <a:lnTo>
                    <a:pt x="136" y="156"/>
                  </a:lnTo>
                  <a:lnTo>
                    <a:pt x="0" y="15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108" name="Freeform 375">
              <a:extLst>
                <a:ext uri="{FF2B5EF4-FFF2-40B4-BE49-F238E27FC236}">
                  <a16:creationId xmlns:a16="http://schemas.microsoft.com/office/drawing/2014/main" id="{B845004D-C898-884F-9823-D9DCB2809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4013" y="2108200"/>
              <a:ext cx="211137" cy="23336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24" y="0"/>
                </a:cxn>
                <a:cxn ang="0">
                  <a:pos x="141" y="5"/>
                </a:cxn>
                <a:cxn ang="0">
                  <a:pos x="137" y="156"/>
                </a:cxn>
                <a:cxn ang="0">
                  <a:pos x="0" y="156"/>
                </a:cxn>
                <a:cxn ang="0">
                  <a:pos x="6" y="0"/>
                </a:cxn>
              </a:cxnLst>
              <a:rect l="0" t="0" r="r" b="b"/>
              <a:pathLst>
                <a:path w="141" h="156">
                  <a:moveTo>
                    <a:pt x="6" y="0"/>
                  </a:moveTo>
                  <a:lnTo>
                    <a:pt x="24" y="0"/>
                  </a:lnTo>
                  <a:lnTo>
                    <a:pt x="141" y="5"/>
                  </a:lnTo>
                  <a:lnTo>
                    <a:pt x="137" y="156"/>
                  </a:lnTo>
                  <a:lnTo>
                    <a:pt x="0" y="15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109" name="Freeform 376">
              <a:extLst>
                <a:ext uri="{FF2B5EF4-FFF2-40B4-BE49-F238E27FC236}">
                  <a16:creationId xmlns:a16="http://schemas.microsoft.com/office/drawing/2014/main" id="{82EA1A85-F219-1243-8D44-1D81FFD5B7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6500" y="2333625"/>
              <a:ext cx="212725" cy="2111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3" y="4"/>
                </a:cxn>
                <a:cxn ang="0">
                  <a:pos x="137" y="141"/>
                </a:cxn>
                <a:cxn ang="0">
                  <a:pos x="0" y="141"/>
                </a:cxn>
                <a:cxn ang="0">
                  <a:pos x="0" y="0"/>
                </a:cxn>
              </a:cxnLst>
              <a:rect l="0" t="0" r="r" b="b"/>
              <a:pathLst>
                <a:path w="143" h="141">
                  <a:moveTo>
                    <a:pt x="0" y="0"/>
                  </a:moveTo>
                  <a:lnTo>
                    <a:pt x="143" y="4"/>
                  </a:lnTo>
                  <a:lnTo>
                    <a:pt x="137" y="141"/>
                  </a:lnTo>
                  <a:lnTo>
                    <a:pt x="0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110" name="Freeform 377">
              <a:extLst>
                <a:ext uri="{FF2B5EF4-FFF2-40B4-BE49-F238E27FC236}">
                  <a16:creationId xmlns:a16="http://schemas.microsoft.com/office/drawing/2014/main" id="{E9FBD697-FE46-8942-8538-B0CBD2B58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288" y="2339975"/>
              <a:ext cx="212725" cy="20955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42" y="2"/>
                </a:cxn>
                <a:cxn ang="0">
                  <a:pos x="142" y="141"/>
                </a:cxn>
                <a:cxn ang="0">
                  <a:pos x="0" y="137"/>
                </a:cxn>
                <a:cxn ang="0">
                  <a:pos x="6" y="0"/>
                </a:cxn>
              </a:cxnLst>
              <a:rect l="0" t="0" r="r" b="b"/>
              <a:pathLst>
                <a:path w="142" h="141">
                  <a:moveTo>
                    <a:pt x="6" y="0"/>
                  </a:moveTo>
                  <a:lnTo>
                    <a:pt x="142" y="2"/>
                  </a:lnTo>
                  <a:lnTo>
                    <a:pt x="142" y="141"/>
                  </a:lnTo>
                  <a:lnTo>
                    <a:pt x="0" y="13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111" name="Freeform 378">
              <a:extLst>
                <a:ext uri="{FF2B5EF4-FFF2-40B4-BE49-F238E27FC236}">
                  <a16:creationId xmlns:a16="http://schemas.microsoft.com/office/drawing/2014/main" id="{0CE52983-7DEE-4E46-A301-1B2A011153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4013" y="2341563"/>
              <a:ext cx="204787" cy="2095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7" y="0"/>
                </a:cxn>
                <a:cxn ang="0">
                  <a:pos x="137" y="140"/>
                </a:cxn>
                <a:cxn ang="0">
                  <a:pos x="0" y="139"/>
                </a:cxn>
                <a:cxn ang="0">
                  <a:pos x="0" y="0"/>
                </a:cxn>
              </a:cxnLst>
              <a:rect l="0" t="0" r="r" b="b"/>
              <a:pathLst>
                <a:path w="137" h="140">
                  <a:moveTo>
                    <a:pt x="0" y="0"/>
                  </a:moveTo>
                  <a:lnTo>
                    <a:pt x="137" y="0"/>
                  </a:lnTo>
                  <a:lnTo>
                    <a:pt x="137" y="140"/>
                  </a:lnTo>
                  <a:lnTo>
                    <a:pt x="0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112" name="Freeform 379">
              <a:extLst>
                <a:ext uri="{FF2B5EF4-FFF2-40B4-BE49-F238E27FC236}">
                  <a16:creationId xmlns:a16="http://schemas.microsoft.com/office/drawing/2014/main" id="{B89AC024-D068-5648-B11A-D25BADAD7B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6500" y="2544763"/>
              <a:ext cx="204788" cy="2143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7" y="0"/>
                </a:cxn>
                <a:cxn ang="0">
                  <a:pos x="137" y="144"/>
                </a:cxn>
                <a:cxn ang="0">
                  <a:pos x="101" y="144"/>
                </a:cxn>
                <a:cxn ang="0">
                  <a:pos x="0" y="139"/>
                </a:cxn>
                <a:cxn ang="0">
                  <a:pos x="0" y="0"/>
                </a:cxn>
              </a:cxnLst>
              <a:rect l="0" t="0" r="r" b="b"/>
              <a:pathLst>
                <a:path w="137" h="144">
                  <a:moveTo>
                    <a:pt x="0" y="0"/>
                  </a:moveTo>
                  <a:lnTo>
                    <a:pt x="137" y="0"/>
                  </a:lnTo>
                  <a:lnTo>
                    <a:pt x="137" y="144"/>
                  </a:lnTo>
                  <a:lnTo>
                    <a:pt x="101" y="144"/>
                  </a:lnTo>
                  <a:lnTo>
                    <a:pt x="0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113" name="Freeform 380">
              <a:extLst>
                <a:ext uri="{FF2B5EF4-FFF2-40B4-BE49-F238E27FC236}">
                  <a16:creationId xmlns:a16="http://schemas.microsoft.com/office/drawing/2014/main" id="{5A95F9A1-FC45-0940-BA68-3E25B77B67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6475" y="2751138"/>
              <a:ext cx="350838" cy="211137"/>
            </a:xfrm>
            <a:custGeom>
              <a:avLst/>
              <a:gdLst/>
              <a:ahLst/>
              <a:cxnLst>
                <a:cxn ang="0">
                  <a:pos x="0" y="137"/>
                </a:cxn>
                <a:cxn ang="0">
                  <a:pos x="5" y="0"/>
                </a:cxn>
                <a:cxn ang="0">
                  <a:pos x="133" y="1"/>
                </a:cxn>
                <a:cxn ang="0">
                  <a:pos x="234" y="6"/>
                </a:cxn>
                <a:cxn ang="0">
                  <a:pos x="234" y="141"/>
                </a:cxn>
                <a:cxn ang="0">
                  <a:pos x="0" y="137"/>
                </a:cxn>
              </a:cxnLst>
              <a:rect l="0" t="0" r="r" b="b"/>
              <a:pathLst>
                <a:path w="234" h="141">
                  <a:moveTo>
                    <a:pt x="0" y="137"/>
                  </a:moveTo>
                  <a:lnTo>
                    <a:pt x="5" y="0"/>
                  </a:lnTo>
                  <a:lnTo>
                    <a:pt x="133" y="1"/>
                  </a:lnTo>
                  <a:lnTo>
                    <a:pt x="234" y="6"/>
                  </a:lnTo>
                  <a:lnTo>
                    <a:pt x="234" y="141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114" name="Freeform 381">
              <a:extLst>
                <a:ext uri="{FF2B5EF4-FFF2-40B4-BE49-F238E27FC236}">
                  <a16:creationId xmlns:a16="http://schemas.microsoft.com/office/drawing/2014/main" id="{51D46721-8FB4-8D47-AEF9-43DF48719B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0188" y="4049713"/>
              <a:ext cx="442912" cy="506412"/>
            </a:xfrm>
            <a:custGeom>
              <a:avLst/>
              <a:gdLst/>
              <a:ahLst/>
              <a:cxnLst>
                <a:cxn ang="0">
                  <a:pos x="0" y="169"/>
                </a:cxn>
                <a:cxn ang="0">
                  <a:pos x="0" y="0"/>
                </a:cxn>
                <a:cxn ang="0">
                  <a:pos x="296" y="0"/>
                </a:cxn>
                <a:cxn ang="0">
                  <a:pos x="296" y="213"/>
                </a:cxn>
                <a:cxn ang="0">
                  <a:pos x="296" y="283"/>
                </a:cxn>
                <a:cxn ang="0">
                  <a:pos x="292" y="302"/>
                </a:cxn>
                <a:cxn ang="0">
                  <a:pos x="286" y="317"/>
                </a:cxn>
                <a:cxn ang="0">
                  <a:pos x="268" y="339"/>
                </a:cxn>
                <a:cxn ang="0">
                  <a:pos x="257" y="330"/>
                </a:cxn>
                <a:cxn ang="0">
                  <a:pos x="245" y="322"/>
                </a:cxn>
                <a:cxn ang="0">
                  <a:pos x="229" y="313"/>
                </a:cxn>
                <a:cxn ang="0">
                  <a:pos x="199" y="283"/>
                </a:cxn>
                <a:cxn ang="0">
                  <a:pos x="179" y="266"/>
                </a:cxn>
                <a:cxn ang="0">
                  <a:pos x="155" y="253"/>
                </a:cxn>
                <a:cxn ang="0">
                  <a:pos x="118" y="213"/>
                </a:cxn>
                <a:cxn ang="0">
                  <a:pos x="97" y="183"/>
                </a:cxn>
                <a:cxn ang="0">
                  <a:pos x="72" y="171"/>
                </a:cxn>
                <a:cxn ang="0">
                  <a:pos x="43" y="171"/>
                </a:cxn>
                <a:cxn ang="0">
                  <a:pos x="0" y="169"/>
                </a:cxn>
              </a:cxnLst>
              <a:rect l="0" t="0" r="r" b="b"/>
              <a:pathLst>
                <a:path w="296" h="339">
                  <a:moveTo>
                    <a:pt x="0" y="169"/>
                  </a:moveTo>
                  <a:lnTo>
                    <a:pt x="0" y="0"/>
                  </a:lnTo>
                  <a:lnTo>
                    <a:pt x="296" y="0"/>
                  </a:lnTo>
                  <a:lnTo>
                    <a:pt x="296" y="213"/>
                  </a:lnTo>
                  <a:lnTo>
                    <a:pt x="296" y="283"/>
                  </a:lnTo>
                  <a:lnTo>
                    <a:pt x="292" y="302"/>
                  </a:lnTo>
                  <a:lnTo>
                    <a:pt x="286" y="317"/>
                  </a:lnTo>
                  <a:lnTo>
                    <a:pt x="268" y="339"/>
                  </a:lnTo>
                  <a:lnTo>
                    <a:pt x="257" y="330"/>
                  </a:lnTo>
                  <a:lnTo>
                    <a:pt x="245" y="322"/>
                  </a:lnTo>
                  <a:lnTo>
                    <a:pt x="229" y="313"/>
                  </a:lnTo>
                  <a:lnTo>
                    <a:pt x="199" y="283"/>
                  </a:lnTo>
                  <a:lnTo>
                    <a:pt x="179" y="266"/>
                  </a:lnTo>
                  <a:lnTo>
                    <a:pt x="155" y="253"/>
                  </a:lnTo>
                  <a:lnTo>
                    <a:pt x="118" y="213"/>
                  </a:lnTo>
                  <a:lnTo>
                    <a:pt x="97" y="183"/>
                  </a:lnTo>
                  <a:lnTo>
                    <a:pt x="72" y="171"/>
                  </a:lnTo>
                  <a:lnTo>
                    <a:pt x="43" y="171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115" name="Freeform 382">
              <a:extLst>
                <a:ext uri="{FF2B5EF4-FFF2-40B4-BE49-F238E27FC236}">
                  <a16:creationId xmlns:a16="http://schemas.microsoft.com/office/drawing/2014/main" id="{CD3593C6-B1FA-7D47-8BA1-BE4D5CE75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1825" y="4365625"/>
              <a:ext cx="280988" cy="260350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188" y="0"/>
                </a:cxn>
                <a:cxn ang="0">
                  <a:pos x="188" y="174"/>
                </a:cxn>
                <a:cxn ang="0">
                  <a:pos x="29" y="174"/>
                </a:cxn>
                <a:cxn ang="0">
                  <a:pos x="4" y="145"/>
                </a:cxn>
                <a:cxn ang="0">
                  <a:pos x="0" y="126"/>
                </a:cxn>
                <a:cxn ang="0">
                  <a:pos x="15" y="105"/>
                </a:cxn>
                <a:cxn ang="0">
                  <a:pos x="24" y="89"/>
                </a:cxn>
                <a:cxn ang="0">
                  <a:pos x="28" y="71"/>
                </a:cxn>
                <a:cxn ang="0">
                  <a:pos x="28" y="0"/>
                </a:cxn>
              </a:cxnLst>
              <a:rect l="0" t="0" r="r" b="b"/>
              <a:pathLst>
                <a:path w="188" h="174">
                  <a:moveTo>
                    <a:pt x="28" y="0"/>
                  </a:moveTo>
                  <a:lnTo>
                    <a:pt x="188" y="0"/>
                  </a:lnTo>
                  <a:lnTo>
                    <a:pt x="188" y="174"/>
                  </a:lnTo>
                  <a:lnTo>
                    <a:pt x="29" y="174"/>
                  </a:lnTo>
                  <a:lnTo>
                    <a:pt x="4" y="145"/>
                  </a:lnTo>
                  <a:lnTo>
                    <a:pt x="0" y="126"/>
                  </a:lnTo>
                  <a:lnTo>
                    <a:pt x="15" y="105"/>
                  </a:lnTo>
                  <a:lnTo>
                    <a:pt x="24" y="89"/>
                  </a:lnTo>
                  <a:lnTo>
                    <a:pt x="28" y="7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116" name="Freeform 383">
              <a:extLst>
                <a:ext uri="{FF2B5EF4-FFF2-40B4-BE49-F238E27FC236}">
                  <a16:creationId xmlns:a16="http://schemas.microsoft.com/office/drawing/2014/main" id="{17914333-25B3-C34C-8368-16EAF4590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4688" y="4625975"/>
              <a:ext cx="238125" cy="4349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9" y="0"/>
                </a:cxn>
                <a:cxn ang="0">
                  <a:pos x="159" y="291"/>
                </a:cxn>
                <a:cxn ang="0">
                  <a:pos x="132" y="291"/>
                </a:cxn>
                <a:cxn ang="0">
                  <a:pos x="120" y="277"/>
                </a:cxn>
                <a:cxn ang="0">
                  <a:pos x="103" y="240"/>
                </a:cxn>
                <a:cxn ang="0">
                  <a:pos x="89" y="199"/>
                </a:cxn>
                <a:cxn ang="0">
                  <a:pos x="62" y="153"/>
                </a:cxn>
                <a:cxn ang="0">
                  <a:pos x="45" y="126"/>
                </a:cxn>
                <a:cxn ang="0">
                  <a:pos x="42" y="94"/>
                </a:cxn>
                <a:cxn ang="0">
                  <a:pos x="22" y="69"/>
                </a:cxn>
                <a:cxn ang="0">
                  <a:pos x="12" y="39"/>
                </a:cxn>
                <a:cxn ang="0">
                  <a:pos x="8" y="22"/>
                </a:cxn>
                <a:cxn ang="0">
                  <a:pos x="0" y="0"/>
                </a:cxn>
              </a:cxnLst>
              <a:rect l="0" t="0" r="r" b="b"/>
              <a:pathLst>
                <a:path w="159" h="291">
                  <a:moveTo>
                    <a:pt x="0" y="0"/>
                  </a:moveTo>
                  <a:lnTo>
                    <a:pt x="159" y="0"/>
                  </a:lnTo>
                  <a:lnTo>
                    <a:pt x="159" y="291"/>
                  </a:lnTo>
                  <a:lnTo>
                    <a:pt x="132" y="291"/>
                  </a:lnTo>
                  <a:lnTo>
                    <a:pt x="120" y="277"/>
                  </a:lnTo>
                  <a:lnTo>
                    <a:pt x="103" y="240"/>
                  </a:lnTo>
                  <a:lnTo>
                    <a:pt x="89" y="199"/>
                  </a:lnTo>
                  <a:lnTo>
                    <a:pt x="62" y="153"/>
                  </a:lnTo>
                  <a:lnTo>
                    <a:pt x="45" y="126"/>
                  </a:lnTo>
                  <a:lnTo>
                    <a:pt x="42" y="94"/>
                  </a:lnTo>
                  <a:lnTo>
                    <a:pt x="22" y="69"/>
                  </a:lnTo>
                  <a:lnTo>
                    <a:pt x="12" y="39"/>
                  </a:lnTo>
                  <a:lnTo>
                    <a:pt x="8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117" name="Rectangle 384">
              <a:extLst>
                <a:ext uri="{FF2B5EF4-FFF2-40B4-BE49-F238E27FC236}">
                  <a16:creationId xmlns:a16="http://schemas.microsoft.com/office/drawing/2014/main" id="{80ACAC96-B3F9-B344-8705-61DFFE4D17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2813" y="4848225"/>
              <a:ext cx="300037" cy="21272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118" name="Rectangle 385">
              <a:extLst>
                <a:ext uri="{FF2B5EF4-FFF2-40B4-BE49-F238E27FC236}">
                  <a16:creationId xmlns:a16="http://schemas.microsoft.com/office/drawing/2014/main" id="{891B90F0-AA79-0E4B-9ACE-724BA3FB76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2813" y="4625975"/>
              <a:ext cx="300037" cy="22225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119" name="Freeform 386">
              <a:extLst>
                <a:ext uri="{FF2B5EF4-FFF2-40B4-BE49-F238E27FC236}">
                  <a16:creationId xmlns:a16="http://schemas.microsoft.com/office/drawing/2014/main" id="{07D4A367-38E8-3A48-AD65-2029B0E61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2850" y="4848225"/>
              <a:ext cx="246063" cy="2968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5" y="0"/>
                </a:cxn>
                <a:cxn ang="0">
                  <a:pos x="165" y="190"/>
                </a:cxn>
                <a:cxn ang="0">
                  <a:pos x="0" y="198"/>
                </a:cxn>
                <a:cxn ang="0">
                  <a:pos x="0" y="142"/>
                </a:cxn>
                <a:cxn ang="0">
                  <a:pos x="0" y="0"/>
                </a:cxn>
              </a:cxnLst>
              <a:rect l="0" t="0" r="r" b="b"/>
              <a:pathLst>
                <a:path w="165" h="198">
                  <a:moveTo>
                    <a:pt x="0" y="0"/>
                  </a:moveTo>
                  <a:lnTo>
                    <a:pt x="165" y="0"/>
                  </a:lnTo>
                  <a:lnTo>
                    <a:pt x="165" y="190"/>
                  </a:lnTo>
                  <a:lnTo>
                    <a:pt x="0" y="198"/>
                  </a:lnTo>
                  <a:lnTo>
                    <a:pt x="0" y="1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120" name="Freeform 387">
              <a:extLst>
                <a:ext uri="{FF2B5EF4-FFF2-40B4-BE49-F238E27FC236}">
                  <a16:creationId xmlns:a16="http://schemas.microsoft.com/office/drawing/2014/main" id="{E7C197C5-5813-9248-B44F-55206365FF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3125" y="5060950"/>
              <a:ext cx="585788" cy="4587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0"/>
                </a:cxn>
                <a:cxn ang="0">
                  <a:pos x="227" y="0"/>
                </a:cxn>
                <a:cxn ang="0">
                  <a:pos x="227" y="56"/>
                </a:cxn>
                <a:cxn ang="0">
                  <a:pos x="392" y="48"/>
                </a:cxn>
                <a:cxn ang="0">
                  <a:pos x="392" y="305"/>
                </a:cxn>
                <a:cxn ang="0">
                  <a:pos x="356" y="305"/>
                </a:cxn>
                <a:cxn ang="0">
                  <a:pos x="242" y="305"/>
                </a:cxn>
                <a:cxn ang="0">
                  <a:pos x="230" y="291"/>
                </a:cxn>
                <a:cxn ang="0">
                  <a:pos x="207" y="307"/>
                </a:cxn>
                <a:cxn ang="0">
                  <a:pos x="198" y="299"/>
                </a:cxn>
                <a:cxn ang="0">
                  <a:pos x="194" y="282"/>
                </a:cxn>
                <a:cxn ang="0">
                  <a:pos x="201" y="262"/>
                </a:cxn>
                <a:cxn ang="0">
                  <a:pos x="199" y="234"/>
                </a:cxn>
                <a:cxn ang="0">
                  <a:pos x="187" y="203"/>
                </a:cxn>
                <a:cxn ang="0">
                  <a:pos x="171" y="188"/>
                </a:cxn>
                <a:cxn ang="0">
                  <a:pos x="133" y="170"/>
                </a:cxn>
                <a:cxn ang="0">
                  <a:pos x="97" y="139"/>
                </a:cxn>
                <a:cxn ang="0">
                  <a:pos x="88" y="108"/>
                </a:cxn>
                <a:cxn ang="0">
                  <a:pos x="64" y="73"/>
                </a:cxn>
                <a:cxn ang="0">
                  <a:pos x="36" y="34"/>
                </a:cxn>
                <a:cxn ang="0">
                  <a:pos x="0" y="0"/>
                </a:cxn>
              </a:cxnLst>
              <a:rect l="0" t="0" r="r" b="b"/>
              <a:pathLst>
                <a:path w="392" h="307">
                  <a:moveTo>
                    <a:pt x="0" y="0"/>
                  </a:moveTo>
                  <a:lnTo>
                    <a:pt x="27" y="0"/>
                  </a:lnTo>
                  <a:lnTo>
                    <a:pt x="227" y="0"/>
                  </a:lnTo>
                  <a:lnTo>
                    <a:pt x="227" y="56"/>
                  </a:lnTo>
                  <a:lnTo>
                    <a:pt x="392" y="48"/>
                  </a:lnTo>
                  <a:lnTo>
                    <a:pt x="392" y="305"/>
                  </a:lnTo>
                  <a:lnTo>
                    <a:pt x="356" y="305"/>
                  </a:lnTo>
                  <a:lnTo>
                    <a:pt x="242" y="305"/>
                  </a:lnTo>
                  <a:lnTo>
                    <a:pt x="230" y="291"/>
                  </a:lnTo>
                  <a:lnTo>
                    <a:pt x="207" y="307"/>
                  </a:lnTo>
                  <a:lnTo>
                    <a:pt x="198" y="299"/>
                  </a:lnTo>
                  <a:lnTo>
                    <a:pt x="194" y="282"/>
                  </a:lnTo>
                  <a:lnTo>
                    <a:pt x="201" y="262"/>
                  </a:lnTo>
                  <a:lnTo>
                    <a:pt x="199" y="234"/>
                  </a:lnTo>
                  <a:lnTo>
                    <a:pt x="187" y="203"/>
                  </a:lnTo>
                  <a:lnTo>
                    <a:pt x="171" y="188"/>
                  </a:lnTo>
                  <a:lnTo>
                    <a:pt x="133" y="170"/>
                  </a:lnTo>
                  <a:lnTo>
                    <a:pt x="97" y="139"/>
                  </a:lnTo>
                  <a:lnTo>
                    <a:pt x="88" y="108"/>
                  </a:lnTo>
                  <a:lnTo>
                    <a:pt x="64" y="73"/>
                  </a:lnTo>
                  <a:lnTo>
                    <a:pt x="36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121" name="Freeform 388">
              <a:extLst>
                <a:ext uri="{FF2B5EF4-FFF2-40B4-BE49-F238E27FC236}">
                  <a16:creationId xmlns:a16="http://schemas.microsoft.com/office/drawing/2014/main" id="{4F409B55-21AA-B147-91A2-F9841C399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913" y="5129213"/>
              <a:ext cx="249237" cy="3857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3" y="0"/>
                </a:cxn>
                <a:cxn ang="0">
                  <a:pos x="166" y="2"/>
                </a:cxn>
                <a:cxn ang="0">
                  <a:pos x="166" y="257"/>
                </a:cxn>
                <a:cxn ang="0">
                  <a:pos x="89" y="257"/>
                </a:cxn>
                <a:cxn ang="0">
                  <a:pos x="89" y="234"/>
                </a:cxn>
                <a:cxn ang="0">
                  <a:pos x="80" y="234"/>
                </a:cxn>
                <a:cxn ang="0">
                  <a:pos x="80" y="228"/>
                </a:cxn>
                <a:cxn ang="0">
                  <a:pos x="67" y="228"/>
                </a:cxn>
                <a:cxn ang="0">
                  <a:pos x="67" y="236"/>
                </a:cxn>
                <a:cxn ang="0">
                  <a:pos x="60" y="236"/>
                </a:cxn>
                <a:cxn ang="0">
                  <a:pos x="60" y="228"/>
                </a:cxn>
                <a:cxn ang="0">
                  <a:pos x="0" y="228"/>
                </a:cxn>
                <a:cxn ang="0">
                  <a:pos x="0" y="0"/>
                </a:cxn>
              </a:cxnLst>
              <a:rect l="0" t="0" r="r" b="b"/>
              <a:pathLst>
                <a:path w="166" h="257">
                  <a:moveTo>
                    <a:pt x="0" y="0"/>
                  </a:moveTo>
                  <a:lnTo>
                    <a:pt x="133" y="0"/>
                  </a:lnTo>
                  <a:lnTo>
                    <a:pt x="166" y="2"/>
                  </a:lnTo>
                  <a:lnTo>
                    <a:pt x="166" y="257"/>
                  </a:lnTo>
                  <a:lnTo>
                    <a:pt x="89" y="257"/>
                  </a:lnTo>
                  <a:lnTo>
                    <a:pt x="89" y="234"/>
                  </a:lnTo>
                  <a:lnTo>
                    <a:pt x="80" y="234"/>
                  </a:lnTo>
                  <a:lnTo>
                    <a:pt x="80" y="228"/>
                  </a:lnTo>
                  <a:lnTo>
                    <a:pt x="67" y="228"/>
                  </a:lnTo>
                  <a:lnTo>
                    <a:pt x="67" y="236"/>
                  </a:lnTo>
                  <a:lnTo>
                    <a:pt x="60" y="236"/>
                  </a:lnTo>
                  <a:lnTo>
                    <a:pt x="60" y="228"/>
                  </a:lnTo>
                  <a:lnTo>
                    <a:pt x="0" y="2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122" name="Freeform 389">
              <a:extLst>
                <a:ext uri="{FF2B5EF4-FFF2-40B4-BE49-F238E27FC236}">
                  <a16:creationId xmlns:a16="http://schemas.microsoft.com/office/drawing/2014/main" id="{A4DD3D93-2670-7744-A2E0-C2211783A6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4938" y="3860800"/>
              <a:ext cx="306387" cy="273050"/>
            </a:xfrm>
            <a:custGeom>
              <a:avLst/>
              <a:gdLst/>
              <a:ahLst/>
              <a:cxnLst>
                <a:cxn ang="0">
                  <a:pos x="7" y="118"/>
                </a:cxn>
                <a:cxn ang="0">
                  <a:pos x="0" y="0"/>
                </a:cxn>
                <a:cxn ang="0">
                  <a:pos x="24" y="7"/>
                </a:cxn>
                <a:cxn ang="0">
                  <a:pos x="57" y="29"/>
                </a:cxn>
                <a:cxn ang="0">
                  <a:pos x="128" y="29"/>
                </a:cxn>
                <a:cxn ang="0">
                  <a:pos x="134" y="41"/>
                </a:cxn>
                <a:cxn ang="0">
                  <a:pos x="136" y="54"/>
                </a:cxn>
                <a:cxn ang="0">
                  <a:pos x="144" y="64"/>
                </a:cxn>
                <a:cxn ang="0">
                  <a:pos x="164" y="71"/>
                </a:cxn>
                <a:cxn ang="0">
                  <a:pos x="162" y="84"/>
                </a:cxn>
                <a:cxn ang="0">
                  <a:pos x="184" y="74"/>
                </a:cxn>
                <a:cxn ang="0">
                  <a:pos x="205" y="131"/>
                </a:cxn>
                <a:cxn ang="0">
                  <a:pos x="157" y="182"/>
                </a:cxn>
                <a:cxn ang="0">
                  <a:pos x="133" y="160"/>
                </a:cxn>
                <a:cxn ang="0">
                  <a:pos x="110" y="154"/>
                </a:cxn>
                <a:cxn ang="0">
                  <a:pos x="101" y="157"/>
                </a:cxn>
                <a:cxn ang="0">
                  <a:pos x="101" y="143"/>
                </a:cxn>
                <a:cxn ang="0">
                  <a:pos x="73" y="143"/>
                </a:cxn>
                <a:cxn ang="0">
                  <a:pos x="42" y="165"/>
                </a:cxn>
                <a:cxn ang="0">
                  <a:pos x="13" y="166"/>
                </a:cxn>
                <a:cxn ang="0">
                  <a:pos x="7" y="118"/>
                </a:cxn>
              </a:cxnLst>
              <a:rect l="0" t="0" r="r" b="b"/>
              <a:pathLst>
                <a:path w="205" h="182">
                  <a:moveTo>
                    <a:pt x="7" y="118"/>
                  </a:moveTo>
                  <a:lnTo>
                    <a:pt x="0" y="0"/>
                  </a:lnTo>
                  <a:lnTo>
                    <a:pt x="24" y="7"/>
                  </a:lnTo>
                  <a:lnTo>
                    <a:pt x="57" y="29"/>
                  </a:lnTo>
                  <a:lnTo>
                    <a:pt x="128" y="29"/>
                  </a:lnTo>
                  <a:lnTo>
                    <a:pt x="134" y="41"/>
                  </a:lnTo>
                  <a:lnTo>
                    <a:pt x="136" y="54"/>
                  </a:lnTo>
                  <a:lnTo>
                    <a:pt x="144" y="64"/>
                  </a:lnTo>
                  <a:lnTo>
                    <a:pt x="164" y="71"/>
                  </a:lnTo>
                  <a:lnTo>
                    <a:pt x="162" y="84"/>
                  </a:lnTo>
                  <a:lnTo>
                    <a:pt x="184" y="74"/>
                  </a:lnTo>
                  <a:lnTo>
                    <a:pt x="205" y="131"/>
                  </a:lnTo>
                  <a:lnTo>
                    <a:pt x="157" y="182"/>
                  </a:lnTo>
                  <a:lnTo>
                    <a:pt x="133" y="160"/>
                  </a:lnTo>
                  <a:lnTo>
                    <a:pt x="110" y="154"/>
                  </a:lnTo>
                  <a:lnTo>
                    <a:pt x="101" y="157"/>
                  </a:lnTo>
                  <a:lnTo>
                    <a:pt x="101" y="143"/>
                  </a:lnTo>
                  <a:lnTo>
                    <a:pt x="73" y="143"/>
                  </a:lnTo>
                  <a:lnTo>
                    <a:pt x="42" y="165"/>
                  </a:lnTo>
                  <a:lnTo>
                    <a:pt x="13" y="166"/>
                  </a:lnTo>
                  <a:lnTo>
                    <a:pt x="7" y="11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123" name="Freeform 390">
              <a:extLst>
                <a:ext uri="{FF2B5EF4-FFF2-40B4-BE49-F238E27FC236}">
                  <a16:creationId xmlns:a16="http://schemas.microsoft.com/office/drawing/2014/main" id="{C95C99DD-FFE1-F042-905F-E1C1C54B3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4138" y="4057650"/>
              <a:ext cx="454025" cy="328613"/>
            </a:xfrm>
            <a:custGeom>
              <a:avLst/>
              <a:gdLst/>
              <a:ahLst/>
              <a:cxnLst>
                <a:cxn ang="0">
                  <a:pos x="46" y="35"/>
                </a:cxn>
                <a:cxn ang="0">
                  <a:pos x="0" y="21"/>
                </a:cxn>
                <a:cxn ang="0">
                  <a:pos x="40" y="134"/>
                </a:cxn>
                <a:cxn ang="0">
                  <a:pos x="161" y="197"/>
                </a:cxn>
                <a:cxn ang="0">
                  <a:pos x="178" y="194"/>
                </a:cxn>
                <a:cxn ang="0">
                  <a:pos x="190" y="188"/>
                </a:cxn>
                <a:cxn ang="0">
                  <a:pos x="207" y="200"/>
                </a:cxn>
                <a:cxn ang="0">
                  <a:pos x="218" y="205"/>
                </a:cxn>
                <a:cxn ang="0">
                  <a:pos x="231" y="217"/>
                </a:cxn>
                <a:cxn ang="0">
                  <a:pos x="241" y="220"/>
                </a:cxn>
                <a:cxn ang="0">
                  <a:pos x="252" y="211"/>
                </a:cxn>
                <a:cxn ang="0">
                  <a:pos x="274" y="201"/>
                </a:cxn>
                <a:cxn ang="0">
                  <a:pos x="277" y="191"/>
                </a:cxn>
                <a:cxn ang="0">
                  <a:pos x="283" y="183"/>
                </a:cxn>
                <a:cxn ang="0">
                  <a:pos x="277" y="174"/>
                </a:cxn>
                <a:cxn ang="0">
                  <a:pos x="281" y="160"/>
                </a:cxn>
                <a:cxn ang="0">
                  <a:pos x="292" y="160"/>
                </a:cxn>
                <a:cxn ang="0">
                  <a:pos x="303" y="154"/>
                </a:cxn>
                <a:cxn ang="0">
                  <a:pos x="294" y="149"/>
                </a:cxn>
                <a:cxn ang="0">
                  <a:pos x="297" y="132"/>
                </a:cxn>
                <a:cxn ang="0">
                  <a:pos x="297" y="114"/>
                </a:cxn>
                <a:cxn ang="0">
                  <a:pos x="280" y="89"/>
                </a:cxn>
                <a:cxn ang="0">
                  <a:pos x="271" y="77"/>
                </a:cxn>
                <a:cxn ang="0">
                  <a:pos x="271" y="60"/>
                </a:cxn>
                <a:cxn ang="0">
                  <a:pos x="254" y="55"/>
                </a:cxn>
                <a:cxn ang="0">
                  <a:pos x="238" y="0"/>
                </a:cxn>
                <a:cxn ang="0">
                  <a:pos x="190" y="51"/>
                </a:cxn>
                <a:cxn ang="0">
                  <a:pos x="166" y="29"/>
                </a:cxn>
                <a:cxn ang="0">
                  <a:pos x="143" y="23"/>
                </a:cxn>
                <a:cxn ang="0">
                  <a:pos x="134" y="26"/>
                </a:cxn>
                <a:cxn ang="0">
                  <a:pos x="134" y="12"/>
                </a:cxn>
                <a:cxn ang="0">
                  <a:pos x="106" y="12"/>
                </a:cxn>
                <a:cxn ang="0">
                  <a:pos x="75" y="34"/>
                </a:cxn>
                <a:cxn ang="0">
                  <a:pos x="46" y="35"/>
                </a:cxn>
              </a:cxnLst>
              <a:rect l="0" t="0" r="r" b="b"/>
              <a:pathLst>
                <a:path w="303" h="220">
                  <a:moveTo>
                    <a:pt x="46" y="35"/>
                  </a:moveTo>
                  <a:lnTo>
                    <a:pt x="0" y="21"/>
                  </a:lnTo>
                  <a:lnTo>
                    <a:pt x="40" y="134"/>
                  </a:lnTo>
                  <a:lnTo>
                    <a:pt x="161" y="197"/>
                  </a:lnTo>
                  <a:lnTo>
                    <a:pt x="178" y="194"/>
                  </a:lnTo>
                  <a:lnTo>
                    <a:pt x="190" y="188"/>
                  </a:lnTo>
                  <a:lnTo>
                    <a:pt x="207" y="200"/>
                  </a:lnTo>
                  <a:lnTo>
                    <a:pt x="218" y="205"/>
                  </a:lnTo>
                  <a:lnTo>
                    <a:pt x="231" y="217"/>
                  </a:lnTo>
                  <a:lnTo>
                    <a:pt x="241" y="220"/>
                  </a:lnTo>
                  <a:lnTo>
                    <a:pt x="252" y="211"/>
                  </a:lnTo>
                  <a:lnTo>
                    <a:pt x="274" y="201"/>
                  </a:lnTo>
                  <a:lnTo>
                    <a:pt x="277" y="191"/>
                  </a:lnTo>
                  <a:lnTo>
                    <a:pt x="283" y="183"/>
                  </a:lnTo>
                  <a:lnTo>
                    <a:pt x="277" y="174"/>
                  </a:lnTo>
                  <a:lnTo>
                    <a:pt x="281" y="160"/>
                  </a:lnTo>
                  <a:lnTo>
                    <a:pt x="292" y="160"/>
                  </a:lnTo>
                  <a:lnTo>
                    <a:pt x="303" y="154"/>
                  </a:lnTo>
                  <a:lnTo>
                    <a:pt x="294" y="149"/>
                  </a:lnTo>
                  <a:lnTo>
                    <a:pt x="297" y="132"/>
                  </a:lnTo>
                  <a:lnTo>
                    <a:pt x="297" y="114"/>
                  </a:lnTo>
                  <a:lnTo>
                    <a:pt x="280" y="89"/>
                  </a:lnTo>
                  <a:lnTo>
                    <a:pt x="271" y="77"/>
                  </a:lnTo>
                  <a:lnTo>
                    <a:pt x="271" y="60"/>
                  </a:lnTo>
                  <a:lnTo>
                    <a:pt x="254" y="55"/>
                  </a:lnTo>
                  <a:lnTo>
                    <a:pt x="238" y="0"/>
                  </a:lnTo>
                  <a:lnTo>
                    <a:pt x="190" y="51"/>
                  </a:lnTo>
                  <a:lnTo>
                    <a:pt x="166" y="29"/>
                  </a:lnTo>
                  <a:lnTo>
                    <a:pt x="143" y="23"/>
                  </a:lnTo>
                  <a:lnTo>
                    <a:pt x="134" y="26"/>
                  </a:lnTo>
                  <a:lnTo>
                    <a:pt x="134" y="12"/>
                  </a:lnTo>
                  <a:lnTo>
                    <a:pt x="106" y="12"/>
                  </a:lnTo>
                  <a:lnTo>
                    <a:pt x="75" y="34"/>
                  </a:lnTo>
                  <a:lnTo>
                    <a:pt x="46" y="3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124" name="Freeform 391">
              <a:extLst>
                <a:ext uri="{FF2B5EF4-FFF2-40B4-BE49-F238E27FC236}">
                  <a16:creationId xmlns:a16="http://schemas.microsoft.com/office/drawing/2014/main" id="{791D1C23-8422-9F46-8C0C-776805E417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5238" y="4037013"/>
              <a:ext cx="158750" cy="252412"/>
            </a:xfrm>
            <a:custGeom>
              <a:avLst/>
              <a:gdLst/>
              <a:ahLst/>
              <a:cxnLst>
                <a:cxn ang="0">
                  <a:pos x="10" y="65"/>
                </a:cxn>
                <a:cxn ang="0">
                  <a:pos x="0" y="42"/>
                </a:cxn>
                <a:cxn ang="0">
                  <a:pos x="10" y="25"/>
                </a:cxn>
                <a:cxn ang="0">
                  <a:pos x="10" y="14"/>
                </a:cxn>
                <a:cxn ang="0">
                  <a:pos x="21" y="8"/>
                </a:cxn>
                <a:cxn ang="0">
                  <a:pos x="100" y="0"/>
                </a:cxn>
                <a:cxn ang="0">
                  <a:pos x="106" y="48"/>
                </a:cxn>
                <a:cxn ang="0">
                  <a:pos x="60" y="34"/>
                </a:cxn>
                <a:cxn ang="0">
                  <a:pos x="100" y="147"/>
                </a:cxn>
                <a:cxn ang="0">
                  <a:pos x="50" y="168"/>
                </a:cxn>
                <a:cxn ang="0">
                  <a:pos x="38" y="147"/>
                </a:cxn>
                <a:cxn ang="0">
                  <a:pos x="29" y="142"/>
                </a:cxn>
                <a:cxn ang="0">
                  <a:pos x="23" y="137"/>
                </a:cxn>
                <a:cxn ang="0">
                  <a:pos x="23" y="116"/>
                </a:cxn>
                <a:cxn ang="0">
                  <a:pos x="15" y="104"/>
                </a:cxn>
                <a:cxn ang="0">
                  <a:pos x="23" y="90"/>
                </a:cxn>
                <a:cxn ang="0">
                  <a:pos x="21" y="71"/>
                </a:cxn>
                <a:cxn ang="0">
                  <a:pos x="10" y="65"/>
                </a:cxn>
              </a:cxnLst>
              <a:rect l="0" t="0" r="r" b="b"/>
              <a:pathLst>
                <a:path w="106" h="168">
                  <a:moveTo>
                    <a:pt x="10" y="65"/>
                  </a:moveTo>
                  <a:lnTo>
                    <a:pt x="0" y="42"/>
                  </a:lnTo>
                  <a:lnTo>
                    <a:pt x="10" y="25"/>
                  </a:lnTo>
                  <a:lnTo>
                    <a:pt x="10" y="14"/>
                  </a:lnTo>
                  <a:lnTo>
                    <a:pt x="21" y="8"/>
                  </a:lnTo>
                  <a:lnTo>
                    <a:pt x="100" y="0"/>
                  </a:lnTo>
                  <a:lnTo>
                    <a:pt x="106" y="48"/>
                  </a:lnTo>
                  <a:lnTo>
                    <a:pt x="60" y="34"/>
                  </a:lnTo>
                  <a:lnTo>
                    <a:pt x="100" y="147"/>
                  </a:lnTo>
                  <a:lnTo>
                    <a:pt x="50" y="168"/>
                  </a:lnTo>
                  <a:lnTo>
                    <a:pt x="38" y="147"/>
                  </a:lnTo>
                  <a:lnTo>
                    <a:pt x="29" y="142"/>
                  </a:lnTo>
                  <a:lnTo>
                    <a:pt x="23" y="137"/>
                  </a:lnTo>
                  <a:lnTo>
                    <a:pt x="23" y="116"/>
                  </a:lnTo>
                  <a:lnTo>
                    <a:pt x="15" y="104"/>
                  </a:lnTo>
                  <a:lnTo>
                    <a:pt x="23" y="90"/>
                  </a:lnTo>
                  <a:lnTo>
                    <a:pt x="21" y="71"/>
                  </a:lnTo>
                  <a:lnTo>
                    <a:pt x="10" y="65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125" name="Freeform 392">
              <a:extLst>
                <a:ext uri="{FF2B5EF4-FFF2-40B4-BE49-F238E27FC236}">
                  <a16:creationId xmlns:a16="http://schemas.microsoft.com/office/drawing/2014/main" id="{AF321D6F-256B-EB43-B238-05C5BBCD1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5563" y="4257675"/>
              <a:ext cx="269875" cy="260350"/>
            </a:xfrm>
            <a:custGeom>
              <a:avLst/>
              <a:gdLst/>
              <a:ahLst/>
              <a:cxnLst>
                <a:cxn ang="0">
                  <a:pos x="10" y="21"/>
                </a:cxn>
                <a:cxn ang="0">
                  <a:pos x="60" y="0"/>
                </a:cxn>
                <a:cxn ang="0">
                  <a:pos x="181" y="63"/>
                </a:cxn>
                <a:cxn ang="0">
                  <a:pos x="177" y="81"/>
                </a:cxn>
                <a:cxn ang="0">
                  <a:pos x="172" y="103"/>
                </a:cxn>
                <a:cxn ang="0">
                  <a:pos x="149" y="109"/>
                </a:cxn>
                <a:cxn ang="0">
                  <a:pos x="144" y="121"/>
                </a:cxn>
                <a:cxn ang="0">
                  <a:pos x="137" y="149"/>
                </a:cxn>
                <a:cxn ang="0">
                  <a:pos x="124" y="152"/>
                </a:cxn>
                <a:cxn ang="0">
                  <a:pos x="120" y="161"/>
                </a:cxn>
                <a:cxn ang="0">
                  <a:pos x="107" y="155"/>
                </a:cxn>
                <a:cxn ang="0">
                  <a:pos x="81" y="160"/>
                </a:cxn>
                <a:cxn ang="0">
                  <a:pos x="66" y="174"/>
                </a:cxn>
                <a:cxn ang="0">
                  <a:pos x="37" y="149"/>
                </a:cxn>
                <a:cxn ang="0">
                  <a:pos x="35" y="137"/>
                </a:cxn>
                <a:cxn ang="0">
                  <a:pos x="23" y="121"/>
                </a:cxn>
                <a:cxn ang="0">
                  <a:pos x="12" y="115"/>
                </a:cxn>
                <a:cxn ang="0">
                  <a:pos x="7" y="103"/>
                </a:cxn>
                <a:cxn ang="0">
                  <a:pos x="6" y="84"/>
                </a:cxn>
                <a:cxn ang="0">
                  <a:pos x="0" y="75"/>
                </a:cxn>
                <a:cxn ang="0">
                  <a:pos x="0" y="63"/>
                </a:cxn>
                <a:cxn ang="0">
                  <a:pos x="12" y="55"/>
                </a:cxn>
                <a:cxn ang="0">
                  <a:pos x="10" y="21"/>
                </a:cxn>
              </a:cxnLst>
              <a:rect l="0" t="0" r="r" b="b"/>
              <a:pathLst>
                <a:path w="181" h="174">
                  <a:moveTo>
                    <a:pt x="10" y="21"/>
                  </a:moveTo>
                  <a:lnTo>
                    <a:pt x="60" y="0"/>
                  </a:lnTo>
                  <a:lnTo>
                    <a:pt x="181" y="63"/>
                  </a:lnTo>
                  <a:lnTo>
                    <a:pt x="177" y="81"/>
                  </a:lnTo>
                  <a:lnTo>
                    <a:pt x="172" y="103"/>
                  </a:lnTo>
                  <a:lnTo>
                    <a:pt x="149" y="109"/>
                  </a:lnTo>
                  <a:lnTo>
                    <a:pt x="144" y="121"/>
                  </a:lnTo>
                  <a:lnTo>
                    <a:pt x="137" y="149"/>
                  </a:lnTo>
                  <a:lnTo>
                    <a:pt x="124" y="152"/>
                  </a:lnTo>
                  <a:lnTo>
                    <a:pt x="120" y="161"/>
                  </a:lnTo>
                  <a:lnTo>
                    <a:pt x="107" y="155"/>
                  </a:lnTo>
                  <a:lnTo>
                    <a:pt x="81" y="160"/>
                  </a:lnTo>
                  <a:lnTo>
                    <a:pt x="66" y="174"/>
                  </a:lnTo>
                  <a:lnTo>
                    <a:pt x="37" y="149"/>
                  </a:lnTo>
                  <a:lnTo>
                    <a:pt x="35" y="137"/>
                  </a:lnTo>
                  <a:lnTo>
                    <a:pt x="23" y="121"/>
                  </a:lnTo>
                  <a:lnTo>
                    <a:pt x="12" y="115"/>
                  </a:lnTo>
                  <a:lnTo>
                    <a:pt x="7" y="103"/>
                  </a:lnTo>
                  <a:lnTo>
                    <a:pt x="6" y="84"/>
                  </a:lnTo>
                  <a:lnTo>
                    <a:pt x="0" y="75"/>
                  </a:lnTo>
                  <a:lnTo>
                    <a:pt x="0" y="63"/>
                  </a:lnTo>
                  <a:lnTo>
                    <a:pt x="12" y="55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126" name="Freeform 393">
              <a:extLst>
                <a:ext uri="{FF2B5EF4-FFF2-40B4-BE49-F238E27FC236}">
                  <a16:creationId xmlns:a16="http://schemas.microsoft.com/office/drawing/2014/main" id="{C574BC98-20DC-7840-B6C7-9ECD6A899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9575" y="4321175"/>
              <a:ext cx="354013" cy="249238"/>
            </a:xfrm>
            <a:custGeom>
              <a:avLst/>
              <a:gdLst/>
              <a:ahLst/>
              <a:cxnLst>
                <a:cxn ang="0">
                  <a:pos x="1" y="28"/>
                </a:cxn>
                <a:cxn ang="0">
                  <a:pos x="14" y="40"/>
                </a:cxn>
                <a:cxn ang="0">
                  <a:pos x="24" y="43"/>
                </a:cxn>
                <a:cxn ang="0">
                  <a:pos x="35" y="34"/>
                </a:cxn>
                <a:cxn ang="0">
                  <a:pos x="57" y="24"/>
                </a:cxn>
                <a:cxn ang="0">
                  <a:pos x="70" y="35"/>
                </a:cxn>
                <a:cxn ang="0">
                  <a:pos x="89" y="35"/>
                </a:cxn>
                <a:cxn ang="0">
                  <a:pos x="115" y="20"/>
                </a:cxn>
                <a:cxn ang="0">
                  <a:pos x="124" y="24"/>
                </a:cxn>
                <a:cxn ang="0">
                  <a:pos x="181" y="6"/>
                </a:cxn>
                <a:cxn ang="0">
                  <a:pos x="191" y="12"/>
                </a:cxn>
                <a:cxn ang="0">
                  <a:pos x="212" y="11"/>
                </a:cxn>
                <a:cxn ang="0">
                  <a:pos x="218" y="0"/>
                </a:cxn>
                <a:cxn ang="0">
                  <a:pos x="237" y="15"/>
                </a:cxn>
                <a:cxn ang="0">
                  <a:pos x="187" y="40"/>
                </a:cxn>
                <a:cxn ang="0">
                  <a:pos x="146" y="66"/>
                </a:cxn>
                <a:cxn ang="0">
                  <a:pos x="123" y="92"/>
                </a:cxn>
                <a:cxn ang="0">
                  <a:pos x="43" y="166"/>
                </a:cxn>
                <a:cxn ang="0">
                  <a:pos x="41" y="145"/>
                </a:cxn>
                <a:cxn ang="0">
                  <a:pos x="47" y="140"/>
                </a:cxn>
                <a:cxn ang="0">
                  <a:pos x="43" y="131"/>
                </a:cxn>
                <a:cxn ang="0">
                  <a:pos x="30" y="106"/>
                </a:cxn>
                <a:cxn ang="0">
                  <a:pos x="0" y="60"/>
                </a:cxn>
                <a:cxn ang="0">
                  <a:pos x="1" y="28"/>
                </a:cxn>
              </a:cxnLst>
              <a:rect l="0" t="0" r="r" b="b"/>
              <a:pathLst>
                <a:path w="237" h="166">
                  <a:moveTo>
                    <a:pt x="1" y="28"/>
                  </a:moveTo>
                  <a:lnTo>
                    <a:pt x="14" y="40"/>
                  </a:lnTo>
                  <a:lnTo>
                    <a:pt x="24" y="43"/>
                  </a:lnTo>
                  <a:lnTo>
                    <a:pt x="35" y="34"/>
                  </a:lnTo>
                  <a:lnTo>
                    <a:pt x="57" y="24"/>
                  </a:lnTo>
                  <a:lnTo>
                    <a:pt x="70" y="35"/>
                  </a:lnTo>
                  <a:lnTo>
                    <a:pt x="89" y="35"/>
                  </a:lnTo>
                  <a:lnTo>
                    <a:pt x="115" y="20"/>
                  </a:lnTo>
                  <a:lnTo>
                    <a:pt x="124" y="24"/>
                  </a:lnTo>
                  <a:lnTo>
                    <a:pt x="181" y="6"/>
                  </a:lnTo>
                  <a:lnTo>
                    <a:pt x="191" y="12"/>
                  </a:lnTo>
                  <a:lnTo>
                    <a:pt x="212" y="11"/>
                  </a:lnTo>
                  <a:lnTo>
                    <a:pt x="218" y="0"/>
                  </a:lnTo>
                  <a:lnTo>
                    <a:pt x="237" y="15"/>
                  </a:lnTo>
                  <a:lnTo>
                    <a:pt x="187" y="40"/>
                  </a:lnTo>
                  <a:lnTo>
                    <a:pt x="146" y="66"/>
                  </a:lnTo>
                  <a:lnTo>
                    <a:pt x="123" y="92"/>
                  </a:lnTo>
                  <a:lnTo>
                    <a:pt x="43" y="166"/>
                  </a:lnTo>
                  <a:lnTo>
                    <a:pt x="41" y="145"/>
                  </a:lnTo>
                  <a:lnTo>
                    <a:pt x="47" y="140"/>
                  </a:lnTo>
                  <a:lnTo>
                    <a:pt x="43" y="131"/>
                  </a:lnTo>
                  <a:lnTo>
                    <a:pt x="30" y="106"/>
                  </a:lnTo>
                  <a:lnTo>
                    <a:pt x="0" y="60"/>
                  </a:lnTo>
                  <a:lnTo>
                    <a:pt x="1" y="2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127" name="Freeform 394">
              <a:extLst>
                <a:ext uri="{FF2B5EF4-FFF2-40B4-BE49-F238E27FC236}">
                  <a16:creationId xmlns:a16="http://schemas.microsoft.com/office/drawing/2014/main" id="{0FC0EBFA-F267-9845-B2BE-161CF4E1A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3988" y="4338638"/>
              <a:ext cx="325437" cy="384175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15" y="106"/>
                </a:cxn>
                <a:cxn ang="0">
                  <a:pos x="41" y="101"/>
                </a:cxn>
                <a:cxn ang="0">
                  <a:pos x="54" y="107"/>
                </a:cxn>
                <a:cxn ang="0">
                  <a:pos x="58" y="98"/>
                </a:cxn>
                <a:cxn ang="0">
                  <a:pos x="71" y="95"/>
                </a:cxn>
                <a:cxn ang="0">
                  <a:pos x="78" y="67"/>
                </a:cxn>
                <a:cxn ang="0">
                  <a:pos x="83" y="55"/>
                </a:cxn>
                <a:cxn ang="0">
                  <a:pos x="106" y="49"/>
                </a:cxn>
                <a:cxn ang="0">
                  <a:pos x="115" y="9"/>
                </a:cxn>
                <a:cxn ang="0">
                  <a:pos x="132" y="6"/>
                </a:cxn>
                <a:cxn ang="0">
                  <a:pos x="144" y="0"/>
                </a:cxn>
                <a:cxn ang="0">
                  <a:pos x="161" y="12"/>
                </a:cxn>
                <a:cxn ang="0">
                  <a:pos x="172" y="17"/>
                </a:cxn>
                <a:cxn ang="0">
                  <a:pos x="171" y="49"/>
                </a:cxn>
                <a:cxn ang="0">
                  <a:pos x="201" y="95"/>
                </a:cxn>
                <a:cxn ang="0">
                  <a:pos x="218" y="129"/>
                </a:cxn>
                <a:cxn ang="0">
                  <a:pos x="212" y="134"/>
                </a:cxn>
                <a:cxn ang="0">
                  <a:pos x="214" y="161"/>
                </a:cxn>
                <a:cxn ang="0">
                  <a:pos x="175" y="198"/>
                </a:cxn>
                <a:cxn ang="0">
                  <a:pos x="101" y="257"/>
                </a:cxn>
                <a:cxn ang="0">
                  <a:pos x="88" y="241"/>
                </a:cxn>
                <a:cxn ang="0">
                  <a:pos x="71" y="237"/>
                </a:cxn>
                <a:cxn ang="0">
                  <a:pos x="60" y="221"/>
                </a:cxn>
                <a:cxn ang="0">
                  <a:pos x="43" y="211"/>
                </a:cxn>
                <a:cxn ang="0">
                  <a:pos x="24" y="200"/>
                </a:cxn>
                <a:cxn ang="0">
                  <a:pos x="23" y="180"/>
                </a:cxn>
                <a:cxn ang="0">
                  <a:pos x="3" y="155"/>
                </a:cxn>
                <a:cxn ang="0">
                  <a:pos x="0" y="120"/>
                </a:cxn>
              </a:cxnLst>
              <a:rect l="0" t="0" r="r" b="b"/>
              <a:pathLst>
                <a:path w="218" h="257">
                  <a:moveTo>
                    <a:pt x="0" y="120"/>
                  </a:moveTo>
                  <a:lnTo>
                    <a:pt x="15" y="106"/>
                  </a:lnTo>
                  <a:lnTo>
                    <a:pt x="41" y="101"/>
                  </a:lnTo>
                  <a:lnTo>
                    <a:pt x="54" y="107"/>
                  </a:lnTo>
                  <a:lnTo>
                    <a:pt x="58" y="98"/>
                  </a:lnTo>
                  <a:lnTo>
                    <a:pt x="71" y="95"/>
                  </a:lnTo>
                  <a:lnTo>
                    <a:pt x="78" y="67"/>
                  </a:lnTo>
                  <a:lnTo>
                    <a:pt x="83" y="55"/>
                  </a:lnTo>
                  <a:lnTo>
                    <a:pt x="106" y="49"/>
                  </a:lnTo>
                  <a:lnTo>
                    <a:pt x="115" y="9"/>
                  </a:lnTo>
                  <a:lnTo>
                    <a:pt x="132" y="6"/>
                  </a:lnTo>
                  <a:lnTo>
                    <a:pt x="144" y="0"/>
                  </a:lnTo>
                  <a:lnTo>
                    <a:pt x="161" y="12"/>
                  </a:lnTo>
                  <a:lnTo>
                    <a:pt x="172" y="17"/>
                  </a:lnTo>
                  <a:lnTo>
                    <a:pt x="171" y="49"/>
                  </a:lnTo>
                  <a:lnTo>
                    <a:pt x="201" y="95"/>
                  </a:lnTo>
                  <a:lnTo>
                    <a:pt x="218" y="129"/>
                  </a:lnTo>
                  <a:lnTo>
                    <a:pt x="212" y="134"/>
                  </a:lnTo>
                  <a:lnTo>
                    <a:pt x="214" y="161"/>
                  </a:lnTo>
                  <a:lnTo>
                    <a:pt x="175" y="198"/>
                  </a:lnTo>
                  <a:lnTo>
                    <a:pt x="101" y="257"/>
                  </a:lnTo>
                  <a:lnTo>
                    <a:pt x="88" y="241"/>
                  </a:lnTo>
                  <a:lnTo>
                    <a:pt x="71" y="237"/>
                  </a:lnTo>
                  <a:lnTo>
                    <a:pt x="60" y="221"/>
                  </a:lnTo>
                  <a:lnTo>
                    <a:pt x="43" y="211"/>
                  </a:lnTo>
                  <a:lnTo>
                    <a:pt x="24" y="200"/>
                  </a:lnTo>
                  <a:lnTo>
                    <a:pt x="23" y="180"/>
                  </a:lnTo>
                  <a:lnTo>
                    <a:pt x="3" y="155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128" name="Freeform 395">
              <a:extLst>
                <a:ext uri="{FF2B5EF4-FFF2-40B4-BE49-F238E27FC236}">
                  <a16:creationId xmlns:a16="http://schemas.microsoft.com/office/drawing/2014/main" id="{CC841144-EB51-B048-A8B1-27A926F0E4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9113" y="2535238"/>
              <a:ext cx="209550" cy="2079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1" y="0"/>
                </a:cxn>
                <a:cxn ang="0">
                  <a:pos x="141" y="0"/>
                </a:cxn>
                <a:cxn ang="0">
                  <a:pos x="141" y="139"/>
                </a:cxn>
                <a:cxn ang="0">
                  <a:pos x="100" y="139"/>
                </a:cxn>
                <a:cxn ang="0">
                  <a:pos x="0" y="137"/>
                </a:cxn>
                <a:cxn ang="0">
                  <a:pos x="0" y="0"/>
                </a:cxn>
              </a:cxnLst>
              <a:rect l="0" t="0" r="r" b="b"/>
              <a:pathLst>
                <a:path w="141" h="139">
                  <a:moveTo>
                    <a:pt x="0" y="0"/>
                  </a:moveTo>
                  <a:lnTo>
                    <a:pt x="111" y="0"/>
                  </a:lnTo>
                  <a:lnTo>
                    <a:pt x="141" y="0"/>
                  </a:lnTo>
                  <a:lnTo>
                    <a:pt x="141" y="139"/>
                  </a:lnTo>
                  <a:lnTo>
                    <a:pt x="100" y="139"/>
                  </a:lnTo>
                  <a:lnTo>
                    <a:pt x="0" y="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129" name="Freeform 396">
              <a:extLst>
                <a:ext uri="{FF2B5EF4-FFF2-40B4-BE49-F238E27FC236}">
                  <a16:creationId xmlns:a16="http://schemas.microsoft.com/office/drawing/2014/main" id="{3D79D154-4746-F24C-8449-F0A06EFF5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1938" y="2740025"/>
              <a:ext cx="203200" cy="241300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104"/>
                </a:cxn>
                <a:cxn ang="0">
                  <a:pos x="19" y="104"/>
                </a:cxn>
                <a:cxn ang="0">
                  <a:pos x="88" y="104"/>
                </a:cxn>
                <a:cxn ang="0">
                  <a:pos x="88" y="93"/>
                </a:cxn>
                <a:cxn ang="0">
                  <a:pos x="88" y="0"/>
                </a:cxn>
                <a:cxn ang="0">
                  <a:pos x="26" y="0"/>
                </a:cxn>
                <a:cxn ang="0">
                  <a:pos x="26" y="15"/>
                </a:cxn>
                <a:cxn ang="0">
                  <a:pos x="0" y="15"/>
                </a:cxn>
              </a:cxnLst>
              <a:rect l="0" t="0" r="r" b="b"/>
              <a:pathLst>
                <a:path w="88" h="104">
                  <a:moveTo>
                    <a:pt x="0" y="15"/>
                  </a:move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20" y="103"/>
                    <a:pt x="19" y="104"/>
                  </a:cubicBezTo>
                  <a:cubicBezTo>
                    <a:pt x="18" y="104"/>
                    <a:pt x="88" y="104"/>
                    <a:pt x="88" y="104"/>
                  </a:cubicBezTo>
                  <a:cubicBezTo>
                    <a:pt x="88" y="93"/>
                    <a:pt x="88" y="93"/>
                    <a:pt x="88" y="93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15"/>
                    <a:pt x="26" y="15"/>
                    <a:pt x="26" y="15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130" name="Freeform 397">
              <a:extLst>
                <a:ext uri="{FF2B5EF4-FFF2-40B4-BE49-F238E27FC236}">
                  <a16:creationId xmlns:a16="http://schemas.microsoft.com/office/drawing/2014/main" id="{28B16E66-4BC5-6B45-A9E4-35495F421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5138" y="2740025"/>
              <a:ext cx="203200" cy="2159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0"/>
                </a:cxn>
                <a:cxn ang="0">
                  <a:pos x="136" y="2"/>
                </a:cxn>
                <a:cxn ang="0">
                  <a:pos x="136" y="144"/>
                </a:cxn>
                <a:cxn ang="0">
                  <a:pos x="0" y="144"/>
                </a:cxn>
                <a:cxn ang="0">
                  <a:pos x="0" y="0"/>
                </a:cxn>
              </a:cxnLst>
              <a:rect l="0" t="0" r="r" b="b"/>
              <a:pathLst>
                <a:path w="136" h="144">
                  <a:moveTo>
                    <a:pt x="0" y="0"/>
                  </a:moveTo>
                  <a:lnTo>
                    <a:pt x="36" y="0"/>
                  </a:lnTo>
                  <a:lnTo>
                    <a:pt x="136" y="2"/>
                  </a:lnTo>
                  <a:lnTo>
                    <a:pt x="136" y="144"/>
                  </a:lnTo>
                  <a:lnTo>
                    <a:pt x="0" y="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131" name="Freeform 398">
              <a:extLst>
                <a:ext uri="{FF2B5EF4-FFF2-40B4-BE49-F238E27FC236}">
                  <a16:creationId xmlns:a16="http://schemas.microsoft.com/office/drawing/2014/main" id="{71245841-721E-AB4A-B35B-3FBC70D23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8338" y="2743200"/>
              <a:ext cx="201612" cy="21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1" y="0"/>
                </a:cxn>
                <a:cxn ang="0">
                  <a:pos x="135" y="0"/>
                </a:cxn>
                <a:cxn ang="0">
                  <a:pos x="135" y="142"/>
                </a:cxn>
                <a:cxn ang="0">
                  <a:pos x="0" y="142"/>
                </a:cxn>
                <a:cxn ang="0">
                  <a:pos x="0" y="0"/>
                </a:cxn>
              </a:cxnLst>
              <a:rect l="0" t="0" r="r" b="b"/>
              <a:pathLst>
                <a:path w="135" h="142">
                  <a:moveTo>
                    <a:pt x="0" y="0"/>
                  </a:moveTo>
                  <a:lnTo>
                    <a:pt x="41" y="0"/>
                  </a:lnTo>
                  <a:lnTo>
                    <a:pt x="135" y="0"/>
                  </a:lnTo>
                  <a:lnTo>
                    <a:pt x="135" y="142"/>
                  </a:lnTo>
                  <a:lnTo>
                    <a:pt x="0" y="1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132" name="Freeform 399">
              <a:extLst>
                <a:ext uri="{FF2B5EF4-FFF2-40B4-BE49-F238E27FC236}">
                  <a16:creationId xmlns:a16="http://schemas.microsoft.com/office/drawing/2014/main" id="{3DB1B285-067A-B042-8BA7-6019197F14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9288" y="2955925"/>
              <a:ext cx="204787" cy="193675"/>
            </a:xfrm>
            <a:custGeom>
              <a:avLst/>
              <a:gdLst/>
              <a:ahLst/>
              <a:cxnLst>
                <a:cxn ang="0">
                  <a:pos x="0" y="117"/>
                </a:cxn>
                <a:cxn ang="0">
                  <a:pos x="0" y="0"/>
                </a:cxn>
                <a:cxn ang="0">
                  <a:pos x="137" y="0"/>
                </a:cxn>
                <a:cxn ang="0">
                  <a:pos x="137" y="92"/>
                </a:cxn>
                <a:cxn ang="0">
                  <a:pos x="39" y="118"/>
                </a:cxn>
                <a:cxn ang="0">
                  <a:pos x="36" y="124"/>
                </a:cxn>
                <a:cxn ang="0">
                  <a:pos x="30" y="130"/>
                </a:cxn>
                <a:cxn ang="0">
                  <a:pos x="22" y="130"/>
                </a:cxn>
                <a:cxn ang="0">
                  <a:pos x="14" y="124"/>
                </a:cxn>
                <a:cxn ang="0">
                  <a:pos x="0" y="117"/>
                </a:cxn>
              </a:cxnLst>
              <a:rect l="0" t="0" r="r" b="b"/>
              <a:pathLst>
                <a:path w="137" h="130">
                  <a:moveTo>
                    <a:pt x="0" y="117"/>
                  </a:moveTo>
                  <a:lnTo>
                    <a:pt x="0" y="0"/>
                  </a:lnTo>
                  <a:lnTo>
                    <a:pt x="137" y="0"/>
                  </a:lnTo>
                  <a:lnTo>
                    <a:pt x="137" y="92"/>
                  </a:lnTo>
                  <a:lnTo>
                    <a:pt x="39" y="118"/>
                  </a:lnTo>
                  <a:lnTo>
                    <a:pt x="36" y="124"/>
                  </a:lnTo>
                  <a:lnTo>
                    <a:pt x="30" y="130"/>
                  </a:lnTo>
                  <a:lnTo>
                    <a:pt x="22" y="130"/>
                  </a:lnTo>
                  <a:lnTo>
                    <a:pt x="14" y="124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133" name="Freeform 400">
              <a:extLst>
                <a:ext uri="{FF2B5EF4-FFF2-40B4-BE49-F238E27FC236}">
                  <a16:creationId xmlns:a16="http://schemas.microsoft.com/office/drawing/2014/main" id="{E7A0F920-CDC9-9042-9046-F1009FB133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5938" y="3070225"/>
              <a:ext cx="133350" cy="107950"/>
            </a:xfrm>
            <a:custGeom>
              <a:avLst/>
              <a:gdLst/>
              <a:ahLst/>
              <a:cxnLst>
                <a:cxn ang="0">
                  <a:pos x="89" y="40"/>
                </a:cxn>
                <a:cxn ang="0">
                  <a:pos x="73" y="43"/>
                </a:cxn>
                <a:cxn ang="0">
                  <a:pos x="25" y="72"/>
                </a:cxn>
                <a:cxn ang="0">
                  <a:pos x="0" y="26"/>
                </a:cxn>
                <a:cxn ang="0">
                  <a:pos x="42" y="0"/>
                </a:cxn>
                <a:cxn ang="0">
                  <a:pos x="89" y="0"/>
                </a:cxn>
                <a:cxn ang="0">
                  <a:pos x="89" y="40"/>
                </a:cxn>
              </a:cxnLst>
              <a:rect l="0" t="0" r="r" b="b"/>
              <a:pathLst>
                <a:path w="89" h="72">
                  <a:moveTo>
                    <a:pt x="89" y="40"/>
                  </a:moveTo>
                  <a:lnTo>
                    <a:pt x="73" y="43"/>
                  </a:lnTo>
                  <a:lnTo>
                    <a:pt x="25" y="72"/>
                  </a:lnTo>
                  <a:lnTo>
                    <a:pt x="0" y="26"/>
                  </a:lnTo>
                  <a:lnTo>
                    <a:pt x="42" y="0"/>
                  </a:lnTo>
                  <a:lnTo>
                    <a:pt x="89" y="0"/>
                  </a:lnTo>
                  <a:lnTo>
                    <a:pt x="89" y="40"/>
                  </a:lnTo>
                  <a:close/>
                </a:path>
              </a:pathLst>
            </a:custGeom>
            <a:solidFill>
              <a:srgbClr val="E6E6E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134" name="Freeform 401">
              <a:extLst>
                <a:ext uri="{FF2B5EF4-FFF2-40B4-BE49-F238E27FC236}">
                  <a16:creationId xmlns:a16="http://schemas.microsoft.com/office/drawing/2014/main" id="{BAF6C6ED-B09D-8249-9B3E-7BA64CE7B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5138" y="2955925"/>
              <a:ext cx="184150" cy="153988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0" y="0"/>
                </a:cxn>
                <a:cxn ang="0">
                  <a:pos x="80" y="0"/>
                </a:cxn>
                <a:cxn ang="0">
                  <a:pos x="80" y="50"/>
                </a:cxn>
                <a:cxn ang="0">
                  <a:pos x="49" y="50"/>
                </a:cxn>
                <a:cxn ang="0">
                  <a:pos x="22" y="67"/>
                </a:cxn>
                <a:cxn ang="0">
                  <a:pos x="0" y="11"/>
                </a:cxn>
              </a:cxnLst>
              <a:rect l="0" t="0" r="r" b="b"/>
              <a:pathLst>
                <a:path w="80" h="67">
                  <a:moveTo>
                    <a:pt x="0" y="11"/>
                  </a:moveTo>
                  <a:cubicBezTo>
                    <a:pt x="1" y="9"/>
                    <a:pt x="1" y="4"/>
                    <a:pt x="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50"/>
                    <a:pt x="80" y="50"/>
                    <a:pt x="80" y="50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22" y="67"/>
                    <a:pt x="22" y="67"/>
                    <a:pt x="22" y="67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135" name="Freeform 402">
              <a:extLst>
                <a:ext uri="{FF2B5EF4-FFF2-40B4-BE49-F238E27FC236}">
                  <a16:creationId xmlns:a16="http://schemas.microsoft.com/office/drawing/2014/main" id="{5DDC9DC3-3ABC-9148-876B-97F6E3562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6225" y="2981325"/>
              <a:ext cx="276225" cy="277813"/>
            </a:xfrm>
            <a:custGeom>
              <a:avLst/>
              <a:gdLst/>
              <a:ahLst/>
              <a:cxnLst>
                <a:cxn ang="0">
                  <a:pos x="20" y="70"/>
                </a:cxn>
                <a:cxn ang="0">
                  <a:pos x="20" y="0"/>
                </a:cxn>
                <a:cxn ang="0">
                  <a:pos x="126" y="0"/>
                </a:cxn>
                <a:cxn ang="0">
                  <a:pos x="160" y="86"/>
                </a:cxn>
                <a:cxn ang="0">
                  <a:pos x="185" y="132"/>
                </a:cxn>
                <a:cxn ang="0">
                  <a:pos x="97" y="186"/>
                </a:cxn>
                <a:cxn ang="0">
                  <a:pos x="79" y="166"/>
                </a:cxn>
                <a:cxn ang="0">
                  <a:pos x="60" y="181"/>
                </a:cxn>
                <a:cxn ang="0">
                  <a:pos x="0" y="81"/>
                </a:cxn>
                <a:cxn ang="0">
                  <a:pos x="20" y="70"/>
                </a:cxn>
              </a:cxnLst>
              <a:rect l="0" t="0" r="r" b="b"/>
              <a:pathLst>
                <a:path w="185" h="186">
                  <a:moveTo>
                    <a:pt x="20" y="70"/>
                  </a:moveTo>
                  <a:lnTo>
                    <a:pt x="20" y="0"/>
                  </a:lnTo>
                  <a:lnTo>
                    <a:pt x="126" y="0"/>
                  </a:lnTo>
                  <a:lnTo>
                    <a:pt x="160" y="86"/>
                  </a:lnTo>
                  <a:lnTo>
                    <a:pt x="185" y="132"/>
                  </a:lnTo>
                  <a:lnTo>
                    <a:pt x="97" y="186"/>
                  </a:lnTo>
                  <a:lnTo>
                    <a:pt x="79" y="166"/>
                  </a:lnTo>
                  <a:lnTo>
                    <a:pt x="60" y="181"/>
                  </a:lnTo>
                  <a:lnTo>
                    <a:pt x="0" y="81"/>
                  </a:lnTo>
                  <a:lnTo>
                    <a:pt x="20" y="7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136" name="Freeform 403">
              <a:extLst>
                <a:ext uri="{FF2B5EF4-FFF2-40B4-BE49-F238E27FC236}">
                  <a16:creationId xmlns:a16="http://schemas.microsoft.com/office/drawing/2014/main" id="{26A27A0D-A809-574A-8CA7-992FC2CAFB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2263" y="2525713"/>
              <a:ext cx="196850" cy="214312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0" y="0"/>
                </a:cxn>
                <a:cxn ang="0">
                  <a:pos x="112" y="0"/>
                </a:cxn>
                <a:cxn ang="0">
                  <a:pos x="112" y="6"/>
                </a:cxn>
                <a:cxn ang="0">
                  <a:pos x="131" y="6"/>
                </a:cxn>
                <a:cxn ang="0">
                  <a:pos x="131" y="143"/>
                </a:cxn>
                <a:cxn ang="0">
                  <a:pos x="95" y="143"/>
                </a:cxn>
                <a:cxn ang="0">
                  <a:pos x="0" y="143"/>
                </a:cxn>
                <a:cxn ang="0">
                  <a:pos x="0" y="25"/>
                </a:cxn>
              </a:cxnLst>
              <a:rect l="0" t="0" r="r" b="b"/>
              <a:pathLst>
                <a:path w="131" h="143">
                  <a:moveTo>
                    <a:pt x="0" y="25"/>
                  </a:moveTo>
                  <a:lnTo>
                    <a:pt x="0" y="0"/>
                  </a:lnTo>
                  <a:lnTo>
                    <a:pt x="112" y="0"/>
                  </a:lnTo>
                  <a:lnTo>
                    <a:pt x="112" y="6"/>
                  </a:lnTo>
                  <a:lnTo>
                    <a:pt x="131" y="6"/>
                  </a:lnTo>
                  <a:lnTo>
                    <a:pt x="131" y="143"/>
                  </a:lnTo>
                  <a:lnTo>
                    <a:pt x="95" y="143"/>
                  </a:lnTo>
                  <a:lnTo>
                    <a:pt x="0" y="143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137" name="Freeform 404">
              <a:extLst>
                <a:ext uri="{FF2B5EF4-FFF2-40B4-BE49-F238E27FC236}">
                  <a16:creationId xmlns:a16="http://schemas.microsoft.com/office/drawing/2014/main" id="{9D04C324-64E2-AD42-B36C-06AB3B93B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8200" y="3121025"/>
              <a:ext cx="246063" cy="322263"/>
            </a:xfrm>
            <a:custGeom>
              <a:avLst/>
              <a:gdLst/>
              <a:ahLst/>
              <a:cxnLst>
                <a:cxn ang="0">
                  <a:pos x="165" y="10"/>
                </a:cxn>
                <a:cxn ang="0">
                  <a:pos x="0" y="0"/>
                </a:cxn>
                <a:cxn ang="0">
                  <a:pos x="0" y="34"/>
                </a:cxn>
                <a:cxn ang="0">
                  <a:pos x="8" y="54"/>
                </a:cxn>
                <a:cxn ang="0">
                  <a:pos x="28" y="73"/>
                </a:cxn>
                <a:cxn ang="0">
                  <a:pos x="49" y="85"/>
                </a:cxn>
                <a:cxn ang="0">
                  <a:pos x="63" y="101"/>
                </a:cxn>
                <a:cxn ang="0">
                  <a:pos x="76" y="133"/>
                </a:cxn>
                <a:cxn ang="0">
                  <a:pos x="85" y="156"/>
                </a:cxn>
                <a:cxn ang="0">
                  <a:pos x="99" y="174"/>
                </a:cxn>
                <a:cxn ang="0">
                  <a:pos x="116" y="193"/>
                </a:cxn>
                <a:cxn ang="0">
                  <a:pos x="154" y="216"/>
                </a:cxn>
                <a:cxn ang="0">
                  <a:pos x="165" y="10"/>
                </a:cxn>
              </a:cxnLst>
              <a:rect l="0" t="0" r="r" b="b"/>
              <a:pathLst>
                <a:path w="165" h="216">
                  <a:moveTo>
                    <a:pt x="165" y="1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8" y="54"/>
                  </a:lnTo>
                  <a:lnTo>
                    <a:pt x="28" y="73"/>
                  </a:lnTo>
                  <a:lnTo>
                    <a:pt x="49" y="85"/>
                  </a:lnTo>
                  <a:lnTo>
                    <a:pt x="63" y="101"/>
                  </a:lnTo>
                  <a:lnTo>
                    <a:pt x="76" y="133"/>
                  </a:lnTo>
                  <a:lnTo>
                    <a:pt x="85" y="156"/>
                  </a:lnTo>
                  <a:lnTo>
                    <a:pt x="99" y="174"/>
                  </a:lnTo>
                  <a:lnTo>
                    <a:pt x="116" y="193"/>
                  </a:lnTo>
                  <a:lnTo>
                    <a:pt x="154" y="216"/>
                  </a:lnTo>
                  <a:lnTo>
                    <a:pt x="165" y="1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138" name="Freeform 405">
              <a:extLst>
                <a:ext uri="{FF2B5EF4-FFF2-40B4-BE49-F238E27FC236}">
                  <a16:creationId xmlns:a16="http://schemas.microsoft.com/office/drawing/2014/main" id="{E9985A94-3A64-7B47-A0D4-FC98B1D43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8388" y="3135313"/>
              <a:ext cx="455612" cy="690562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305" y="21"/>
                </a:cxn>
                <a:cxn ang="0">
                  <a:pos x="279" y="449"/>
                </a:cxn>
                <a:cxn ang="0">
                  <a:pos x="262" y="462"/>
                </a:cxn>
                <a:cxn ang="0">
                  <a:pos x="251" y="449"/>
                </a:cxn>
                <a:cxn ang="0">
                  <a:pos x="240" y="432"/>
                </a:cxn>
                <a:cxn ang="0">
                  <a:pos x="228" y="431"/>
                </a:cxn>
                <a:cxn ang="0">
                  <a:pos x="206" y="405"/>
                </a:cxn>
                <a:cxn ang="0">
                  <a:pos x="194" y="406"/>
                </a:cxn>
                <a:cxn ang="0">
                  <a:pos x="180" y="399"/>
                </a:cxn>
                <a:cxn ang="0">
                  <a:pos x="156" y="377"/>
                </a:cxn>
                <a:cxn ang="0">
                  <a:pos x="136" y="359"/>
                </a:cxn>
                <a:cxn ang="0">
                  <a:pos x="119" y="335"/>
                </a:cxn>
                <a:cxn ang="0">
                  <a:pos x="103" y="311"/>
                </a:cxn>
                <a:cxn ang="0">
                  <a:pos x="83" y="291"/>
                </a:cxn>
                <a:cxn ang="0">
                  <a:pos x="71" y="277"/>
                </a:cxn>
                <a:cxn ang="0">
                  <a:pos x="48" y="257"/>
                </a:cxn>
                <a:cxn ang="0">
                  <a:pos x="23" y="235"/>
                </a:cxn>
                <a:cxn ang="0">
                  <a:pos x="0" y="206"/>
                </a:cxn>
                <a:cxn ang="0">
                  <a:pos x="11" y="0"/>
                </a:cxn>
              </a:cxnLst>
              <a:rect l="0" t="0" r="r" b="b"/>
              <a:pathLst>
                <a:path w="305" h="462">
                  <a:moveTo>
                    <a:pt x="11" y="0"/>
                  </a:moveTo>
                  <a:lnTo>
                    <a:pt x="305" y="21"/>
                  </a:lnTo>
                  <a:lnTo>
                    <a:pt x="279" y="449"/>
                  </a:lnTo>
                  <a:lnTo>
                    <a:pt x="262" y="462"/>
                  </a:lnTo>
                  <a:lnTo>
                    <a:pt x="251" y="449"/>
                  </a:lnTo>
                  <a:lnTo>
                    <a:pt x="240" y="432"/>
                  </a:lnTo>
                  <a:lnTo>
                    <a:pt x="228" y="431"/>
                  </a:lnTo>
                  <a:lnTo>
                    <a:pt x="206" y="405"/>
                  </a:lnTo>
                  <a:lnTo>
                    <a:pt x="194" y="406"/>
                  </a:lnTo>
                  <a:lnTo>
                    <a:pt x="180" y="399"/>
                  </a:lnTo>
                  <a:lnTo>
                    <a:pt x="156" y="377"/>
                  </a:lnTo>
                  <a:lnTo>
                    <a:pt x="136" y="359"/>
                  </a:lnTo>
                  <a:lnTo>
                    <a:pt x="119" y="335"/>
                  </a:lnTo>
                  <a:lnTo>
                    <a:pt x="103" y="311"/>
                  </a:lnTo>
                  <a:lnTo>
                    <a:pt x="83" y="291"/>
                  </a:lnTo>
                  <a:lnTo>
                    <a:pt x="71" y="277"/>
                  </a:lnTo>
                  <a:lnTo>
                    <a:pt x="48" y="257"/>
                  </a:lnTo>
                  <a:lnTo>
                    <a:pt x="23" y="235"/>
                  </a:lnTo>
                  <a:lnTo>
                    <a:pt x="0" y="206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139" name="Freeform 406">
              <a:extLst>
                <a:ext uri="{FF2B5EF4-FFF2-40B4-BE49-F238E27FC236}">
                  <a16:creationId xmlns:a16="http://schemas.microsoft.com/office/drawing/2014/main" id="{2AC0A315-39F1-D745-A48C-3677E6A631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5900" y="3167063"/>
              <a:ext cx="395288" cy="639762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265" y="16"/>
                </a:cxn>
                <a:cxn ang="0">
                  <a:pos x="231" y="299"/>
                </a:cxn>
                <a:cxn ang="0">
                  <a:pos x="0" y="428"/>
                </a:cxn>
                <a:cxn ang="0">
                  <a:pos x="26" y="0"/>
                </a:cxn>
              </a:cxnLst>
              <a:rect l="0" t="0" r="r" b="b"/>
              <a:pathLst>
                <a:path w="265" h="428">
                  <a:moveTo>
                    <a:pt x="26" y="0"/>
                  </a:moveTo>
                  <a:lnTo>
                    <a:pt x="265" y="16"/>
                  </a:lnTo>
                  <a:lnTo>
                    <a:pt x="231" y="299"/>
                  </a:lnTo>
                  <a:lnTo>
                    <a:pt x="0" y="428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140" name="Freeform 407">
              <a:extLst>
                <a:ext uri="{FF2B5EF4-FFF2-40B4-BE49-F238E27FC236}">
                  <a16:creationId xmlns:a16="http://schemas.microsoft.com/office/drawing/2014/main" id="{D659DFAA-6F65-2D44-A78A-CD697BD33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500" y="3614738"/>
              <a:ext cx="623888" cy="349250"/>
            </a:xfrm>
            <a:custGeom>
              <a:avLst/>
              <a:gdLst/>
              <a:ahLst/>
              <a:cxnLst>
                <a:cxn ang="0">
                  <a:pos x="0" y="142"/>
                </a:cxn>
                <a:cxn ang="0">
                  <a:pos x="17" y="129"/>
                </a:cxn>
                <a:cxn ang="0">
                  <a:pos x="248" y="0"/>
                </a:cxn>
                <a:cxn ang="0">
                  <a:pos x="379" y="109"/>
                </a:cxn>
                <a:cxn ang="0">
                  <a:pos x="417" y="152"/>
                </a:cxn>
                <a:cxn ang="0">
                  <a:pos x="320" y="234"/>
                </a:cxn>
                <a:cxn ang="0">
                  <a:pos x="0" y="142"/>
                </a:cxn>
              </a:cxnLst>
              <a:rect l="0" t="0" r="r" b="b"/>
              <a:pathLst>
                <a:path w="417" h="234">
                  <a:moveTo>
                    <a:pt x="0" y="142"/>
                  </a:moveTo>
                  <a:lnTo>
                    <a:pt x="17" y="129"/>
                  </a:lnTo>
                  <a:lnTo>
                    <a:pt x="248" y="0"/>
                  </a:lnTo>
                  <a:lnTo>
                    <a:pt x="379" y="109"/>
                  </a:lnTo>
                  <a:lnTo>
                    <a:pt x="417" y="152"/>
                  </a:lnTo>
                  <a:lnTo>
                    <a:pt x="320" y="234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141" name="Freeform 408">
              <a:extLst>
                <a:ext uri="{FF2B5EF4-FFF2-40B4-BE49-F238E27FC236}">
                  <a16:creationId xmlns:a16="http://schemas.microsoft.com/office/drawing/2014/main" id="{08847922-4A1C-0E41-A860-8063948B9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7700" y="3841750"/>
              <a:ext cx="611188" cy="814388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345" y="204"/>
                </a:cxn>
                <a:cxn ang="0">
                  <a:pos x="408" y="267"/>
                </a:cxn>
                <a:cxn ang="0">
                  <a:pos x="396" y="279"/>
                </a:cxn>
                <a:cxn ang="0">
                  <a:pos x="384" y="299"/>
                </a:cxn>
                <a:cxn ang="0">
                  <a:pos x="357" y="302"/>
                </a:cxn>
                <a:cxn ang="0">
                  <a:pos x="331" y="304"/>
                </a:cxn>
                <a:cxn ang="0">
                  <a:pos x="311" y="315"/>
                </a:cxn>
                <a:cxn ang="0">
                  <a:pos x="293" y="339"/>
                </a:cxn>
                <a:cxn ang="0">
                  <a:pos x="279" y="369"/>
                </a:cxn>
                <a:cxn ang="0">
                  <a:pos x="268" y="393"/>
                </a:cxn>
                <a:cxn ang="0">
                  <a:pos x="256" y="424"/>
                </a:cxn>
                <a:cxn ang="0">
                  <a:pos x="242" y="466"/>
                </a:cxn>
                <a:cxn ang="0">
                  <a:pos x="194" y="516"/>
                </a:cxn>
                <a:cxn ang="0">
                  <a:pos x="183" y="544"/>
                </a:cxn>
                <a:cxn ang="0">
                  <a:pos x="154" y="544"/>
                </a:cxn>
                <a:cxn ang="0">
                  <a:pos x="122" y="530"/>
                </a:cxn>
                <a:cxn ang="0">
                  <a:pos x="103" y="529"/>
                </a:cxn>
                <a:cxn ang="0">
                  <a:pos x="66" y="498"/>
                </a:cxn>
                <a:cxn ang="0">
                  <a:pos x="43" y="484"/>
                </a:cxn>
                <a:cxn ang="0">
                  <a:pos x="0" y="453"/>
                </a:cxn>
                <a:cxn ang="0">
                  <a:pos x="14" y="82"/>
                </a:cxn>
                <a:cxn ang="0">
                  <a:pos x="111" y="0"/>
                </a:cxn>
              </a:cxnLst>
              <a:rect l="0" t="0" r="r" b="b"/>
              <a:pathLst>
                <a:path w="408" h="544">
                  <a:moveTo>
                    <a:pt x="111" y="0"/>
                  </a:moveTo>
                  <a:lnTo>
                    <a:pt x="345" y="204"/>
                  </a:lnTo>
                  <a:lnTo>
                    <a:pt x="408" y="267"/>
                  </a:lnTo>
                  <a:lnTo>
                    <a:pt x="396" y="279"/>
                  </a:lnTo>
                  <a:lnTo>
                    <a:pt x="384" y="299"/>
                  </a:lnTo>
                  <a:lnTo>
                    <a:pt x="357" y="302"/>
                  </a:lnTo>
                  <a:lnTo>
                    <a:pt x="331" y="304"/>
                  </a:lnTo>
                  <a:lnTo>
                    <a:pt x="311" y="315"/>
                  </a:lnTo>
                  <a:lnTo>
                    <a:pt x="293" y="339"/>
                  </a:lnTo>
                  <a:lnTo>
                    <a:pt x="279" y="369"/>
                  </a:lnTo>
                  <a:lnTo>
                    <a:pt x="268" y="393"/>
                  </a:lnTo>
                  <a:lnTo>
                    <a:pt x="256" y="424"/>
                  </a:lnTo>
                  <a:lnTo>
                    <a:pt x="242" y="466"/>
                  </a:lnTo>
                  <a:lnTo>
                    <a:pt x="194" y="516"/>
                  </a:lnTo>
                  <a:lnTo>
                    <a:pt x="183" y="544"/>
                  </a:lnTo>
                  <a:lnTo>
                    <a:pt x="154" y="544"/>
                  </a:lnTo>
                  <a:lnTo>
                    <a:pt x="122" y="530"/>
                  </a:lnTo>
                  <a:lnTo>
                    <a:pt x="103" y="529"/>
                  </a:lnTo>
                  <a:lnTo>
                    <a:pt x="66" y="498"/>
                  </a:lnTo>
                  <a:lnTo>
                    <a:pt x="43" y="484"/>
                  </a:lnTo>
                  <a:lnTo>
                    <a:pt x="0" y="453"/>
                  </a:lnTo>
                  <a:lnTo>
                    <a:pt x="14" y="82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142" name="Freeform 409">
              <a:extLst>
                <a:ext uri="{FF2B5EF4-FFF2-40B4-BE49-F238E27FC236}">
                  <a16:creationId xmlns:a16="http://schemas.microsoft.com/office/drawing/2014/main" id="{E347AF1B-F35A-0A49-AC7B-7DC0FD00B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500" y="3825875"/>
              <a:ext cx="477838" cy="6937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0" y="92"/>
                </a:cxn>
                <a:cxn ang="0">
                  <a:pos x="306" y="463"/>
                </a:cxn>
                <a:cxn ang="0">
                  <a:pos x="294" y="451"/>
                </a:cxn>
                <a:cxn ang="0">
                  <a:pos x="263" y="448"/>
                </a:cxn>
                <a:cxn ang="0">
                  <a:pos x="232" y="431"/>
                </a:cxn>
                <a:cxn ang="0">
                  <a:pos x="194" y="402"/>
                </a:cxn>
                <a:cxn ang="0">
                  <a:pos x="182" y="388"/>
                </a:cxn>
                <a:cxn ang="0">
                  <a:pos x="169" y="385"/>
                </a:cxn>
                <a:cxn ang="0">
                  <a:pos x="163" y="369"/>
                </a:cxn>
                <a:cxn ang="0">
                  <a:pos x="128" y="346"/>
                </a:cxn>
                <a:cxn ang="0">
                  <a:pos x="103" y="311"/>
                </a:cxn>
                <a:cxn ang="0">
                  <a:pos x="86" y="272"/>
                </a:cxn>
                <a:cxn ang="0">
                  <a:pos x="69" y="223"/>
                </a:cxn>
                <a:cxn ang="0">
                  <a:pos x="61" y="206"/>
                </a:cxn>
                <a:cxn ang="0">
                  <a:pos x="63" y="161"/>
                </a:cxn>
                <a:cxn ang="0">
                  <a:pos x="71" y="140"/>
                </a:cxn>
                <a:cxn ang="0">
                  <a:pos x="55" y="123"/>
                </a:cxn>
                <a:cxn ang="0">
                  <a:pos x="31" y="86"/>
                </a:cxn>
                <a:cxn ang="0">
                  <a:pos x="17" y="51"/>
                </a:cxn>
                <a:cxn ang="0">
                  <a:pos x="14" y="23"/>
                </a:cxn>
                <a:cxn ang="0">
                  <a:pos x="0" y="0"/>
                </a:cxn>
              </a:cxnLst>
              <a:rect l="0" t="0" r="r" b="b"/>
              <a:pathLst>
                <a:path w="320" h="463">
                  <a:moveTo>
                    <a:pt x="0" y="0"/>
                  </a:moveTo>
                  <a:lnTo>
                    <a:pt x="320" y="92"/>
                  </a:lnTo>
                  <a:lnTo>
                    <a:pt x="306" y="463"/>
                  </a:lnTo>
                  <a:lnTo>
                    <a:pt x="294" y="451"/>
                  </a:lnTo>
                  <a:lnTo>
                    <a:pt x="263" y="448"/>
                  </a:lnTo>
                  <a:lnTo>
                    <a:pt x="232" y="431"/>
                  </a:lnTo>
                  <a:lnTo>
                    <a:pt x="194" y="402"/>
                  </a:lnTo>
                  <a:lnTo>
                    <a:pt x="182" y="388"/>
                  </a:lnTo>
                  <a:lnTo>
                    <a:pt x="169" y="385"/>
                  </a:lnTo>
                  <a:lnTo>
                    <a:pt x="163" y="369"/>
                  </a:lnTo>
                  <a:lnTo>
                    <a:pt x="128" y="346"/>
                  </a:lnTo>
                  <a:lnTo>
                    <a:pt x="103" y="311"/>
                  </a:lnTo>
                  <a:lnTo>
                    <a:pt x="86" y="272"/>
                  </a:lnTo>
                  <a:lnTo>
                    <a:pt x="69" y="223"/>
                  </a:lnTo>
                  <a:lnTo>
                    <a:pt x="61" y="206"/>
                  </a:lnTo>
                  <a:lnTo>
                    <a:pt x="63" y="161"/>
                  </a:lnTo>
                  <a:lnTo>
                    <a:pt x="71" y="140"/>
                  </a:lnTo>
                  <a:lnTo>
                    <a:pt x="55" y="123"/>
                  </a:lnTo>
                  <a:lnTo>
                    <a:pt x="31" y="86"/>
                  </a:lnTo>
                  <a:lnTo>
                    <a:pt x="17" y="51"/>
                  </a:lnTo>
                  <a:lnTo>
                    <a:pt x="14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143" name="Freeform 410">
              <a:extLst>
                <a:ext uri="{FF2B5EF4-FFF2-40B4-BE49-F238E27FC236}">
                  <a16:creationId xmlns:a16="http://schemas.microsoft.com/office/drawing/2014/main" id="{6FC4EA5A-2722-1643-8A3D-7E2DF95A0F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8663" y="2535238"/>
              <a:ext cx="212725" cy="2079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2" y="0"/>
                </a:cxn>
                <a:cxn ang="0">
                  <a:pos x="142" y="16"/>
                </a:cxn>
                <a:cxn ang="0">
                  <a:pos x="142" y="137"/>
                </a:cxn>
                <a:cxn ang="0">
                  <a:pos x="94" y="139"/>
                </a:cxn>
                <a:cxn ang="0">
                  <a:pos x="0" y="139"/>
                </a:cxn>
                <a:cxn ang="0">
                  <a:pos x="0" y="0"/>
                </a:cxn>
              </a:cxnLst>
              <a:rect l="0" t="0" r="r" b="b"/>
              <a:pathLst>
                <a:path w="142" h="139">
                  <a:moveTo>
                    <a:pt x="0" y="0"/>
                  </a:moveTo>
                  <a:lnTo>
                    <a:pt x="142" y="0"/>
                  </a:lnTo>
                  <a:lnTo>
                    <a:pt x="142" y="16"/>
                  </a:lnTo>
                  <a:lnTo>
                    <a:pt x="142" y="137"/>
                  </a:lnTo>
                  <a:lnTo>
                    <a:pt x="94" y="139"/>
                  </a:lnTo>
                  <a:lnTo>
                    <a:pt x="0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144" name="Freeform 411">
              <a:extLst>
                <a:ext uri="{FF2B5EF4-FFF2-40B4-BE49-F238E27FC236}">
                  <a16:creationId xmlns:a16="http://schemas.microsoft.com/office/drawing/2014/main" id="{448EDB4E-431E-7143-A197-1437F3881B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1388" y="2559050"/>
              <a:ext cx="223837" cy="1841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9" y="0"/>
                </a:cxn>
                <a:cxn ang="0">
                  <a:pos x="119" y="3"/>
                </a:cxn>
                <a:cxn ang="0">
                  <a:pos x="143" y="3"/>
                </a:cxn>
                <a:cxn ang="0">
                  <a:pos x="149" y="123"/>
                </a:cxn>
                <a:cxn ang="0">
                  <a:pos x="89" y="121"/>
                </a:cxn>
                <a:cxn ang="0">
                  <a:pos x="0" y="121"/>
                </a:cxn>
                <a:cxn ang="0">
                  <a:pos x="0" y="0"/>
                </a:cxn>
              </a:cxnLst>
              <a:rect l="0" t="0" r="r" b="b"/>
              <a:pathLst>
                <a:path w="149" h="123">
                  <a:moveTo>
                    <a:pt x="0" y="0"/>
                  </a:moveTo>
                  <a:lnTo>
                    <a:pt x="119" y="0"/>
                  </a:lnTo>
                  <a:lnTo>
                    <a:pt x="119" y="3"/>
                  </a:lnTo>
                  <a:lnTo>
                    <a:pt x="143" y="3"/>
                  </a:lnTo>
                  <a:lnTo>
                    <a:pt x="149" y="123"/>
                  </a:lnTo>
                  <a:lnTo>
                    <a:pt x="89" y="121"/>
                  </a:lnTo>
                  <a:lnTo>
                    <a:pt x="0" y="1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145" name="Freeform 412">
              <a:extLst>
                <a:ext uri="{FF2B5EF4-FFF2-40B4-BE49-F238E27FC236}">
                  <a16:creationId xmlns:a16="http://schemas.microsoft.com/office/drawing/2014/main" id="{0DA1A05B-C9EE-0D47-9059-BBFC79BC9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9950" y="2740025"/>
              <a:ext cx="204788" cy="21590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8" y="0"/>
                </a:cxn>
                <a:cxn ang="0">
                  <a:pos x="137" y="0"/>
                </a:cxn>
                <a:cxn ang="0">
                  <a:pos x="137" y="142"/>
                </a:cxn>
                <a:cxn ang="0">
                  <a:pos x="0" y="144"/>
                </a:cxn>
                <a:cxn ang="0">
                  <a:pos x="0" y="2"/>
                </a:cxn>
              </a:cxnLst>
              <a:rect l="0" t="0" r="r" b="b"/>
              <a:pathLst>
                <a:path w="137" h="144">
                  <a:moveTo>
                    <a:pt x="0" y="2"/>
                  </a:moveTo>
                  <a:lnTo>
                    <a:pt x="48" y="0"/>
                  </a:lnTo>
                  <a:lnTo>
                    <a:pt x="137" y="0"/>
                  </a:lnTo>
                  <a:lnTo>
                    <a:pt x="137" y="142"/>
                  </a:lnTo>
                  <a:lnTo>
                    <a:pt x="0" y="14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146" name="Freeform 413">
              <a:extLst>
                <a:ext uri="{FF2B5EF4-FFF2-40B4-BE49-F238E27FC236}">
                  <a16:creationId xmlns:a16="http://schemas.microsoft.com/office/drawing/2014/main" id="{FFDCD6AB-F5F9-284C-B1D3-2C911B618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4738" y="2803525"/>
              <a:ext cx="177800" cy="2301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60" y="5"/>
                </a:cxn>
                <a:cxn ang="0">
                  <a:pos x="60" y="0"/>
                </a:cxn>
                <a:cxn ang="0">
                  <a:pos x="119" y="0"/>
                </a:cxn>
                <a:cxn ang="0">
                  <a:pos x="119" y="154"/>
                </a:cxn>
                <a:cxn ang="0">
                  <a:pos x="31" y="154"/>
                </a:cxn>
                <a:cxn ang="0">
                  <a:pos x="25" y="151"/>
                </a:cxn>
                <a:cxn ang="0">
                  <a:pos x="33" y="137"/>
                </a:cxn>
                <a:cxn ang="0">
                  <a:pos x="19" y="129"/>
                </a:cxn>
                <a:cxn ang="0">
                  <a:pos x="6" y="103"/>
                </a:cxn>
                <a:cxn ang="0">
                  <a:pos x="0" y="100"/>
                </a:cxn>
                <a:cxn ang="0">
                  <a:pos x="0" y="5"/>
                </a:cxn>
              </a:cxnLst>
              <a:rect l="0" t="0" r="r" b="b"/>
              <a:pathLst>
                <a:path w="119" h="154">
                  <a:moveTo>
                    <a:pt x="0" y="5"/>
                  </a:moveTo>
                  <a:lnTo>
                    <a:pt x="60" y="5"/>
                  </a:lnTo>
                  <a:lnTo>
                    <a:pt x="60" y="0"/>
                  </a:lnTo>
                  <a:lnTo>
                    <a:pt x="119" y="0"/>
                  </a:lnTo>
                  <a:lnTo>
                    <a:pt x="119" y="154"/>
                  </a:lnTo>
                  <a:lnTo>
                    <a:pt x="31" y="154"/>
                  </a:lnTo>
                  <a:lnTo>
                    <a:pt x="25" y="151"/>
                  </a:lnTo>
                  <a:lnTo>
                    <a:pt x="33" y="137"/>
                  </a:lnTo>
                  <a:lnTo>
                    <a:pt x="19" y="129"/>
                  </a:lnTo>
                  <a:lnTo>
                    <a:pt x="6" y="103"/>
                  </a:lnTo>
                  <a:lnTo>
                    <a:pt x="0" y="10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147" name="Freeform 414">
              <a:extLst>
                <a:ext uri="{FF2B5EF4-FFF2-40B4-BE49-F238E27FC236}">
                  <a16:creationId xmlns:a16="http://schemas.microsoft.com/office/drawing/2014/main" id="{4FED0F70-228A-054E-AAB0-30C2E94AA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4738" y="2740025"/>
              <a:ext cx="90487" cy="698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0" y="2"/>
                </a:cxn>
                <a:cxn ang="0">
                  <a:pos x="60" y="47"/>
                </a:cxn>
                <a:cxn ang="0">
                  <a:pos x="0" y="47"/>
                </a:cxn>
                <a:cxn ang="0">
                  <a:pos x="0" y="0"/>
                </a:cxn>
              </a:cxnLst>
              <a:rect l="0" t="0" r="r" b="b"/>
              <a:pathLst>
                <a:path w="60" h="47">
                  <a:moveTo>
                    <a:pt x="0" y="0"/>
                  </a:moveTo>
                  <a:lnTo>
                    <a:pt x="60" y="2"/>
                  </a:lnTo>
                  <a:lnTo>
                    <a:pt x="60" y="47"/>
                  </a:lnTo>
                  <a:lnTo>
                    <a:pt x="0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148" name="Freeform 415">
              <a:extLst>
                <a:ext uri="{FF2B5EF4-FFF2-40B4-BE49-F238E27FC236}">
                  <a16:creationId xmlns:a16="http://schemas.microsoft.com/office/drawing/2014/main" id="{729E160D-957C-FB45-B017-BF7D3795C5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4075" y="2952750"/>
              <a:ext cx="279400" cy="24447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1" y="2"/>
                </a:cxn>
                <a:cxn ang="0">
                  <a:pos x="148" y="0"/>
                </a:cxn>
                <a:cxn ang="0">
                  <a:pos x="154" y="3"/>
                </a:cxn>
                <a:cxn ang="0">
                  <a:pos x="167" y="29"/>
                </a:cxn>
                <a:cxn ang="0">
                  <a:pos x="181" y="37"/>
                </a:cxn>
                <a:cxn ang="0">
                  <a:pos x="173" y="51"/>
                </a:cxn>
                <a:cxn ang="0">
                  <a:pos x="179" y="54"/>
                </a:cxn>
                <a:cxn ang="0">
                  <a:pos x="187" y="66"/>
                </a:cxn>
                <a:cxn ang="0">
                  <a:pos x="56" y="156"/>
                </a:cxn>
                <a:cxn ang="0">
                  <a:pos x="42" y="163"/>
                </a:cxn>
                <a:cxn ang="0">
                  <a:pos x="0" y="94"/>
                </a:cxn>
                <a:cxn ang="0">
                  <a:pos x="0" y="2"/>
                </a:cxn>
              </a:cxnLst>
              <a:rect l="0" t="0" r="r" b="b"/>
              <a:pathLst>
                <a:path w="187" h="163">
                  <a:moveTo>
                    <a:pt x="0" y="2"/>
                  </a:moveTo>
                  <a:lnTo>
                    <a:pt x="11" y="2"/>
                  </a:lnTo>
                  <a:lnTo>
                    <a:pt x="148" y="0"/>
                  </a:lnTo>
                  <a:lnTo>
                    <a:pt x="154" y="3"/>
                  </a:lnTo>
                  <a:lnTo>
                    <a:pt x="167" y="29"/>
                  </a:lnTo>
                  <a:lnTo>
                    <a:pt x="181" y="37"/>
                  </a:lnTo>
                  <a:lnTo>
                    <a:pt x="173" y="51"/>
                  </a:lnTo>
                  <a:lnTo>
                    <a:pt x="179" y="54"/>
                  </a:lnTo>
                  <a:lnTo>
                    <a:pt x="187" y="66"/>
                  </a:lnTo>
                  <a:lnTo>
                    <a:pt x="56" y="156"/>
                  </a:lnTo>
                  <a:lnTo>
                    <a:pt x="42" y="163"/>
                  </a:lnTo>
                  <a:lnTo>
                    <a:pt x="0" y="9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149" name="Freeform 416">
              <a:extLst>
                <a:ext uri="{FF2B5EF4-FFF2-40B4-BE49-F238E27FC236}">
                  <a16:creationId xmlns:a16="http://schemas.microsoft.com/office/drawing/2014/main" id="{2AD21458-6DA9-DE4E-877B-8057236D2D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8213" y="3051175"/>
              <a:ext cx="336550" cy="252413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130" y="0"/>
                </a:cxn>
                <a:cxn ang="0">
                  <a:pos x="161" y="13"/>
                </a:cxn>
                <a:cxn ang="0">
                  <a:pos x="162" y="20"/>
                </a:cxn>
                <a:cxn ang="0">
                  <a:pos x="185" y="36"/>
                </a:cxn>
                <a:cxn ang="0">
                  <a:pos x="193" y="34"/>
                </a:cxn>
                <a:cxn ang="0">
                  <a:pos x="193" y="42"/>
                </a:cxn>
                <a:cxn ang="0">
                  <a:pos x="202" y="43"/>
                </a:cxn>
                <a:cxn ang="0">
                  <a:pos x="204" y="54"/>
                </a:cxn>
                <a:cxn ang="0">
                  <a:pos x="210" y="57"/>
                </a:cxn>
                <a:cxn ang="0">
                  <a:pos x="210" y="66"/>
                </a:cxn>
                <a:cxn ang="0">
                  <a:pos x="216" y="71"/>
                </a:cxn>
                <a:cxn ang="0">
                  <a:pos x="216" y="79"/>
                </a:cxn>
                <a:cxn ang="0">
                  <a:pos x="222" y="79"/>
                </a:cxn>
                <a:cxn ang="0">
                  <a:pos x="224" y="96"/>
                </a:cxn>
                <a:cxn ang="0">
                  <a:pos x="114" y="168"/>
                </a:cxn>
                <a:cxn ang="0">
                  <a:pos x="45" y="168"/>
                </a:cxn>
                <a:cxn ang="0">
                  <a:pos x="45" y="150"/>
                </a:cxn>
                <a:cxn ang="0">
                  <a:pos x="0" y="88"/>
                </a:cxn>
              </a:cxnLst>
              <a:rect l="0" t="0" r="r" b="b"/>
              <a:pathLst>
                <a:path w="224" h="168">
                  <a:moveTo>
                    <a:pt x="0" y="88"/>
                  </a:moveTo>
                  <a:lnTo>
                    <a:pt x="130" y="0"/>
                  </a:lnTo>
                  <a:lnTo>
                    <a:pt x="161" y="13"/>
                  </a:lnTo>
                  <a:lnTo>
                    <a:pt x="162" y="20"/>
                  </a:lnTo>
                  <a:lnTo>
                    <a:pt x="185" y="36"/>
                  </a:lnTo>
                  <a:lnTo>
                    <a:pt x="193" y="34"/>
                  </a:lnTo>
                  <a:lnTo>
                    <a:pt x="193" y="42"/>
                  </a:lnTo>
                  <a:lnTo>
                    <a:pt x="202" y="43"/>
                  </a:lnTo>
                  <a:lnTo>
                    <a:pt x="204" y="54"/>
                  </a:lnTo>
                  <a:lnTo>
                    <a:pt x="210" y="57"/>
                  </a:lnTo>
                  <a:lnTo>
                    <a:pt x="210" y="66"/>
                  </a:lnTo>
                  <a:lnTo>
                    <a:pt x="216" y="71"/>
                  </a:lnTo>
                  <a:lnTo>
                    <a:pt x="216" y="79"/>
                  </a:lnTo>
                  <a:lnTo>
                    <a:pt x="222" y="79"/>
                  </a:lnTo>
                  <a:lnTo>
                    <a:pt x="224" y="96"/>
                  </a:lnTo>
                  <a:lnTo>
                    <a:pt x="114" y="168"/>
                  </a:lnTo>
                  <a:lnTo>
                    <a:pt x="45" y="168"/>
                  </a:lnTo>
                  <a:lnTo>
                    <a:pt x="45" y="150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150" name="Freeform 417">
              <a:extLst>
                <a:ext uri="{FF2B5EF4-FFF2-40B4-BE49-F238E27FC236}">
                  <a16:creationId xmlns:a16="http://schemas.microsoft.com/office/drawing/2014/main" id="{56E1A03A-22B8-6B48-AFCE-9CE8D9CA7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9263" y="4552950"/>
              <a:ext cx="257175" cy="265113"/>
            </a:xfrm>
            <a:custGeom>
              <a:avLst/>
              <a:gdLst/>
              <a:ahLst/>
              <a:cxnLst>
                <a:cxn ang="0">
                  <a:pos x="26" y="145"/>
                </a:cxn>
                <a:cxn ang="0">
                  <a:pos x="0" y="116"/>
                </a:cxn>
                <a:cxn ang="0">
                  <a:pos x="123" y="0"/>
                </a:cxn>
                <a:cxn ang="0">
                  <a:pos x="157" y="39"/>
                </a:cxn>
                <a:cxn ang="0">
                  <a:pos x="120" y="71"/>
                </a:cxn>
                <a:cxn ang="0">
                  <a:pos x="172" y="127"/>
                </a:cxn>
                <a:cxn ang="0">
                  <a:pos x="123" y="176"/>
                </a:cxn>
                <a:cxn ang="0">
                  <a:pos x="93" y="177"/>
                </a:cxn>
                <a:cxn ang="0">
                  <a:pos x="76" y="165"/>
                </a:cxn>
                <a:cxn ang="0">
                  <a:pos x="49" y="174"/>
                </a:cxn>
                <a:cxn ang="0">
                  <a:pos x="26" y="145"/>
                </a:cxn>
              </a:cxnLst>
              <a:rect l="0" t="0" r="r" b="b"/>
              <a:pathLst>
                <a:path w="172" h="177">
                  <a:moveTo>
                    <a:pt x="26" y="145"/>
                  </a:moveTo>
                  <a:lnTo>
                    <a:pt x="0" y="116"/>
                  </a:lnTo>
                  <a:lnTo>
                    <a:pt x="123" y="0"/>
                  </a:lnTo>
                  <a:lnTo>
                    <a:pt x="157" y="39"/>
                  </a:lnTo>
                  <a:lnTo>
                    <a:pt x="120" y="71"/>
                  </a:lnTo>
                  <a:lnTo>
                    <a:pt x="172" y="127"/>
                  </a:lnTo>
                  <a:lnTo>
                    <a:pt x="123" y="176"/>
                  </a:lnTo>
                  <a:lnTo>
                    <a:pt x="93" y="177"/>
                  </a:lnTo>
                  <a:lnTo>
                    <a:pt x="76" y="165"/>
                  </a:lnTo>
                  <a:lnTo>
                    <a:pt x="49" y="174"/>
                  </a:lnTo>
                  <a:lnTo>
                    <a:pt x="26" y="14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151" name="Freeform 418">
              <a:extLst>
                <a:ext uri="{FF2B5EF4-FFF2-40B4-BE49-F238E27FC236}">
                  <a16:creationId xmlns:a16="http://schemas.microsoft.com/office/drawing/2014/main" id="{4506103A-2099-1E44-9C64-2109B3B79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8938" y="4770438"/>
              <a:ext cx="223837" cy="361950"/>
            </a:xfrm>
            <a:custGeom>
              <a:avLst/>
              <a:gdLst/>
              <a:ahLst/>
              <a:cxnLst>
                <a:cxn ang="0">
                  <a:pos x="33" y="242"/>
                </a:cxn>
                <a:cxn ang="0">
                  <a:pos x="0" y="240"/>
                </a:cxn>
                <a:cxn ang="0">
                  <a:pos x="0" y="52"/>
                </a:cxn>
                <a:cxn ang="0">
                  <a:pos x="67" y="0"/>
                </a:cxn>
                <a:cxn ang="0">
                  <a:pos x="90" y="29"/>
                </a:cxn>
                <a:cxn ang="0">
                  <a:pos x="70" y="42"/>
                </a:cxn>
                <a:cxn ang="0">
                  <a:pos x="150" y="194"/>
                </a:cxn>
                <a:cxn ang="0">
                  <a:pos x="130" y="208"/>
                </a:cxn>
                <a:cxn ang="0">
                  <a:pos x="127" y="239"/>
                </a:cxn>
                <a:cxn ang="0">
                  <a:pos x="33" y="242"/>
                </a:cxn>
              </a:cxnLst>
              <a:rect l="0" t="0" r="r" b="b"/>
              <a:pathLst>
                <a:path w="150" h="242">
                  <a:moveTo>
                    <a:pt x="33" y="242"/>
                  </a:moveTo>
                  <a:lnTo>
                    <a:pt x="0" y="240"/>
                  </a:lnTo>
                  <a:lnTo>
                    <a:pt x="0" y="52"/>
                  </a:lnTo>
                  <a:lnTo>
                    <a:pt x="67" y="0"/>
                  </a:lnTo>
                  <a:lnTo>
                    <a:pt x="90" y="29"/>
                  </a:lnTo>
                  <a:lnTo>
                    <a:pt x="70" y="42"/>
                  </a:lnTo>
                  <a:lnTo>
                    <a:pt x="150" y="194"/>
                  </a:lnTo>
                  <a:lnTo>
                    <a:pt x="130" y="208"/>
                  </a:lnTo>
                  <a:lnTo>
                    <a:pt x="127" y="239"/>
                  </a:lnTo>
                  <a:lnTo>
                    <a:pt x="33" y="24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152" name="Freeform 419">
              <a:extLst>
                <a:ext uri="{FF2B5EF4-FFF2-40B4-BE49-F238E27FC236}">
                  <a16:creationId xmlns:a16="http://schemas.microsoft.com/office/drawing/2014/main" id="{B1B5FC18-3562-A848-A325-CD1F5C029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3713" y="4800600"/>
              <a:ext cx="295275" cy="268288"/>
            </a:xfrm>
            <a:custGeom>
              <a:avLst/>
              <a:gdLst/>
              <a:ahLst/>
              <a:cxnLst>
                <a:cxn ang="0">
                  <a:pos x="80" y="174"/>
                </a:cxn>
                <a:cxn ang="0">
                  <a:pos x="0" y="22"/>
                </a:cxn>
                <a:cxn ang="0">
                  <a:pos x="20" y="9"/>
                </a:cxn>
                <a:cxn ang="0">
                  <a:pos x="47" y="0"/>
                </a:cxn>
                <a:cxn ang="0">
                  <a:pos x="64" y="12"/>
                </a:cxn>
                <a:cxn ang="0">
                  <a:pos x="94" y="11"/>
                </a:cxn>
                <a:cxn ang="0">
                  <a:pos x="106" y="51"/>
                </a:cxn>
                <a:cxn ang="0">
                  <a:pos x="115" y="60"/>
                </a:cxn>
                <a:cxn ang="0">
                  <a:pos x="140" y="60"/>
                </a:cxn>
                <a:cxn ang="0">
                  <a:pos x="151" y="66"/>
                </a:cxn>
                <a:cxn ang="0">
                  <a:pos x="149" y="79"/>
                </a:cxn>
                <a:cxn ang="0">
                  <a:pos x="174" y="96"/>
                </a:cxn>
                <a:cxn ang="0">
                  <a:pos x="198" y="102"/>
                </a:cxn>
                <a:cxn ang="0">
                  <a:pos x="158" y="179"/>
                </a:cxn>
                <a:cxn ang="0">
                  <a:pos x="80" y="174"/>
                </a:cxn>
              </a:cxnLst>
              <a:rect l="0" t="0" r="r" b="b"/>
              <a:pathLst>
                <a:path w="198" h="179">
                  <a:moveTo>
                    <a:pt x="80" y="174"/>
                  </a:moveTo>
                  <a:lnTo>
                    <a:pt x="0" y="22"/>
                  </a:lnTo>
                  <a:lnTo>
                    <a:pt x="20" y="9"/>
                  </a:lnTo>
                  <a:lnTo>
                    <a:pt x="47" y="0"/>
                  </a:lnTo>
                  <a:lnTo>
                    <a:pt x="64" y="12"/>
                  </a:lnTo>
                  <a:lnTo>
                    <a:pt x="94" y="11"/>
                  </a:lnTo>
                  <a:lnTo>
                    <a:pt x="106" y="51"/>
                  </a:lnTo>
                  <a:lnTo>
                    <a:pt x="115" y="60"/>
                  </a:lnTo>
                  <a:lnTo>
                    <a:pt x="140" y="60"/>
                  </a:lnTo>
                  <a:lnTo>
                    <a:pt x="151" y="66"/>
                  </a:lnTo>
                  <a:lnTo>
                    <a:pt x="149" y="79"/>
                  </a:lnTo>
                  <a:lnTo>
                    <a:pt x="174" y="96"/>
                  </a:lnTo>
                  <a:lnTo>
                    <a:pt x="198" y="102"/>
                  </a:lnTo>
                  <a:lnTo>
                    <a:pt x="158" y="179"/>
                  </a:lnTo>
                  <a:lnTo>
                    <a:pt x="80" y="17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153" name="Freeform 420">
              <a:extLst>
                <a:ext uri="{FF2B5EF4-FFF2-40B4-BE49-F238E27FC236}">
                  <a16:creationId xmlns:a16="http://schemas.microsoft.com/office/drawing/2014/main" id="{3E33A52F-09E4-F644-B29E-AA1C95F6D9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3413" y="4692650"/>
              <a:ext cx="250825" cy="260350"/>
            </a:xfrm>
            <a:custGeom>
              <a:avLst/>
              <a:gdLst/>
              <a:ahLst/>
              <a:cxnLst>
                <a:cxn ang="0">
                  <a:pos x="104" y="174"/>
                </a:cxn>
                <a:cxn ang="0">
                  <a:pos x="80" y="168"/>
                </a:cxn>
                <a:cxn ang="0">
                  <a:pos x="55" y="151"/>
                </a:cxn>
                <a:cxn ang="0">
                  <a:pos x="57" y="138"/>
                </a:cxn>
                <a:cxn ang="0">
                  <a:pos x="46" y="132"/>
                </a:cxn>
                <a:cxn ang="0">
                  <a:pos x="21" y="132"/>
                </a:cxn>
                <a:cxn ang="0">
                  <a:pos x="12" y="123"/>
                </a:cxn>
                <a:cxn ang="0">
                  <a:pos x="0" y="83"/>
                </a:cxn>
                <a:cxn ang="0">
                  <a:pos x="49" y="34"/>
                </a:cxn>
                <a:cxn ang="0">
                  <a:pos x="94" y="0"/>
                </a:cxn>
                <a:cxn ang="0">
                  <a:pos x="124" y="21"/>
                </a:cxn>
                <a:cxn ang="0">
                  <a:pos x="137" y="23"/>
                </a:cxn>
                <a:cxn ang="0">
                  <a:pos x="154" y="32"/>
                </a:cxn>
                <a:cxn ang="0">
                  <a:pos x="160" y="47"/>
                </a:cxn>
                <a:cxn ang="0">
                  <a:pos x="167" y="120"/>
                </a:cxn>
                <a:cxn ang="0">
                  <a:pos x="104" y="174"/>
                </a:cxn>
              </a:cxnLst>
              <a:rect l="0" t="0" r="r" b="b"/>
              <a:pathLst>
                <a:path w="167" h="174">
                  <a:moveTo>
                    <a:pt x="104" y="174"/>
                  </a:moveTo>
                  <a:lnTo>
                    <a:pt x="80" y="168"/>
                  </a:lnTo>
                  <a:lnTo>
                    <a:pt x="55" y="151"/>
                  </a:lnTo>
                  <a:lnTo>
                    <a:pt x="57" y="138"/>
                  </a:lnTo>
                  <a:lnTo>
                    <a:pt x="46" y="132"/>
                  </a:lnTo>
                  <a:lnTo>
                    <a:pt x="21" y="132"/>
                  </a:lnTo>
                  <a:lnTo>
                    <a:pt x="12" y="123"/>
                  </a:lnTo>
                  <a:lnTo>
                    <a:pt x="0" y="83"/>
                  </a:lnTo>
                  <a:lnTo>
                    <a:pt x="49" y="34"/>
                  </a:lnTo>
                  <a:lnTo>
                    <a:pt x="94" y="0"/>
                  </a:lnTo>
                  <a:lnTo>
                    <a:pt x="124" y="21"/>
                  </a:lnTo>
                  <a:lnTo>
                    <a:pt x="137" y="23"/>
                  </a:lnTo>
                  <a:lnTo>
                    <a:pt x="154" y="32"/>
                  </a:lnTo>
                  <a:lnTo>
                    <a:pt x="160" y="47"/>
                  </a:lnTo>
                  <a:lnTo>
                    <a:pt x="167" y="120"/>
                  </a:lnTo>
                  <a:lnTo>
                    <a:pt x="104" y="17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154" name="Freeform 421">
              <a:extLst>
                <a:ext uri="{FF2B5EF4-FFF2-40B4-BE49-F238E27FC236}">
                  <a16:creationId xmlns:a16="http://schemas.microsoft.com/office/drawing/2014/main" id="{2D6F0FFC-1F29-B94B-A0B9-9789DFF78B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8663" y="4872038"/>
              <a:ext cx="311150" cy="234950"/>
            </a:xfrm>
            <a:custGeom>
              <a:avLst/>
              <a:gdLst/>
              <a:ahLst/>
              <a:cxnLst>
                <a:cxn ang="0">
                  <a:pos x="0" y="131"/>
                </a:cxn>
                <a:cxn ang="0">
                  <a:pos x="40" y="54"/>
                </a:cxn>
                <a:cxn ang="0">
                  <a:pos x="103" y="0"/>
                </a:cxn>
                <a:cxn ang="0">
                  <a:pos x="174" y="11"/>
                </a:cxn>
                <a:cxn ang="0">
                  <a:pos x="204" y="31"/>
                </a:cxn>
                <a:cxn ang="0">
                  <a:pos x="190" y="40"/>
                </a:cxn>
                <a:cxn ang="0">
                  <a:pos x="193" y="51"/>
                </a:cxn>
                <a:cxn ang="0">
                  <a:pos x="202" y="58"/>
                </a:cxn>
                <a:cxn ang="0">
                  <a:pos x="207" y="72"/>
                </a:cxn>
                <a:cxn ang="0">
                  <a:pos x="122" y="91"/>
                </a:cxn>
                <a:cxn ang="0">
                  <a:pos x="113" y="98"/>
                </a:cxn>
                <a:cxn ang="0">
                  <a:pos x="125" y="108"/>
                </a:cxn>
                <a:cxn ang="0">
                  <a:pos x="144" y="112"/>
                </a:cxn>
                <a:cxn ang="0">
                  <a:pos x="145" y="120"/>
                </a:cxn>
                <a:cxn ang="0">
                  <a:pos x="102" y="152"/>
                </a:cxn>
                <a:cxn ang="0">
                  <a:pos x="85" y="157"/>
                </a:cxn>
                <a:cxn ang="0">
                  <a:pos x="63" y="140"/>
                </a:cxn>
                <a:cxn ang="0">
                  <a:pos x="37" y="142"/>
                </a:cxn>
                <a:cxn ang="0">
                  <a:pos x="20" y="131"/>
                </a:cxn>
                <a:cxn ang="0">
                  <a:pos x="0" y="131"/>
                </a:cxn>
              </a:cxnLst>
              <a:rect l="0" t="0" r="r" b="b"/>
              <a:pathLst>
                <a:path w="207" h="157">
                  <a:moveTo>
                    <a:pt x="0" y="131"/>
                  </a:moveTo>
                  <a:lnTo>
                    <a:pt x="40" y="54"/>
                  </a:lnTo>
                  <a:lnTo>
                    <a:pt x="103" y="0"/>
                  </a:lnTo>
                  <a:lnTo>
                    <a:pt x="174" y="11"/>
                  </a:lnTo>
                  <a:lnTo>
                    <a:pt x="204" y="31"/>
                  </a:lnTo>
                  <a:lnTo>
                    <a:pt x="190" y="40"/>
                  </a:lnTo>
                  <a:lnTo>
                    <a:pt x="193" y="51"/>
                  </a:lnTo>
                  <a:lnTo>
                    <a:pt x="202" y="58"/>
                  </a:lnTo>
                  <a:lnTo>
                    <a:pt x="207" y="72"/>
                  </a:lnTo>
                  <a:lnTo>
                    <a:pt x="122" y="91"/>
                  </a:lnTo>
                  <a:lnTo>
                    <a:pt x="113" y="98"/>
                  </a:lnTo>
                  <a:lnTo>
                    <a:pt x="125" y="108"/>
                  </a:lnTo>
                  <a:lnTo>
                    <a:pt x="144" y="112"/>
                  </a:lnTo>
                  <a:lnTo>
                    <a:pt x="145" y="120"/>
                  </a:lnTo>
                  <a:lnTo>
                    <a:pt x="102" y="152"/>
                  </a:lnTo>
                  <a:lnTo>
                    <a:pt x="85" y="157"/>
                  </a:lnTo>
                  <a:lnTo>
                    <a:pt x="63" y="140"/>
                  </a:lnTo>
                  <a:lnTo>
                    <a:pt x="37" y="142"/>
                  </a:lnTo>
                  <a:lnTo>
                    <a:pt x="20" y="131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155" name="Freeform 422">
              <a:extLst>
                <a:ext uri="{FF2B5EF4-FFF2-40B4-BE49-F238E27FC236}">
                  <a16:creationId xmlns:a16="http://schemas.microsoft.com/office/drawing/2014/main" id="{84400268-F671-214E-B9DB-321FABBF6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7250" y="4979988"/>
              <a:ext cx="182563" cy="234950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17" y="80"/>
                </a:cxn>
                <a:cxn ang="0">
                  <a:pos x="60" y="48"/>
                </a:cxn>
                <a:cxn ang="0">
                  <a:pos x="59" y="40"/>
                </a:cxn>
                <a:cxn ang="0">
                  <a:pos x="40" y="36"/>
                </a:cxn>
                <a:cxn ang="0">
                  <a:pos x="28" y="26"/>
                </a:cxn>
                <a:cxn ang="0">
                  <a:pos x="37" y="19"/>
                </a:cxn>
                <a:cxn ang="0">
                  <a:pos x="122" y="0"/>
                </a:cxn>
                <a:cxn ang="0">
                  <a:pos x="117" y="76"/>
                </a:cxn>
                <a:cxn ang="0">
                  <a:pos x="55" y="157"/>
                </a:cxn>
                <a:cxn ang="0">
                  <a:pos x="45" y="119"/>
                </a:cxn>
                <a:cxn ang="0">
                  <a:pos x="31" y="137"/>
                </a:cxn>
                <a:cxn ang="0">
                  <a:pos x="6" y="108"/>
                </a:cxn>
                <a:cxn ang="0">
                  <a:pos x="0" y="85"/>
                </a:cxn>
              </a:cxnLst>
              <a:rect l="0" t="0" r="r" b="b"/>
              <a:pathLst>
                <a:path w="122" h="157">
                  <a:moveTo>
                    <a:pt x="0" y="85"/>
                  </a:moveTo>
                  <a:lnTo>
                    <a:pt x="17" y="80"/>
                  </a:lnTo>
                  <a:lnTo>
                    <a:pt x="60" y="48"/>
                  </a:lnTo>
                  <a:lnTo>
                    <a:pt x="59" y="40"/>
                  </a:lnTo>
                  <a:lnTo>
                    <a:pt x="40" y="36"/>
                  </a:lnTo>
                  <a:lnTo>
                    <a:pt x="28" y="26"/>
                  </a:lnTo>
                  <a:lnTo>
                    <a:pt x="37" y="19"/>
                  </a:lnTo>
                  <a:lnTo>
                    <a:pt x="122" y="0"/>
                  </a:lnTo>
                  <a:lnTo>
                    <a:pt x="117" y="76"/>
                  </a:lnTo>
                  <a:lnTo>
                    <a:pt x="55" y="157"/>
                  </a:lnTo>
                  <a:lnTo>
                    <a:pt x="45" y="119"/>
                  </a:lnTo>
                  <a:lnTo>
                    <a:pt x="31" y="137"/>
                  </a:lnTo>
                  <a:lnTo>
                    <a:pt x="6" y="108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156" name="Freeform 423">
              <a:extLst>
                <a:ext uri="{FF2B5EF4-FFF2-40B4-BE49-F238E27FC236}">
                  <a16:creationId xmlns:a16="http://schemas.microsoft.com/office/drawing/2014/main" id="{910CE64E-7CB0-3344-8C7A-471083B87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7850" y="5060950"/>
              <a:ext cx="325438" cy="168275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3" y="14"/>
                </a:cxn>
                <a:cxn ang="0">
                  <a:pos x="23" y="0"/>
                </a:cxn>
                <a:cxn ang="0">
                  <a:pos x="101" y="5"/>
                </a:cxn>
                <a:cxn ang="0">
                  <a:pos x="121" y="5"/>
                </a:cxn>
                <a:cxn ang="0">
                  <a:pos x="138" y="16"/>
                </a:cxn>
                <a:cxn ang="0">
                  <a:pos x="164" y="14"/>
                </a:cxn>
                <a:cxn ang="0">
                  <a:pos x="186" y="31"/>
                </a:cxn>
                <a:cxn ang="0">
                  <a:pos x="192" y="54"/>
                </a:cxn>
                <a:cxn ang="0">
                  <a:pos x="217" y="83"/>
                </a:cxn>
                <a:cxn ang="0">
                  <a:pos x="198" y="111"/>
                </a:cxn>
                <a:cxn ang="0">
                  <a:pos x="188" y="113"/>
                </a:cxn>
                <a:cxn ang="0">
                  <a:pos x="181" y="99"/>
                </a:cxn>
                <a:cxn ang="0">
                  <a:pos x="154" y="97"/>
                </a:cxn>
                <a:cxn ang="0">
                  <a:pos x="107" y="102"/>
                </a:cxn>
                <a:cxn ang="0">
                  <a:pos x="75" y="100"/>
                </a:cxn>
                <a:cxn ang="0">
                  <a:pos x="58" y="96"/>
                </a:cxn>
                <a:cxn ang="0">
                  <a:pos x="49" y="83"/>
                </a:cxn>
                <a:cxn ang="0">
                  <a:pos x="43" y="77"/>
                </a:cxn>
                <a:cxn ang="0">
                  <a:pos x="29" y="73"/>
                </a:cxn>
                <a:cxn ang="0">
                  <a:pos x="29" y="59"/>
                </a:cxn>
                <a:cxn ang="0">
                  <a:pos x="29" y="46"/>
                </a:cxn>
                <a:cxn ang="0">
                  <a:pos x="18" y="43"/>
                </a:cxn>
                <a:cxn ang="0">
                  <a:pos x="0" y="45"/>
                </a:cxn>
              </a:cxnLst>
              <a:rect l="0" t="0" r="r" b="b"/>
              <a:pathLst>
                <a:path w="217" h="113">
                  <a:moveTo>
                    <a:pt x="0" y="45"/>
                  </a:moveTo>
                  <a:lnTo>
                    <a:pt x="3" y="14"/>
                  </a:lnTo>
                  <a:lnTo>
                    <a:pt x="23" y="0"/>
                  </a:lnTo>
                  <a:lnTo>
                    <a:pt x="101" y="5"/>
                  </a:lnTo>
                  <a:lnTo>
                    <a:pt x="121" y="5"/>
                  </a:lnTo>
                  <a:lnTo>
                    <a:pt x="138" y="16"/>
                  </a:lnTo>
                  <a:lnTo>
                    <a:pt x="164" y="14"/>
                  </a:lnTo>
                  <a:lnTo>
                    <a:pt x="186" y="31"/>
                  </a:lnTo>
                  <a:lnTo>
                    <a:pt x="192" y="54"/>
                  </a:lnTo>
                  <a:lnTo>
                    <a:pt x="217" y="83"/>
                  </a:lnTo>
                  <a:lnTo>
                    <a:pt x="198" y="111"/>
                  </a:lnTo>
                  <a:lnTo>
                    <a:pt x="188" y="113"/>
                  </a:lnTo>
                  <a:lnTo>
                    <a:pt x="181" y="99"/>
                  </a:lnTo>
                  <a:lnTo>
                    <a:pt x="154" y="97"/>
                  </a:lnTo>
                  <a:lnTo>
                    <a:pt x="107" y="102"/>
                  </a:lnTo>
                  <a:lnTo>
                    <a:pt x="75" y="100"/>
                  </a:lnTo>
                  <a:lnTo>
                    <a:pt x="58" y="96"/>
                  </a:lnTo>
                  <a:lnTo>
                    <a:pt x="49" y="83"/>
                  </a:lnTo>
                  <a:lnTo>
                    <a:pt x="43" y="77"/>
                  </a:lnTo>
                  <a:lnTo>
                    <a:pt x="29" y="73"/>
                  </a:lnTo>
                  <a:lnTo>
                    <a:pt x="29" y="59"/>
                  </a:lnTo>
                  <a:lnTo>
                    <a:pt x="29" y="46"/>
                  </a:lnTo>
                  <a:lnTo>
                    <a:pt x="18" y="43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157" name="Freeform 424">
              <a:extLst>
                <a:ext uri="{FF2B5EF4-FFF2-40B4-BE49-F238E27FC236}">
                  <a16:creationId xmlns:a16="http://schemas.microsoft.com/office/drawing/2014/main" id="{0488C0B6-1603-6840-90A3-E45D2D021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8150" y="5124450"/>
              <a:ext cx="184150" cy="39052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94" y="2"/>
                </a:cxn>
                <a:cxn ang="0">
                  <a:pos x="112" y="0"/>
                </a:cxn>
                <a:cxn ang="0">
                  <a:pos x="123" y="3"/>
                </a:cxn>
                <a:cxn ang="0">
                  <a:pos x="123" y="30"/>
                </a:cxn>
                <a:cxn ang="0">
                  <a:pos x="86" y="56"/>
                </a:cxn>
                <a:cxn ang="0">
                  <a:pos x="86" y="134"/>
                </a:cxn>
                <a:cxn ang="0">
                  <a:pos x="52" y="134"/>
                </a:cxn>
                <a:cxn ang="0">
                  <a:pos x="52" y="260"/>
                </a:cxn>
                <a:cxn ang="0">
                  <a:pos x="0" y="260"/>
                </a:cxn>
                <a:cxn ang="0">
                  <a:pos x="0" y="5"/>
                </a:cxn>
              </a:cxnLst>
              <a:rect l="0" t="0" r="r" b="b"/>
              <a:pathLst>
                <a:path w="123" h="260">
                  <a:moveTo>
                    <a:pt x="0" y="5"/>
                  </a:moveTo>
                  <a:lnTo>
                    <a:pt x="94" y="2"/>
                  </a:lnTo>
                  <a:lnTo>
                    <a:pt x="112" y="0"/>
                  </a:lnTo>
                  <a:lnTo>
                    <a:pt x="123" y="3"/>
                  </a:lnTo>
                  <a:lnTo>
                    <a:pt x="123" y="30"/>
                  </a:lnTo>
                  <a:lnTo>
                    <a:pt x="86" y="56"/>
                  </a:lnTo>
                  <a:lnTo>
                    <a:pt x="86" y="134"/>
                  </a:lnTo>
                  <a:lnTo>
                    <a:pt x="52" y="134"/>
                  </a:lnTo>
                  <a:lnTo>
                    <a:pt x="52" y="260"/>
                  </a:lnTo>
                  <a:lnTo>
                    <a:pt x="0" y="26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158" name="Freeform 425">
              <a:extLst>
                <a:ext uri="{FF2B5EF4-FFF2-40B4-BE49-F238E27FC236}">
                  <a16:creationId xmlns:a16="http://schemas.microsoft.com/office/drawing/2014/main" id="{93C10322-7DE8-CF42-B1AD-C6AE24047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6738" y="5157788"/>
              <a:ext cx="371475" cy="201612"/>
            </a:xfrm>
            <a:custGeom>
              <a:avLst/>
              <a:gdLst/>
              <a:ahLst/>
              <a:cxnLst>
                <a:cxn ang="0">
                  <a:pos x="0" y="112"/>
                </a:cxn>
                <a:cxn ang="0">
                  <a:pos x="0" y="34"/>
                </a:cxn>
                <a:cxn ang="0">
                  <a:pos x="37" y="8"/>
                </a:cxn>
                <a:cxn ang="0">
                  <a:pos x="51" y="14"/>
                </a:cxn>
                <a:cxn ang="0">
                  <a:pos x="57" y="18"/>
                </a:cxn>
                <a:cxn ang="0">
                  <a:pos x="66" y="31"/>
                </a:cxn>
                <a:cxn ang="0">
                  <a:pos x="83" y="35"/>
                </a:cxn>
                <a:cxn ang="0">
                  <a:pos x="115" y="37"/>
                </a:cxn>
                <a:cxn ang="0">
                  <a:pos x="162" y="32"/>
                </a:cxn>
                <a:cxn ang="0">
                  <a:pos x="189" y="34"/>
                </a:cxn>
                <a:cxn ang="0">
                  <a:pos x="196" y="48"/>
                </a:cxn>
                <a:cxn ang="0">
                  <a:pos x="206" y="46"/>
                </a:cxn>
                <a:cxn ang="0">
                  <a:pos x="225" y="18"/>
                </a:cxn>
                <a:cxn ang="0">
                  <a:pos x="239" y="0"/>
                </a:cxn>
                <a:cxn ang="0">
                  <a:pos x="249" y="38"/>
                </a:cxn>
                <a:cxn ang="0">
                  <a:pos x="225" y="77"/>
                </a:cxn>
                <a:cxn ang="0">
                  <a:pos x="199" y="131"/>
                </a:cxn>
                <a:cxn ang="0">
                  <a:pos x="160" y="134"/>
                </a:cxn>
                <a:cxn ang="0">
                  <a:pos x="25" y="134"/>
                </a:cxn>
                <a:cxn ang="0">
                  <a:pos x="0" y="112"/>
                </a:cxn>
              </a:cxnLst>
              <a:rect l="0" t="0" r="r" b="b"/>
              <a:pathLst>
                <a:path w="249" h="134">
                  <a:moveTo>
                    <a:pt x="0" y="112"/>
                  </a:moveTo>
                  <a:lnTo>
                    <a:pt x="0" y="34"/>
                  </a:lnTo>
                  <a:lnTo>
                    <a:pt x="37" y="8"/>
                  </a:lnTo>
                  <a:lnTo>
                    <a:pt x="51" y="14"/>
                  </a:lnTo>
                  <a:lnTo>
                    <a:pt x="57" y="18"/>
                  </a:lnTo>
                  <a:lnTo>
                    <a:pt x="66" y="31"/>
                  </a:lnTo>
                  <a:lnTo>
                    <a:pt x="83" y="35"/>
                  </a:lnTo>
                  <a:lnTo>
                    <a:pt x="115" y="37"/>
                  </a:lnTo>
                  <a:lnTo>
                    <a:pt x="162" y="32"/>
                  </a:lnTo>
                  <a:lnTo>
                    <a:pt x="189" y="34"/>
                  </a:lnTo>
                  <a:lnTo>
                    <a:pt x="196" y="48"/>
                  </a:lnTo>
                  <a:lnTo>
                    <a:pt x="206" y="46"/>
                  </a:lnTo>
                  <a:lnTo>
                    <a:pt x="225" y="18"/>
                  </a:lnTo>
                  <a:lnTo>
                    <a:pt x="239" y="0"/>
                  </a:lnTo>
                  <a:lnTo>
                    <a:pt x="249" y="38"/>
                  </a:lnTo>
                  <a:lnTo>
                    <a:pt x="225" y="77"/>
                  </a:lnTo>
                  <a:lnTo>
                    <a:pt x="199" y="131"/>
                  </a:lnTo>
                  <a:lnTo>
                    <a:pt x="160" y="134"/>
                  </a:lnTo>
                  <a:lnTo>
                    <a:pt x="25" y="13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159" name="Freeform 426">
              <a:extLst>
                <a:ext uri="{FF2B5EF4-FFF2-40B4-BE49-F238E27FC236}">
                  <a16:creationId xmlns:a16="http://schemas.microsoft.com/office/drawing/2014/main" id="{A21E7852-254C-8F4A-9989-D3A96ECA43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5938" y="5326063"/>
              <a:ext cx="347662" cy="219075"/>
            </a:xfrm>
            <a:custGeom>
              <a:avLst/>
              <a:gdLst/>
              <a:ahLst/>
              <a:cxnLst>
                <a:cxn ang="0">
                  <a:pos x="196" y="114"/>
                </a:cxn>
                <a:cxn ang="0">
                  <a:pos x="168" y="114"/>
                </a:cxn>
                <a:cxn ang="0">
                  <a:pos x="148" y="122"/>
                </a:cxn>
                <a:cxn ang="0">
                  <a:pos x="123" y="116"/>
                </a:cxn>
                <a:cxn ang="0">
                  <a:pos x="105" y="122"/>
                </a:cxn>
                <a:cxn ang="0">
                  <a:pos x="74" y="117"/>
                </a:cxn>
                <a:cxn ang="0">
                  <a:pos x="59" y="134"/>
                </a:cxn>
                <a:cxn ang="0">
                  <a:pos x="40" y="133"/>
                </a:cxn>
                <a:cxn ang="0">
                  <a:pos x="25" y="147"/>
                </a:cxn>
                <a:cxn ang="0">
                  <a:pos x="26" y="126"/>
                </a:cxn>
                <a:cxn ang="0">
                  <a:pos x="0" y="126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59" y="22"/>
                </a:cxn>
                <a:cxn ang="0">
                  <a:pos x="194" y="22"/>
                </a:cxn>
                <a:cxn ang="0">
                  <a:pos x="233" y="19"/>
                </a:cxn>
                <a:cxn ang="0">
                  <a:pos x="211" y="59"/>
                </a:cxn>
                <a:cxn ang="0">
                  <a:pos x="196" y="114"/>
                </a:cxn>
              </a:cxnLst>
              <a:rect l="0" t="0" r="r" b="b"/>
              <a:pathLst>
                <a:path w="233" h="147">
                  <a:moveTo>
                    <a:pt x="196" y="114"/>
                  </a:moveTo>
                  <a:lnTo>
                    <a:pt x="168" y="114"/>
                  </a:lnTo>
                  <a:lnTo>
                    <a:pt x="148" y="122"/>
                  </a:lnTo>
                  <a:lnTo>
                    <a:pt x="123" y="116"/>
                  </a:lnTo>
                  <a:lnTo>
                    <a:pt x="105" y="122"/>
                  </a:lnTo>
                  <a:lnTo>
                    <a:pt x="74" y="117"/>
                  </a:lnTo>
                  <a:lnTo>
                    <a:pt x="59" y="134"/>
                  </a:lnTo>
                  <a:lnTo>
                    <a:pt x="40" y="133"/>
                  </a:lnTo>
                  <a:lnTo>
                    <a:pt x="25" y="147"/>
                  </a:lnTo>
                  <a:lnTo>
                    <a:pt x="26" y="126"/>
                  </a:lnTo>
                  <a:lnTo>
                    <a:pt x="0" y="126"/>
                  </a:lnTo>
                  <a:lnTo>
                    <a:pt x="0" y="0"/>
                  </a:lnTo>
                  <a:lnTo>
                    <a:pt x="34" y="0"/>
                  </a:lnTo>
                  <a:lnTo>
                    <a:pt x="59" y="22"/>
                  </a:lnTo>
                  <a:lnTo>
                    <a:pt x="194" y="22"/>
                  </a:lnTo>
                  <a:lnTo>
                    <a:pt x="233" y="19"/>
                  </a:lnTo>
                  <a:lnTo>
                    <a:pt x="211" y="59"/>
                  </a:lnTo>
                  <a:lnTo>
                    <a:pt x="196" y="11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160" name="Freeform 427">
              <a:extLst>
                <a:ext uri="{FF2B5EF4-FFF2-40B4-BE49-F238E27FC236}">
                  <a16:creationId xmlns:a16="http://schemas.microsoft.com/office/drawing/2014/main" id="{0C31D3A6-64CE-424C-8E07-DBFB6A6BE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0413" y="1497013"/>
              <a:ext cx="222250" cy="2047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8" y="4"/>
                </a:cxn>
                <a:cxn ang="0">
                  <a:pos x="146" y="137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148" h="137">
                  <a:moveTo>
                    <a:pt x="0" y="0"/>
                  </a:moveTo>
                  <a:lnTo>
                    <a:pt x="148" y="4"/>
                  </a:lnTo>
                  <a:lnTo>
                    <a:pt x="146" y="137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161" name="Freeform 428">
              <a:extLst>
                <a:ext uri="{FF2B5EF4-FFF2-40B4-BE49-F238E27FC236}">
                  <a16:creationId xmlns:a16="http://schemas.microsoft.com/office/drawing/2014/main" id="{30F5B4D8-50CC-3B4A-8BBA-E8A35D3099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7688" y="1690688"/>
              <a:ext cx="212725" cy="2222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2" y="3"/>
                </a:cxn>
                <a:cxn ang="0">
                  <a:pos x="142" y="149"/>
                </a:cxn>
                <a:cxn ang="0">
                  <a:pos x="2" y="149"/>
                </a:cxn>
                <a:cxn ang="0">
                  <a:pos x="0" y="145"/>
                </a:cxn>
                <a:cxn ang="0">
                  <a:pos x="0" y="0"/>
                </a:cxn>
              </a:cxnLst>
              <a:rect l="0" t="0" r="r" b="b"/>
              <a:pathLst>
                <a:path w="142" h="149">
                  <a:moveTo>
                    <a:pt x="0" y="0"/>
                  </a:moveTo>
                  <a:lnTo>
                    <a:pt x="142" y="3"/>
                  </a:lnTo>
                  <a:lnTo>
                    <a:pt x="142" y="149"/>
                  </a:lnTo>
                  <a:lnTo>
                    <a:pt x="2" y="149"/>
                  </a:lnTo>
                  <a:lnTo>
                    <a:pt x="0" y="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162" name="Freeform 429">
              <a:extLst>
                <a:ext uri="{FF2B5EF4-FFF2-40B4-BE49-F238E27FC236}">
                  <a16:creationId xmlns:a16="http://schemas.microsoft.com/office/drawing/2014/main" id="{2EB1314D-10B5-0141-A75C-8AD79B899C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0413" y="1693863"/>
              <a:ext cx="222250" cy="2190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6" y="5"/>
                </a:cxn>
                <a:cxn ang="0">
                  <a:pos x="148" y="146"/>
                </a:cxn>
                <a:cxn ang="0">
                  <a:pos x="0" y="146"/>
                </a:cxn>
                <a:cxn ang="0">
                  <a:pos x="0" y="0"/>
                </a:cxn>
              </a:cxnLst>
              <a:rect l="0" t="0" r="r" b="b"/>
              <a:pathLst>
                <a:path w="148" h="146">
                  <a:moveTo>
                    <a:pt x="0" y="0"/>
                  </a:moveTo>
                  <a:lnTo>
                    <a:pt x="146" y="5"/>
                  </a:lnTo>
                  <a:lnTo>
                    <a:pt x="148" y="146"/>
                  </a:lnTo>
                  <a:lnTo>
                    <a:pt x="0" y="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163" name="Freeform 430">
              <a:extLst>
                <a:ext uri="{FF2B5EF4-FFF2-40B4-BE49-F238E27FC236}">
                  <a16:creationId xmlns:a16="http://schemas.microsoft.com/office/drawing/2014/main" id="{CF6E6C75-4122-7C4F-871C-93CD3C941A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8938" y="1903413"/>
              <a:ext cx="212725" cy="21590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6" y="2"/>
                </a:cxn>
                <a:cxn ang="0">
                  <a:pos x="108" y="6"/>
                </a:cxn>
                <a:cxn ang="0">
                  <a:pos x="142" y="6"/>
                </a:cxn>
                <a:cxn ang="0">
                  <a:pos x="136" y="144"/>
                </a:cxn>
                <a:cxn ang="0">
                  <a:pos x="117" y="142"/>
                </a:cxn>
                <a:cxn ang="0">
                  <a:pos x="0" y="137"/>
                </a:cxn>
                <a:cxn ang="0">
                  <a:pos x="5" y="0"/>
                </a:cxn>
              </a:cxnLst>
              <a:rect l="0" t="0" r="r" b="b"/>
              <a:pathLst>
                <a:path w="142" h="144">
                  <a:moveTo>
                    <a:pt x="5" y="0"/>
                  </a:moveTo>
                  <a:lnTo>
                    <a:pt x="106" y="2"/>
                  </a:lnTo>
                  <a:lnTo>
                    <a:pt x="108" y="6"/>
                  </a:lnTo>
                  <a:lnTo>
                    <a:pt x="142" y="6"/>
                  </a:lnTo>
                  <a:lnTo>
                    <a:pt x="136" y="144"/>
                  </a:lnTo>
                  <a:lnTo>
                    <a:pt x="117" y="142"/>
                  </a:lnTo>
                  <a:lnTo>
                    <a:pt x="0" y="137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164" name="Freeform 431">
              <a:extLst>
                <a:ext uri="{FF2B5EF4-FFF2-40B4-BE49-F238E27FC236}">
                  <a16:creationId xmlns:a16="http://schemas.microsoft.com/office/drawing/2014/main" id="{652A6E7A-2D7D-A24C-99DA-D24BD3270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2138" y="1912938"/>
              <a:ext cx="211137" cy="2127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2" y="0"/>
                </a:cxn>
                <a:cxn ang="0">
                  <a:pos x="141" y="0"/>
                </a:cxn>
                <a:cxn ang="0">
                  <a:pos x="141" y="142"/>
                </a:cxn>
                <a:cxn ang="0">
                  <a:pos x="0" y="138"/>
                </a:cxn>
                <a:cxn ang="0">
                  <a:pos x="6" y="0"/>
                </a:cxn>
              </a:cxnLst>
              <a:rect l="0" t="0" r="r" b="b"/>
              <a:pathLst>
                <a:path w="141" h="142">
                  <a:moveTo>
                    <a:pt x="6" y="0"/>
                  </a:moveTo>
                  <a:lnTo>
                    <a:pt x="112" y="0"/>
                  </a:lnTo>
                  <a:lnTo>
                    <a:pt x="141" y="0"/>
                  </a:lnTo>
                  <a:lnTo>
                    <a:pt x="141" y="142"/>
                  </a:lnTo>
                  <a:lnTo>
                    <a:pt x="0" y="13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165" name="Freeform 432">
              <a:extLst>
                <a:ext uri="{FF2B5EF4-FFF2-40B4-BE49-F238E27FC236}">
                  <a16:creationId xmlns:a16="http://schemas.microsoft.com/office/drawing/2014/main" id="{58036C4F-5FCA-EE41-9F59-76B2A9F7B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3275" y="1912938"/>
              <a:ext cx="176213" cy="21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7" y="0"/>
                </a:cxn>
                <a:cxn ang="0">
                  <a:pos x="117" y="57"/>
                </a:cxn>
                <a:cxn ang="0">
                  <a:pos x="117" y="142"/>
                </a:cxn>
                <a:cxn ang="0">
                  <a:pos x="0" y="142"/>
                </a:cxn>
                <a:cxn ang="0">
                  <a:pos x="0" y="0"/>
                </a:cxn>
              </a:cxnLst>
              <a:rect l="0" t="0" r="r" b="b"/>
              <a:pathLst>
                <a:path w="117" h="142">
                  <a:moveTo>
                    <a:pt x="0" y="0"/>
                  </a:moveTo>
                  <a:lnTo>
                    <a:pt x="117" y="0"/>
                  </a:lnTo>
                  <a:lnTo>
                    <a:pt x="117" y="57"/>
                  </a:lnTo>
                  <a:lnTo>
                    <a:pt x="117" y="142"/>
                  </a:lnTo>
                  <a:lnTo>
                    <a:pt x="0" y="1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166" name="Freeform 433">
              <a:extLst>
                <a:ext uri="{FF2B5EF4-FFF2-40B4-BE49-F238E27FC236}">
                  <a16:creationId xmlns:a16="http://schemas.microsoft.com/office/drawing/2014/main" id="{F9A12EC3-B434-D44A-B20F-D99CD09A1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8800" y="2116138"/>
              <a:ext cx="211138" cy="230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3" y="2"/>
                </a:cxn>
                <a:cxn ang="0">
                  <a:pos x="141" y="6"/>
                </a:cxn>
                <a:cxn ang="0">
                  <a:pos x="135" y="154"/>
                </a:cxn>
                <a:cxn ang="0">
                  <a:pos x="0" y="151"/>
                </a:cxn>
                <a:cxn ang="0">
                  <a:pos x="4" y="0"/>
                </a:cxn>
              </a:cxnLst>
              <a:rect l="0" t="0" r="r" b="b"/>
              <a:pathLst>
                <a:path w="141" h="154">
                  <a:moveTo>
                    <a:pt x="4" y="0"/>
                  </a:moveTo>
                  <a:lnTo>
                    <a:pt x="23" y="2"/>
                  </a:lnTo>
                  <a:lnTo>
                    <a:pt x="141" y="6"/>
                  </a:lnTo>
                  <a:lnTo>
                    <a:pt x="135" y="154"/>
                  </a:lnTo>
                  <a:lnTo>
                    <a:pt x="0" y="15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167" name="Freeform 434">
              <a:extLst>
                <a:ext uri="{FF2B5EF4-FFF2-40B4-BE49-F238E27FC236}">
                  <a16:creationId xmlns:a16="http://schemas.microsoft.com/office/drawing/2014/main" id="{A52A9E1E-0718-6C4E-8116-8F8A9C8CB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0413" y="2125663"/>
              <a:ext cx="219075" cy="223837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29" y="0"/>
                </a:cxn>
                <a:cxn ang="0">
                  <a:pos x="146" y="0"/>
                </a:cxn>
                <a:cxn ang="0">
                  <a:pos x="146" y="25"/>
                </a:cxn>
                <a:cxn ang="0">
                  <a:pos x="125" y="25"/>
                </a:cxn>
                <a:cxn ang="0">
                  <a:pos x="125" y="150"/>
                </a:cxn>
                <a:cxn ang="0">
                  <a:pos x="0" y="148"/>
                </a:cxn>
                <a:cxn ang="0">
                  <a:pos x="6" y="0"/>
                </a:cxn>
              </a:cxnLst>
              <a:rect l="0" t="0" r="r" b="b"/>
              <a:pathLst>
                <a:path w="146" h="150">
                  <a:moveTo>
                    <a:pt x="6" y="0"/>
                  </a:moveTo>
                  <a:lnTo>
                    <a:pt x="29" y="0"/>
                  </a:lnTo>
                  <a:lnTo>
                    <a:pt x="146" y="0"/>
                  </a:lnTo>
                  <a:lnTo>
                    <a:pt x="146" y="25"/>
                  </a:lnTo>
                  <a:lnTo>
                    <a:pt x="125" y="25"/>
                  </a:lnTo>
                  <a:lnTo>
                    <a:pt x="125" y="150"/>
                  </a:lnTo>
                  <a:lnTo>
                    <a:pt x="0" y="14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168" name="Freeform 435">
              <a:extLst>
                <a:ext uri="{FF2B5EF4-FFF2-40B4-BE49-F238E27FC236}">
                  <a16:creationId xmlns:a16="http://schemas.microsoft.com/office/drawing/2014/main" id="{1207EC78-5635-6C4E-A2AE-1632101A4A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8800" y="2341563"/>
              <a:ext cx="201613" cy="2095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5" y="3"/>
                </a:cxn>
                <a:cxn ang="0">
                  <a:pos x="135" y="140"/>
                </a:cxn>
                <a:cxn ang="0">
                  <a:pos x="0" y="140"/>
                </a:cxn>
                <a:cxn ang="0">
                  <a:pos x="0" y="0"/>
                </a:cxn>
              </a:cxnLst>
              <a:rect l="0" t="0" r="r" b="b"/>
              <a:pathLst>
                <a:path w="135" h="140">
                  <a:moveTo>
                    <a:pt x="0" y="0"/>
                  </a:moveTo>
                  <a:lnTo>
                    <a:pt x="135" y="3"/>
                  </a:lnTo>
                  <a:lnTo>
                    <a:pt x="135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169" name="Freeform 436">
              <a:extLst>
                <a:ext uri="{FF2B5EF4-FFF2-40B4-BE49-F238E27FC236}">
                  <a16:creationId xmlns:a16="http://schemas.microsoft.com/office/drawing/2014/main" id="{D4410699-2565-D749-89DE-560306D69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0413" y="2346325"/>
              <a:ext cx="212725" cy="2174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5" y="2"/>
                </a:cxn>
                <a:cxn ang="0">
                  <a:pos x="142" y="3"/>
                </a:cxn>
                <a:cxn ang="0">
                  <a:pos x="142" y="145"/>
                </a:cxn>
                <a:cxn ang="0">
                  <a:pos x="0" y="137"/>
                </a:cxn>
                <a:cxn ang="0">
                  <a:pos x="0" y="0"/>
                </a:cxn>
              </a:cxnLst>
              <a:rect l="0" t="0" r="r" b="b"/>
              <a:pathLst>
                <a:path w="142" h="145">
                  <a:moveTo>
                    <a:pt x="0" y="0"/>
                  </a:moveTo>
                  <a:lnTo>
                    <a:pt x="125" y="2"/>
                  </a:lnTo>
                  <a:lnTo>
                    <a:pt x="142" y="3"/>
                  </a:lnTo>
                  <a:lnTo>
                    <a:pt x="142" y="145"/>
                  </a:lnTo>
                  <a:lnTo>
                    <a:pt x="0" y="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170" name="Freeform 437">
              <a:extLst>
                <a:ext uri="{FF2B5EF4-FFF2-40B4-BE49-F238E27FC236}">
                  <a16:creationId xmlns:a16="http://schemas.microsoft.com/office/drawing/2014/main" id="{47968D4E-A6F5-3C4B-9C8A-E6AAD195B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3138" y="2351088"/>
              <a:ext cx="192087" cy="212725"/>
            </a:xfrm>
            <a:custGeom>
              <a:avLst/>
              <a:gdLst/>
              <a:ahLst/>
              <a:cxnLst>
                <a:cxn ang="0">
                  <a:pos x="0" y="142"/>
                </a:cxn>
                <a:cxn ang="0">
                  <a:pos x="0" y="19"/>
                </a:cxn>
                <a:cxn ang="0">
                  <a:pos x="0" y="0"/>
                </a:cxn>
                <a:cxn ang="0">
                  <a:pos x="57" y="6"/>
                </a:cxn>
                <a:cxn ang="0">
                  <a:pos x="86" y="6"/>
                </a:cxn>
                <a:cxn ang="0">
                  <a:pos x="129" y="23"/>
                </a:cxn>
                <a:cxn ang="0">
                  <a:pos x="129" y="142"/>
                </a:cxn>
                <a:cxn ang="0">
                  <a:pos x="0" y="142"/>
                </a:cxn>
              </a:cxnLst>
              <a:rect l="0" t="0" r="r" b="b"/>
              <a:pathLst>
                <a:path w="129" h="142">
                  <a:moveTo>
                    <a:pt x="0" y="142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57" y="6"/>
                  </a:lnTo>
                  <a:lnTo>
                    <a:pt x="86" y="6"/>
                  </a:lnTo>
                  <a:lnTo>
                    <a:pt x="129" y="23"/>
                  </a:lnTo>
                  <a:lnTo>
                    <a:pt x="129" y="142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171" name="Freeform 438">
              <a:extLst>
                <a:ext uri="{FF2B5EF4-FFF2-40B4-BE49-F238E27FC236}">
                  <a16:creationId xmlns:a16="http://schemas.microsoft.com/office/drawing/2014/main" id="{C8FC2EC1-7493-A941-A721-9E00ED7BA6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7738" y="2162175"/>
              <a:ext cx="217487" cy="22383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0"/>
                </a:cxn>
                <a:cxn ang="0">
                  <a:pos x="21" y="0"/>
                </a:cxn>
                <a:cxn ang="0">
                  <a:pos x="49" y="26"/>
                </a:cxn>
                <a:cxn ang="0">
                  <a:pos x="66" y="35"/>
                </a:cxn>
                <a:cxn ang="0">
                  <a:pos x="91" y="43"/>
                </a:cxn>
                <a:cxn ang="0">
                  <a:pos x="114" y="44"/>
                </a:cxn>
                <a:cxn ang="0">
                  <a:pos x="134" y="48"/>
                </a:cxn>
                <a:cxn ang="0">
                  <a:pos x="146" y="48"/>
                </a:cxn>
                <a:cxn ang="0">
                  <a:pos x="146" y="125"/>
                </a:cxn>
                <a:cxn ang="0">
                  <a:pos x="146" y="149"/>
                </a:cxn>
                <a:cxn ang="0">
                  <a:pos x="103" y="132"/>
                </a:cxn>
                <a:cxn ang="0">
                  <a:pos x="74" y="132"/>
                </a:cxn>
                <a:cxn ang="0">
                  <a:pos x="17" y="126"/>
                </a:cxn>
                <a:cxn ang="0">
                  <a:pos x="0" y="125"/>
                </a:cxn>
              </a:cxnLst>
              <a:rect l="0" t="0" r="r" b="b"/>
              <a:pathLst>
                <a:path w="146" h="149">
                  <a:moveTo>
                    <a:pt x="0" y="125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49" y="26"/>
                  </a:lnTo>
                  <a:lnTo>
                    <a:pt x="66" y="35"/>
                  </a:lnTo>
                  <a:lnTo>
                    <a:pt x="91" y="43"/>
                  </a:lnTo>
                  <a:lnTo>
                    <a:pt x="114" y="44"/>
                  </a:lnTo>
                  <a:lnTo>
                    <a:pt x="134" y="48"/>
                  </a:lnTo>
                  <a:lnTo>
                    <a:pt x="146" y="48"/>
                  </a:lnTo>
                  <a:lnTo>
                    <a:pt x="146" y="125"/>
                  </a:lnTo>
                  <a:lnTo>
                    <a:pt x="146" y="149"/>
                  </a:lnTo>
                  <a:lnTo>
                    <a:pt x="103" y="132"/>
                  </a:lnTo>
                  <a:lnTo>
                    <a:pt x="74" y="132"/>
                  </a:lnTo>
                  <a:lnTo>
                    <a:pt x="17" y="126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172" name="Freeform 439">
              <a:extLst>
                <a:ext uri="{FF2B5EF4-FFF2-40B4-BE49-F238E27FC236}">
                  <a16:creationId xmlns:a16="http://schemas.microsoft.com/office/drawing/2014/main" id="{E1DCC841-4AD0-704C-B4E4-94D42247D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9488" y="1998663"/>
              <a:ext cx="185737" cy="236537"/>
            </a:xfrm>
            <a:custGeom>
              <a:avLst/>
              <a:gdLst/>
              <a:ahLst/>
              <a:cxnLst>
                <a:cxn ang="0">
                  <a:pos x="125" y="158"/>
                </a:cxn>
                <a:cxn ang="0">
                  <a:pos x="113" y="158"/>
                </a:cxn>
                <a:cxn ang="0">
                  <a:pos x="93" y="154"/>
                </a:cxn>
                <a:cxn ang="0">
                  <a:pos x="70" y="153"/>
                </a:cxn>
                <a:cxn ang="0">
                  <a:pos x="45" y="145"/>
                </a:cxn>
                <a:cxn ang="0">
                  <a:pos x="28" y="136"/>
                </a:cxn>
                <a:cxn ang="0">
                  <a:pos x="0" y="110"/>
                </a:cxn>
                <a:cxn ang="0">
                  <a:pos x="0" y="85"/>
                </a:cxn>
                <a:cxn ang="0">
                  <a:pos x="0" y="0"/>
                </a:cxn>
                <a:cxn ang="0">
                  <a:pos x="13" y="5"/>
                </a:cxn>
                <a:cxn ang="0">
                  <a:pos x="26" y="16"/>
                </a:cxn>
                <a:cxn ang="0">
                  <a:pos x="42" y="30"/>
                </a:cxn>
                <a:cxn ang="0">
                  <a:pos x="62" y="51"/>
                </a:cxn>
                <a:cxn ang="0">
                  <a:pos x="76" y="59"/>
                </a:cxn>
                <a:cxn ang="0">
                  <a:pos x="90" y="62"/>
                </a:cxn>
                <a:cxn ang="0">
                  <a:pos x="105" y="59"/>
                </a:cxn>
                <a:cxn ang="0">
                  <a:pos x="117" y="51"/>
                </a:cxn>
                <a:cxn ang="0">
                  <a:pos x="123" y="56"/>
                </a:cxn>
                <a:cxn ang="0">
                  <a:pos x="125" y="158"/>
                </a:cxn>
              </a:cxnLst>
              <a:rect l="0" t="0" r="r" b="b"/>
              <a:pathLst>
                <a:path w="125" h="158">
                  <a:moveTo>
                    <a:pt x="125" y="158"/>
                  </a:moveTo>
                  <a:lnTo>
                    <a:pt x="113" y="158"/>
                  </a:lnTo>
                  <a:lnTo>
                    <a:pt x="93" y="154"/>
                  </a:lnTo>
                  <a:lnTo>
                    <a:pt x="70" y="153"/>
                  </a:lnTo>
                  <a:lnTo>
                    <a:pt x="45" y="145"/>
                  </a:lnTo>
                  <a:lnTo>
                    <a:pt x="28" y="136"/>
                  </a:lnTo>
                  <a:lnTo>
                    <a:pt x="0" y="110"/>
                  </a:lnTo>
                  <a:lnTo>
                    <a:pt x="0" y="85"/>
                  </a:lnTo>
                  <a:lnTo>
                    <a:pt x="0" y="0"/>
                  </a:lnTo>
                  <a:lnTo>
                    <a:pt x="13" y="5"/>
                  </a:lnTo>
                  <a:lnTo>
                    <a:pt x="26" y="16"/>
                  </a:lnTo>
                  <a:lnTo>
                    <a:pt x="42" y="30"/>
                  </a:lnTo>
                  <a:lnTo>
                    <a:pt x="62" y="51"/>
                  </a:lnTo>
                  <a:lnTo>
                    <a:pt x="76" y="59"/>
                  </a:lnTo>
                  <a:lnTo>
                    <a:pt x="90" y="62"/>
                  </a:lnTo>
                  <a:lnTo>
                    <a:pt x="105" y="59"/>
                  </a:lnTo>
                  <a:lnTo>
                    <a:pt x="117" y="51"/>
                  </a:lnTo>
                  <a:lnTo>
                    <a:pt x="123" y="56"/>
                  </a:lnTo>
                  <a:lnTo>
                    <a:pt x="125" y="158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173" name="Freeform 440">
              <a:extLst>
                <a:ext uri="{FF2B5EF4-FFF2-40B4-BE49-F238E27FC236}">
                  <a16:creationId xmlns:a16="http://schemas.microsoft.com/office/drawing/2014/main" id="{007456B3-6C63-6B46-8DAE-3F1F62B296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663" y="3195638"/>
              <a:ext cx="285750" cy="287337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10" y="0"/>
                </a:cxn>
                <a:cxn ang="0">
                  <a:pos x="125" y="23"/>
                </a:cxn>
                <a:cxn ang="0">
                  <a:pos x="131" y="46"/>
                </a:cxn>
                <a:cxn ang="0">
                  <a:pos x="131" y="60"/>
                </a:cxn>
                <a:cxn ang="0">
                  <a:pos x="137" y="60"/>
                </a:cxn>
                <a:cxn ang="0">
                  <a:pos x="147" y="77"/>
                </a:cxn>
                <a:cxn ang="0">
                  <a:pos x="157" y="75"/>
                </a:cxn>
                <a:cxn ang="0">
                  <a:pos x="159" y="88"/>
                </a:cxn>
                <a:cxn ang="0">
                  <a:pos x="171" y="91"/>
                </a:cxn>
                <a:cxn ang="0">
                  <a:pos x="177" y="101"/>
                </a:cxn>
                <a:cxn ang="0">
                  <a:pos x="191" y="106"/>
                </a:cxn>
                <a:cxn ang="0">
                  <a:pos x="191" y="124"/>
                </a:cxn>
                <a:cxn ang="0">
                  <a:pos x="73" y="192"/>
                </a:cxn>
                <a:cxn ang="0">
                  <a:pos x="0" y="72"/>
                </a:cxn>
              </a:cxnLst>
              <a:rect l="0" t="0" r="r" b="b"/>
              <a:pathLst>
                <a:path w="191" h="192">
                  <a:moveTo>
                    <a:pt x="0" y="72"/>
                  </a:moveTo>
                  <a:lnTo>
                    <a:pt x="110" y="0"/>
                  </a:lnTo>
                  <a:lnTo>
                    <a:pt x="125" y="23"/>
                  </a:lnTo>
                  <a:lnTo>
                    <a:pt x="131" y="46"/>
                  </a:lnTo>
                  <a:lnTo>
                    <a:pt x="131" y="60"/>
                  </a:lnTo>
                  <a:lnTo>
                    <a:pt x="137" y="60"/>
                  </a:lnTo>
                  <a:lnTo>
                    <a:pt x="147" y="77"/>
                  </a:lnTo>
                  <a:lnTo>
                    <a:pt x="157" y="75"/>
                  </a:lnTo>
                  <a:lnTo>
                    <a:pt x="159" y="88"/>
                  </a:lnTo>
                  <a:lnTo>
                    <a:pt x="171" y="91"/>
                  </a:lnTo>
                  <a:lnTo>
                    <a:pt x="177" y="101"/>
                  </a:lnTo>
                  <a:lnTo>
                    <a:pt x="191" y="106"/>
                  </a:lnTo>
                  <a:lnTo>
                    <a:pt x="191" y="124"/>
                  </a:lnTo>
                  <a:lnTo>
                    <a:pt x="73" y="19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174" name="Freeform 441">
              <a:extLst>
                <a:ext uri="{FF2B5EF4-FFF2-40B4-BE49-F238E27FC236}">
                  <a16:creationId xmlns:a16="http://schemas.microsoft.com/office/drawing/2014/main" id="{8BC74649-A9F4-104E-ACE3-AF14BB7A5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1100" y="3370263"/>
              <a:ext cx="273050" cy="325437"/>
            </a:xfrm>
            <a:custGeom>
              <a:avLst/>
              <a:gdLst/>
              <a:ahLst/>
              <a:cxnLst>
                <a:cxn ang="0">
                  <a:pos x="143" y="7"/>
                </a:cxn>
                <a:cxn ang="0">
                  <a:pos x="148" y="11"/>
                </a:cxn>
                <a:cxn ang="0">
                  <a:pos x="160" y="0"/>
                </a:cxn>
                <a:cxn ang="0">
                  <a:pos x="162" y="26"/>
                </a:cxn>
                <a:cxn ang="0">
                  <a:pos x="154" y="29"/>
                </a:cxn>
                <a:cxn ang="0">
                  <a:pos x="154" y="37"/>
                </a:cxn>
                <a:cxn ang="0">
                  <a:pos x="160" y="41"/>
                </a:cxn>
                <a:cxn ang="0">
                  <a:pos x="165" y="60"/>
                </a:cxn>
                <a:cxn ang="0">
                  <a:pos x="182" y="94"/>
                </a:cxn>
                <a:cxn ang="0">
                  <a:pos x="166" y="115"/>
                </a:cxn>
                <a:cxn ang="0">
                  <a:pos x="160" y="174"/>
                </a:cxn>
                <a:cxn ang="0">
                  <a:pos x="105" y="174"/>
                </a:cxn>
                <a:cxn ang="0">
                  <a:pos x="26" y="218"/>
                </a:cxn>
                <a:cxn ang="0">
                  <a:pos x="22" y="203"/>
                </a:cxn>
                <a:cxn ang="0">
                  <a:pos x="26" y="192"/>
                </a:cxn>
                <a:cxn ang="0">
                  <a:pos x="5" y="157"/>
                </a:cxn>
                <a:cxn ang="0">
                  <a:pos x="2" y="134"/>
                </a:cxn>
                <a:cxn ang="0">
                  <a:pos x="0" y="92"/>
                </a:cxn>
                <a:cxn ang="0">
                  <a:pos x="25" y="75"/>
                </a:cxn>
                <a:cxn ang="0">
                  <a:pos x="143" y="7"/>
                </a:cxn>
              </a:cxnLst>
              <a:rect l="0" t="0" r="r" b="b"/>
              <a:pathLst>
                <a:path w="182" h="218">
                  <a:moveTo>
                    <a:pt x="143" y="7"/>
                  </a:moveTo>
                  <a:lnTo>
                    <a:pt x="148" y="11"/>
                  </a:lnTo>
                  <a:lnTo>
                    <a:pt x="160" y="0"/>
                  </a:lnTo>
                  <a:lnTo>
                    <a:pt x="162" y="26"/>
                  </a:lnTo>
                  <a:lnTo>
                    <a:pt x="154" y="29"/>
                  </a:lnTo>
                  <a:lnTo>
                    <a:pt x="154" y="37"/>
                  </a:lnTo>
                  <a:lnTo>
                    <a:pt x="160" y="41"/>
                  </a:lnTo>
                  <a:lnTo>
                    <a:pt x="165" y="60"/>
                  </a:lnTo>
                  <a:lnTo>
                    <a:pt x="182" y="94"/>
                  </a:lnTo>
                  <a:lnTo>
                    <a:pt x="166" y="115"/>
                  </a:lnTo>
                  <a:lnTo>
                    <a:pt x="160" y="174"/>
                  </a:lnTo>
                  <a:lnTo>
                    <a:pt x="105" y="174"/>
                  </a:lnTo>
                  <a:lnTo>
                    <a:pt x="26" y="218"/>
                  </a:lnTo>
                  <a:lnTo>
                    <a:pt x="22" y="203"/>
                  </a:lnTo>
                  <a:lnTo>
                    <a:pt x="26" y="192"/>
                  </a:lnTo>
                  <a:lnTo>
                    <a:pt x="5" y="157"/>
                  </a:lnTo>
                  <a:lnTo>
                    <a:pt x="2" y="134"/>
                  </a:lnTo>
                  <a:lnTo>
                    <a:pt x="0" y="92"/>
                  </a:lnTo>
                  <a:lnTo>
                    <a:pt x="25" y="75"/>
                  </a:lnTo>
                  <a:lnTo>
                    <a:pt x="143" y="7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175" name="Freeform 442">
              <a:extLst>
                <a:ext uri="{FF2B5EF4-FFF2-40B4-BE49-F238E27FC236}">
                  <a16:creationId xmlns:a16="http://schemas.microsoft.com/office/drawing/2014/main" id="{F98AE8F4-7981-804D-88AE-E674DA091C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0788" y="3630613"/>
              <a:ext cx="255587" cy="141287"/>
            </a:xfrm>
            <a:custGeom>
              <a:avLst/>
              <a:gdLst/>
              <a:ahLst/>
              <a:cxnLst>
                <a:cxn ang="0">
                  <a:pos x="134" y="0"/>
                </a:cxn>
                <a:cxn ang="0">
                  <a:pos x="148" y="4"/>
                </a:cxn>
                <a:cxn ang="0">
                  <a:pos x="165" y="6"/>
                </a:cxn>
                <a:cxn ang="0">
                  <a:pos x="159" y="23"/>
                </a:cxn>
                <a:cxn ang="0">
                  <a:pos x="160" y="40"/>
                </a:cxn>
                <a:cxn ang="0">
                  <a:pos x="171" y="54"/>
                </a:cxn>
                <a:cxn ang="0">
                  <a:pos x="163" y="63"/>
                </a:cxn>
                <a:cxn ang="0">
                  <a:pos x="157" y="58"/>
                </a:cxn>
                <a:cxn ang="0">
                  <a:pos x="142" y="58"/>
                </a:cxn>
                <a:cxn ang="0">
                  <a:pos x="113" y="75"/>
                </a:cxn>
                <a:cxn ang="0">
                  <a:pos x="31" y="94"/>
                </a:cxn>
                <a:cxn ang="0">
                  <a:pos x="16" y="71"/>
                </a:cxn>
                <a:cxn ang="0">
                  <a:pos x="11" y="52"/>
                </a:cxn>
                <a:cxn ang="0">
                  <a:pos x="0" y="44"/>
                </a:cxn>
                <a:cxn ang="0">
                  <a:pos x="79" y="0"/>
                </a:cxn>
                <a:cxn ang="0">
                  <a:pos x="134" y="0"/>
                </a:cxn>
              </a:cxnLst>
              <a:rect l="0" t="0" r="r" b="b"/>
              <a:pathLst>
                <a:path w="171" h="94">
                  <a:moveTo>
                    <a:pt x="134" y="0"/>
                  </a:moveTo>
                  <a:lnTo>
                    <a:pt x="148" y="4"/>
                  </a:lnTo>
                  <a:lnTo>
                    <a:pt x="165" y="6"/>
                  </a:lnTo>
                  <a:lnTo>
                    <a:pt x="159" y="23"/>
                  </a:lnTo>
                  <a:lnTo>
                    <a:pt x="160" y="40"/>
                  </a:lnTo>
                  <a:lnTo>
                    <a:pt x="171" y="54"/>
                  </a:lnTo>
                  <a:lnTo>
                    <a:pt x="163" y="63"/>
                  </a:lnTo>
                  <a:lnTo>
                    <a:pt x="157" y="58"/>
                  </a:lnTo>
                  <a:lnTo>
                    <a:pt x="142" y="58"/>
                  </a:lnTo>
                  <a:lnTo>
                    <a:pt x="113" y="75"/>
                  </a:lnTo>
                  <a:lnTo>
                    <a:pt x="31" y="94"/>
                  </a:lnTo>
                  <a:lnTo>
                    <a:pt x="16" y="71"/>
                  </a:lnTo>
                  <a:lnTo>
                    <a:pt x="11" y="52"/>
                  </a:lnTo>
                  <a:lnTo>
                    <a:pt x="0" y="44"/>
                  </a:lnTo>
                  <a:lnTo>
                    <a:pt x="79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176" name="Freeform 443">
              <a:extLst>
                <a:ext uri="{FF2B5EF4-FFF2-40B4-BE49-F238E27FC236}">
                  <a16:creationId xmlns:a16="http://schemas.microsoft.com/office/drawing/2014/main" id="{4BD7142E-BD18-C046-86F3-CC8E0E1E4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3" y="3508375"/>
              <a:ext cx="244475" cy="322263"/>
            </a:xfrm>
            <a:custGeom>
              <a:avLst/>
              <a:gdLst/>
              <a:ahLst/>
              <a:cxnLst>
                <a:cxn ang="0">
                  <a:pos x="0" y="89"/>
                </a:cxn>
                <a:cxn ang="0">
                  <a:pos x="22" y="117"/>
                </a:cxn>
                <a:cxn ang="0">
                  <a:pos x="25" y="145"/>
                </a:cxn>
                <a:cxn ang="0">
                  <a:pos x="39" y="156"/>
                </a:cxn>
                <a:cxn ang="0">
                  <a:pos x="60" y="183"/>
                </a:cxn>
                <a:cxn ang="0">
                  <a:pos x="63" y="208"/>
                </a:cxn>
                <a:cxn ang="0">
                  <a:pos x="79" y="216"/>
                </a:cxn>
                <a:cxn ang="0">
                  <a:pos x="106" y="200"/>
                </a:cxn>
                <a:cxn ang="0">
                  <a:pos x="132" y="153"/>
                </a:cxn>
                <a:cxn ang="0">
                  <a:pos x="163" y="126"/>
                </a:cxn>
                <a:cxn ang="0">
                  <a:pos x="159" y="111"/>
                </a:cxn>
                <a:cxn ang="0">
                  <a:pos x="163" y="100"/>
                </a:cxn>
                <a:cxn ang="0">
                  <a:pos x="142" y="65"/>
                </a:cxn>
                <a:cxn ang="0">
                  <a:pos x="139" y="42"/>
                </a:cxn>
                <a:cxn ang="0">
                  <a:pos x="137" y="0"/>
                </a:cxn>
                <a:cxn ang="0">
                  <a:pos x="65" y="49"/>
                </a:cxn>
                <a:cxn ang="0">
                  <a:pos x="0" y="89"/>
                </a:cxn>
              </a:cxnLst>
              <a:rect l="0" t="0" r="r" b="b"/>
              <a:pathLst>
                <a:path w="163" h="216">
                  <a:moveTo>
                    <a:pt x="0" y="89"/>
                  </a:moveTo>
                  <a:lnTo>
                    <a:pt x="22" y="117"/>
                  </a:lnTo>
                  <a:lnTo>
                    <a:pt x="25" y="145"/>
                  </a:lnTo>
                  <a:lnTo>
                    <a:pt x="39" y="156"/>
                  </a:lnTo>
                  <a:lnTo>
                    <a:pt x="60" y="183"/>
                  </a:lnTo>
                  <a:lnTo>
                    <a:pt x="63" y="208"/>
                  </a:lnTo>
                  <a:lnTo>
                    <a:pt x="79" y="216"/>
                  </a:lnTo>
                  <a:lnTo>
                    <a:pt x="106" y="200"/>
                  </a:lnTo>
                  <a:lnTo>
                    <a:pt x="132" y="153"/>
                  </a:lnTo>
                  <a:lnTo>
                    <a:pt x="163" y="126"/>
                  </a:lnTo>
                  <a:lnTo>
                    <a:pt x="159" y="111"/>
                  </a:lnTo>
                  <a:lnTo>
                    <a:pt x="163" y="100"/>
                  </a:lnTo>
                  <a:lnTo>
                    <a:pt x="142" y="65"/>
                  </a:lnTo>
                  <a:lnTo>
                    <a:pt x="139" y="42"/>
                  </a:lnTo>
                  <a:lnTo>
                    <a:pt x="137" y="0"/>
                  </a:lnTo>
                  <a:lnTo>
                    <a:pt x="65" y="49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177" name="Freeform 444">
              <a:extLst>
                <a:ext uri="{FF2B5EF4-FFF2-40B4-BE49-F238E27FC236}">
                  <a16:creationId xmlns:a16="http://schemas.microsoft.com/office/drawing/2014/main" id="{3D34C7B2-21FA-924F-8479-CB7309B2F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7400" y="3641725"/>
              <a:ext cx="282575" cy="311150"/>
            </a:xfrm>
            <a:custGeom>
              <a:avLst/>
              <a:gdLst/>
              <a:ahLst/>
              <a:cxnLst>
                <a:cxn ang="0">
                  <a:pos x="98" y="176"/>
                </a:cxn>
                <a:cxn ang="0">
                  <a:pos x="44" y="208"/>
                </a:cxn>
                <a:cxn ang="0">
                  <a:pos x="14" y="128"/>
                </a:cxn>
                <a:cxn ang="0">
                  <a:pos x="0" y="116"/>
                </a:cxn>
                <a:cxn ang="0">
                  <a:pos x="11" y="77"/>
                </a:cxn>
                <a:cxn ang="0">
                  <a:pos x="64" y="39"/>
                </a:cxn>
                <a:cxn ang="0">
                  <a:pos x="126" y="0"/>
                </a:cxn>
                <a:cxn ang="0">
                  <a:pos x="148" y="28"/>
                </a:cxn>
                <a:cxn ang="0">
                  <a:pos x="151" y="56"/>
                </a:cxn>
                <a:cxn ang="0">
                  <a:pos x="166" y="68"/>
                </a:cxn>
                <a:cxn ang="0">
                  <a:pos x="186" y="94"/>
                </a:cxn>
                <a:cxn ang="0">
                  <a:pos x="189" y="119"/>
                </a:cxn>
                <a:cxn ang="0">
                  <a:pos x="98" y="176"/>
                </a:cxn>
              </a:cxnLst>
              <a:rect l="0" t="0" r="r" b="b"/>
              <a:pathLst>
                <a:path w="189" h="208">
                  <a:moveTo>
                    <a:pt x="98" y="176"/>
                  </a:moveTo>
                  <a:lnTo>
                    <a:pt x="44" y="208"/>
                  </a:lnTo>
                  <a:lnTo>
                    <a:pt x="14" y="128"/>
                  </a:lnTo>
                  <a:lnTo>
                    <a:pt x="0" y="116"/>
                  </a:lnTo>
                  <a:lnTo>
                    <a:pt x="11" y="77"/>
                  </a:lnTo>
                  <a:lnTo>
                    <a:pt x="64" y="39"/>
                  </a:lnTo>
                  <a:lnTo>
                    <a:pt x="126" y="0"/>
                  </a:lnTo>
                  <a:lnTo>
                    <a:pt x="148" y="28"/>
                  </a:lnTo>
                  <a:lnTo>
                    <a:pt x="151" y="56"/>
                  </a:lnTo>
                  <a:lnTo>
                    <a:pt x="166" y="68"/>
                  </a:lnTo>
                  <a:lnTo>
                    <a:pt x="186" y="94"/>
                  </a:lnTo>
                  <a:lnTo>
                    <a:pt x="189" y="119"/>
                  </a:lnTo>
                  <a:lnTo>
                    <a:pt x="98" y="176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178" name="Freeform 445">
              <a:extLst>
                <a:ext uri="{FF2B5EF4-FFF2-40B4-BE49-F238E27FC236}">
                  <a16:creationId xmlns:a16="http://schemas.microsoft.com/office/drawing/2014/main" id="{4692C4C0-11DB-C44A-AA5F-38296A0246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5038" y="3819525"/>
              <a:ext cx="284162" cy="209550"/>
            </a:xfrm>
            <a:custGeom>
              <a:avLst/>
              <a:gdLst/>
              <a:ahLst/>
              <a:cxnLst>
                <a:cxn ang="0">
                  <a:pos x="90" y="140"/>
                </a:cxn>
                <a:cxn ang="0">
                  <a:pos x="56" y="126"/>
                </a:cxn>
                <a:cxn ang="0">
                  <a:pos x="51" y="109"/>
                </a:cxn>
                <a:cxn ang="0">
                  <a:pos x="22" y="88"/>
                </a:cxn>
                <a:cxn ang="0">
                  <a:pos x="16" y="68"/>
                </a:cxn>
                <a:cxn ang="0">
                  <a:pos x="0" y="57"/>
                </a:cxn>
                <a:cxn ang="0">
                  <a:pos x="91" y="0"/>
                </a:cxn>
                <a:cxn ang="0">
                  <a:pos x="107" y="8"/>
                </a:cxn>
                <a:cxn ang="0">
                  <a:pos x="105" y="28"/>
                </a:cxn>
                <a:cxn ang="0">
                  <a:pos x="134" y="35"/>
                </a:cxn>
                <a:cxn ang="0">
                  <a:pos x="184" y="80"/>
                </a:cxn>
                <a:cxn ang="0">
                  <a:pos x="190" y="96"/>
                </a:cxn>
                <a:cxn ang="0">
                  <a:pos x="185" y="106"/>
                </a:cxn>
                <a:cxn ang="0">
                  <a:pos x="157" y="123"/>
                </a:cxn>
                <a:cxn ang="0">
                  <a:pos x="125" y="133"/>
                </a:cxn>
                <a:cxn ang="0">
                  <a:pos x="90" y="140"/>
                </a:cxn>
              </a:cxnLst>
              <a:rect l="0" t="0" r="r" b="b"/>
              <a:pathLst>
                <a:path w="190" h="140">
                  <a:moveTo>
                    <a:pt x="90" y="140"/>
                  </a:moveTo>
                  <a:lnTo>
                    <a:pt x="56" y="126"/>
                  </a:lnTo>
                  <a:lnTo>
                    <a:pt x="51" y="109"/>
                  </a:lnTo>
                  <a:lnTo>
                    <a:pt x="22" y="88"/>
                  </a:lnTo>
                  <a:lnTo>
                    <a:pt x="16" y="68"/>
                  </a:lnTo>
                  <a:lnTo>
                    <a:pt x="0" y="57"/>
                  </a:lnTo>
                  <a:lnTo>
                    <a:pt x="91" y="0"/>
                  </a:lnTo>
                  <a:lnTo>
                    <a:pt x="107" y="8"/>
                  </a:lnTo>
                  <a:lnTo>
                    <a:pt x="105" y="28"/>
                  </a:lnTo>
                  <a:lnTo>
                    <a:pt x="134" y="35"/>
                  </a:lnTo>
                  <a:lnTo>
                    <a:pt x="184" y="80"/>
                  </a:lnTo>
                  <a:lnTo>
                    <a:pt x="190" y="96"/>
                  </a:lnTo>
                  <a:lnTo>
                    <a:pt x="185" y="106"/>
                  </a:lnTo>
                  <a:lnTo>
                    <a:pt x="157" y="123"/>
                  </a:lnTo>
                  <a:lnTo>
                    <a:pt x="125" y="133"/>
                  </a:lnTo>
                  <a:lnTo>
                    <a:pt x="90" y="14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179" name="Freeform 446">
              <a:extLst>
                <a:ext uri="{FF2B5EF4-FFF2-40B4-BE49-F238E27FC236}">
                  <a16:creationId xmlns:a16="http://schemas.microsoft.com/office/drawing/2014/main" id="{DB79744F-947F-9C4A-BECD-A0F1790583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2200" y="3695700"/>
              <a:ext cx="200025" cy="290513"/>
            </a:xfrm>
            <a:custGeom>
              <a:avLst/>
              <a:gdLst/>
              <a:ahLst/>
              <a:cxnLst>
                <a:cxn ang="0">
                  <a:pos x="80" y="188"/>
                </a:cxn>
                <a:cxn ang="0">
                  <a:pos x="85" y="178"/>
                </a:cxn>
                <a:cxn ang="0">
                  <a:pos x="79" y="162"/>
                </a:cxn>
                <a:cxn ang="0">
                  <a:pos x="29" y="117"/>
                </a:cxn>
                <a:cxn ang="0">
                  <a:pos x="0" y="110"/>
                </a:cxn>
                <a:cxn ang="0">
                  <a:pos x="2" y="90"/>
                </a:cxn>
                <a:cxn ang="0">
                  <a:pos x="29" y="74"/>
                </a:cxn>
                <a:cxn ang="0">
                  <a:pos x="55" y="27"/>
                </a:cxn>
                <a:cxn ang="0">
                  <a:pos x="86" y="0"/>
                </a:cxn>
                <a:cxn ang="0">
                  <a:pos x="97" y="8"/>
                </a:cxn>
                <a:cxn ang="0">
                  <a:pos x="102" y="25"/>
                </a:cxn>
                <a:cxn ang="0">
                  <a:pos x="117" y="50"/>
                </a:cxn>
                <a:cxn ang="0">
                  <a:pos x="103" y="91"/>
                </a:cxn>
                <a:cxn ang="0">
                  <a:pos x="125" y="168"/>
                </a:cxn>
                <a:cxn ang="0">
                  <a:pos x="134" y="174"/>
                </a:cxn>
                <a:cxn ang="0">
                  <a:pos x="125" y="194"/>
                </a:cxn>
                <a:cxn ang="0">
                  <a:pos x="80" y="188"/>
                </a:cxn>
              </a:cxnLst>
              <a:rect l="0" t="0" r="r" b="b"/>
              <a:pathLst>
                <a:path w="134" h="194">
                  <a:moveTo>
                    <a:pt x="80" y="188"/>
                  </a:moveTo>
                  <a:lnTo>
                    <a:pt x="85" y="178"/>
                  </a:lnTo>
                  <a:lnTo>
                    <a:pt x="79" y="162"/>
                  </a:lnTo>
                  <a:lnTo>
                    <a:pt x="29" y="117"/>
                  </a:lnTo>
                  <a:lnTo>
                    <a:pt x="0" y="110"/>
                  </a:lnTo>
                  <a:lnTo>
                    <a:pt x="2" y="90"/>
                  </a:lnTo>
                  <a:lnTo>
                    <a:pt x="29" y="74"/>
                  </a:lnTo>
                  <a:lnTo>
                    <a:pt x="55" y="27"/>
                  </a:lnTo>
                  <a:lnTo>
                    <a:pt x="86" y="0"/>
                  </a:lnTo>
                  <a:lnTo>
                    <a:pt x="97" y="8"/>
                  </a:lnTo>
                  <a:lnTo>
                    <a:pt x="102" y="25"/>
                  </a:lnTo>
                  <a:lnTo>
                    <a:pt x="117" y="50"/>
                  </a:lnTo>
                  <a:lnTo>
                    <a:pt x="103" y="91"/>
                  </a:lnTo>
                  <a:lnTo>
                    <a:pt x="125" y="168"/>
                  </a:lnTo>
                  <a:lnTo>
                    <a:pt x="134" y="174"/>
                  </a:lnTo>
                  <a:lnTo>
                    <a:pt x="125" y="194"/>
                  </a:lnTo>
                  <a:lnTo>
                    <a:pt x="80" y="188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180" name="Freeform 447">
              <a:extLst>
                <a:ext uri="{FF2B5EF4-FFF2-40B4-BE49-F238E27FC236}">
                  <a16:creationId xmlns:a16="http://schemas.microsoft.com/office/drawing/2014/main" id="{F8C47E38-39CB-5C42-853B-56B4C09A4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9063" y="3640138"/>
              <a:ext cx="206375" cy="263525"/>
            </a:xfrm>
            <a:custGeom>
              <a:avLst/>
              <a:gdLst/>
              <a:ahLst/>
              <a:cxnLst>
                <a:cxn ang="0">
                  <a:pos x="0" y="69"/>
                </a:cxn>
                <a:cxn ang="0">
                  <a:pos x="29" y="52"/>
                </a:cxn>
                <a:cxn ang="0">
                  <a:pos x="44" y="52"/>
                </a:cxn>
                <a:cxn ang="0">
                  <a:pos x="50" y="57"/>
                </a:cxn>
                <a:cxn ang="0">
                  <a:pos x="58" y="48"/>
                </a:cxn>
                <a:cxn ang="0">
                  <a:pos x="111" y="0"/>
                </a:cxn>
                <a:cxn ang="0">
                  <a:pos x="111" y="35"/>
                </a:cxn>
                <a:cxn ang="0">
                  <a:pos x="124" y="58"/>
                </a:cxn>
                <a:cxn ang="0">
                  <a:pos x="138" y="65"/>
                </a:cxn>
                <a:cxn ang="0">
                  <a:pos x="138" y="177"/>
                </a:cxn>
                <a:cxn ang="0">
                  <a:pos x="67" y="177"/>
                </a:cxn>
                <a:cxn ang="0">
                  <a:pos x="34" y="155"/>
                </a:cxn>
                <a:cxn ang="0">
                  <a:pos x="10" y="148"/>
                </a:cxn>
                <a:cxn ang="0">
                  <a:pos x="4" y="134"/>
                </a:cxn>
                <a:cxn ang="0">
                  <a:pos x="4" y="106"/>
                </a:cxn>
                <a:cxn ang="0">
                  <a:pos x="0" y="100"/>
                </a:cxn>
                <a:cxn ang="0">
                  <a:pos x="0" y="69"/>
                </a:cxn>
              </a:cxnLst>
              <a:rect l="0" t="0" r="r" b="b"/>
              <a:pathLst>
                <a:path w="138" h="177">
                  <a:moveTo>
                    <a:pt x="0" y="69"/>
                  </a:moveTo>
                  <a:lnTo>
                    <a:pt x="29" y="52"/>
                  </a:lnTo>
                  <a:lnTo>
                    <a:pt x="44" y="52"/>
                  </a:lnTo>
                  <a:lnTo>
                    <a:pt x="50" y="57"/>
                  </a:lnTo>
                  <a:lnTo>
                    <a:pt x="58" y="48"/>
                  </a:lnTo>
                  <a:lnTo>
                    <a:pt x="111" y="0"/>
                  </a:lnTo>
                  <a:lnTo>
                    <a:pt x="111" y="35"/>
                  </a:lnTo>
                  <a:lnTo>
                    <a:pt x="124" y="58"/>
                  </a:lnTo>
                  <a:lnTo>
                    <a:pt x="138" y="65"/>
                  </a:lnTo>
                  <a:lnTo>
                    <a:pt x="138" y="177"/>
                  </a:lnTo>
                  <a:lnTo>
                    <a:pt x="67" y="177"/>
                  </a:lnTo>
                  <a:lnTo>
                    <a:pt x="34" y="155"/>
                  </a:lnTo>
                  <a:lnTo>
                    <a:pt x="10" y="148"/>
                  </a:lnTo>
                  <a:lnTo>
                    <a:pt x="4" y="134"/>
                  </a:lnTo>
                  <a:lnTo>
                    <a:pt x="4" y="106"/>
                  </a:lnTo>
                  <a:lnTo>
                    <a:pt x="0" y="100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181" name="Freeform 448">
              <a:extLst>
                <a:ext uri="{FF2B5EF4-FFF2-40B4-BE49-F238E27FC236}">
                  <a16:creationId xmlns:a16="http://schemas.microsoft.com/office/drawing/2014/main" id="{AD9AF5A9-A40A-D042-9BAD-FDDF037D7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6188" y="3743325"/>
              <a:ext cx="168275" cy="306388"/>
            </a:xfrm>
            <a:custGeom>
              <a:avLst/>
              <a:gdLst/>
              <a:ahLst/>
              <a:cxnLst>
                <a:cxn ang="0">
                  <a:pos x="22" y="163"/>
                </a:cxn>
                <a:cxn ang="0">
                  <a:pos x="31" y="143"/>
                </a:cxn>
                <a:cxn ang="0">
                  <a:pos x="22" y="137"/>
                </a:cxn>
                <a:cxn ang="0">
                  <a:pos x="0" y="60"/>
                </a:cxn>
                <a:cxn ang="0">
                  <a:pos x="14" y="19"/>
                </a:cxn>
                <a:cxn ang="0">
                  <a:pos x="96" y="0"/>
                </a:cxn>
                <a:cxn ang="0">
                  <a:pos x="96" y="31"/>
                </a:cxn>
                <a:cxn ang="0">
                  <a:pos x="100" y="36"/>
                </a:cxn>
                <a:cxn ang="0">
                  <a:pos x="100" y="65"/>
                </a:cxn>
                <a:cxn ang="0">
                  <a:pos x="106" y="77"/>
                </a:cxn>
                <a:cxn ang="0">
                  <a:pos x="113" y="197"/>
                </a:cxn>
                <a:cxn ang="0">
                  <a:pos x="34" y="205"/>
                </a:cxn>
                <a:cxn ang="0">
                  <a:pos x="34" y="187"/>
                </a:cxn>
                <a:cxn ang="0">
                  <a:pos x="22" y="163"/>
                </a:cxn>
              </a:cxnLst>
              <a:rect l="0" t="0" r="r" b="b"/>
              <a:pathLst>
                <a:path w="113" h="205">
                  <a:moveTo>
                    <a:pt x="22" y="163"/>
                  </a:moveTo>
                  <a:lnTo>
                    <a:pt x="31" y="143"/>
                  </a:lnTo>
                  <a:lnTo>
                    <a:pt x="22" y="137"/>
                  </a:lnTo>
                  <a:lnTo>
                    <a:pt x="0" y="60"/>
                  </a:lnTo>
                  <a:lnTo>
                    <a:pt x="14" y="19"/>
                  </a:lnTo>
                  <a:lnTo>
                    <a:pt x="96" y="0"/>
                  </a:lnTo>
                  <a:lnTo>
                    <a:pt x="96" y="31"/>
                  </a:lnTo>
                  <a:lnTo>
                    <a:pt x="100" y="36"/>
                  </a:lnTo>
                  <a:lnTo>
                    <a:pt x="100" y="65"/>
                  </a:lnTo>
                  <a:lnTo>
                    <a:pt x="106" y="77"/>
                  </a:lnTo>
                  <a:lnTo>
                    <a:pt x="113" y="197"/>
                  </a:lnTo>
                  <a:lnTo>
                    <a:pt x="34" y="205"/>
                  </a:lnTo>
                  <a:lnTo>
                    <a:pt x="34" y="187"/>
                  </a:lnTo>
                  <a:lnTo>
                    <a:pt x="22" y="163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182" name="Freeform 449">
              <a:extLst>
                <a:ext uri="{FF2B5EF4-FFF2-40B4-BE49-F238E27FC236}">
                  <a16:creationId xmlns:a16="http://schemas.microsoft.com/office/drawing/2014/main" id="{EBE14640-418F-864F-A5C6-771743761D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9650" y="3978275"/>
              <a:ext cx="287338" cy="160338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40" y="34"/>
                </a:cxn>
                <a:cxn ang="0">
                  <a:pos x="75" y="27"/>
                </a:cxn>
                <a:cxn ang="0">
                  <a:pos x="107" y="17"/>
                </a:cxn>
                <a:cxn ang="0">
                  <a:pos x="135" y="0"/>
                </a:cxn>
                <a:cxn ang="0">
                  <a:pos x="180" y="6"/>
                </a:cxn>
                <a:cxn ang="0">
                  <a:pos x="192" y="28"/>
                </a:cxn>
                <a:cxn ang="0">
                  <a:pos x="192" y="48"/>
                </a:cxn>
                <a:cxn ang="0">
                  <a:pos x="181" y="54"/>
                </a:cxn>
                <a:cxn ang="0">
                  <a:pos x="181" y="65"/>
                </a:cxn>
                <a:cxn ang="0">
                  <a:pos x="171" y="82"/>
                </a:cxn>
                <a:cxn ang="0">
                  <a:pos x="181" y="105"/>
                </a:cxn>
                <a:cxn ang="0">
                  <a:pos x="152" y="96"/>
                </a:cxn>
                <a:cxn ang="0">
                  <a:pos x="124" y="96"/>
                </a:cxn>
                <a:cxn ang="0">
                  <a:pos x="95" y="105"/>
                </a:cxn>
                <a:cxn ang="0">
                  <a:pos x="50" y="108"/>
                </a:cxn>
                <a:cxn ang="0">
                  <a:pos x="44" y="85"/>
                </a:cxn>
                <a:cxn ang="0">
                  <a:pos x="0" y="82"/>
                </a:cxn>
              </a:cxnLst>
              <a:rect l="0" t="0" r="r" b="b"/>
              <a:pathLst>
                <a:path w="192" h="108">
                  <a:moveTo>
                    <a:pt x="0" y="82"/>
                  </a:moveTo>
                  <a:lnTo>
                    <a:pt x="40" y="34"/>
                  </a:lnTo>
                  <a:lnTo>
                    <a:pt x="75" y="27"/>
                  </a:lnTo>
                  <a:lnTo>
                    <a:pt x="107" y="17"/>
                  </a:lnTo>
                  <a:lnTo>
                    <a:pt x="135" y="0"/>
                  </a:lnTo>
                  <a:lnTo>
                    <a:pt x="180" y="6"/>
                  </a:lnTo>
                  <a:lnTo>
                    <a:pt x="192" y="28"/>
                  </a:lnTo>
                  <a:lnTo>
                    <a:pt x="192" y="48"/>
                  </a:lnTo>
                  <a:lnTo>
                    <a:pt x="181" y="54"/>
                  </a:lnTo>
                  <a:lnTo>
                    <a:pt x="181" y="65"/>
                  </a:lnTo>
                  <a:lnTo>
                    <a:pt x="171" y="82"/>
                  </a:lnTo>
                  <a:lnTo>
                    <a:pt x="181" y="105"/>
                  </a:lnTo>
                  <a:lnTo>
                    <a:pt x="152" y="96"/>
                  </a:lnTo>
                  <a:lnTo>
                    <a:pt x="124" y="96"/>
                  </a:lnTo>
                  <a:lnTo>
                    <a:pt x="95" y="105"/>
                  </a:lnTo>
                  <a:lnTo>
                    <a:pt x="50" y="108"/>
                  </a:lnTo>
                  <a:lnTo>
                    <a:pt x="44" y="85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183" name="Freeform 450">
              <a:extLst>
                <a:ext uri="{FF2B5EF4-FFF2-40B4-BE49-F238E27FC236}">
                  <a16:creationId xmlns:a16="http://schemas.microsoft.com/office/drawing/2014/main" id="{0CE7F1EF-0DB0-4D46-9AA9-234650962D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5875" y="3476625"/>
              <a:ext cx="41275" cy="14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7"/>
                </a:cxn>
              </a:cxnLst>
              <a:rect l="0" t="0" r="r" b="b"/>
              <a:pathLst>
                <a:path w="18" h="7">
                  <a:moveTo>
                    <a:pt x="0" y="0"/>
                  </a:moveTo>
                  <a:cubicBezTo>
                    <a:pt x="5" y="5"/>
                    <a:pt x="11" y="6"/>
                    <a:pt x="18" y="7"/>
                  </a:cubicBezTo>
                </a:path>
              </a:pathLst>
            </a:custGeom>
            <a:noFill/>
            <a:ln w="3175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184" name="Freeform 451">
              <a:extLst>
                <a:ext uri="{FF2B5EF4-FFF2-40B4-BE49-F238E27FC236}">
                  <a16:creationId xmlns:a16="http://schemas.microsoft.com/office/drawing/2014/main" id="{E73B7FB0-E34F-4F49-BE9B-D4D2DC0E0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6200" y="2774950"/>
              <a:ext cx="185738" cy="2079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39"/>
                </a:cxn>
                <a:cxn ang="0">
                  <a:pos x="125" y="138"/>
                </a:cxn>
                <a:cxn ang="0">
                  <a:pos x="125" y="0"/>
                </a:cxn>
                <a:cxn ang="0">
                  <a:pos x="23" y="0"/>
                </a:cxn>
                <a:cxn ang="0">
                  <a:pos x="0" y="0"/>
                </a:cxn>
              </a:cxnLst>
              <a:rect l="0" t="0" r="r" b="b"/>
              <a:pathLst>
                <a:path w="125" h="139">
                  <a:moveTo>
                    <a:pt x="0" y="0"/>
                  </a:moveTo>
                  <a:lnTo>
                    <a:pt x="0" y="139"/>
                  </a:lnTo>
                  <a:lnTo>
                    <a:pt x="125" y="138"/>
                  </a:lnTo>
                  <a:lnTo>
                    <a:pt x="125" y="0"/>
                  </a:lnTo>
                  <a:lnTo>
                    <a:pt x="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185" name="Freeform 452">
              <a:extLst>
                <a:ext uri="{FF2B5EF4-FFF2-40B4-BE49-F238E27FC236}">
                  <a16:creationId xmlns:a16="http://schemas.microsoft.com/office/drawing/2014/main" id="{D458B881-E37E-B741-9325-DFA4C2869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0800" y="2978150"/>
              <a:ext cx="255588" cy="20478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92" y="1"/>
                </a:cxn>
                <a:cxn ang="0">
                  <a:pos x="111" y="1"/>
                </a:cxn>
                <a:cxn ang="0">
                  <a:pos x="111" y="47"/>
                </a:cxn>
                <a:cxn ang="0">
                  <a:pos x="98" y="54"/>
                </a:cxn>
                <a:cxn ang="0">
                  <a:pos x="38" y="88"/>
                </a:cxn>
                <a:cxn ang="0">
                  <a:pos x="0" y="89"/>
                </a:cxn>
                <a:cxn ang="0">
                  <a:pos x="0" y="2"/>
                </a:cxn>
              </a:cxnLst>
              <a:rect l="0" t="0" r="r" b="b"/>
              <a:pathLst>
                <a:path w="111" h="89">
                  <a:moveTo>
                    <a:pt x="0" y="2"/>
                  </a:moveTo>
                  <a:cubicBezTo>
                    <a:pt x="92" y="1"/>
                    <a:pt x="92" y="1"/>
                    <a:pt x="92" y="1"/>
                  </a:cubicBezTo>
                  <a:cubicBezTo>
                    <a:pt x="96" y="1"/>
                    <a:pt x="108" y="0"/>
                    <a:pt x="111" y="1"/>
                  </a:cubicBezTo>
                  <a:cubicBezTo>
                    <a:pt x="111" y="47"/>
                    <a:pt x="111" y="47"/>
                    <a:pt x="111" y="47"/>
                  </a:cubicBezTo>
                  <a:cubicBezTo>
                    <a:pt x="98" y="54"/>
                    <a:pt x="98" y="54"/>
                    <a:pt x="98" y="54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0" y="89"/>
                    <a:pt x="0" y="89"/>
                    <a:pt x="0" y="89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186" name="Freeform 453">
              <a:extLst>
                <a:ext uri="{FF2B5EF4-FFF2-40B4-BE49-F238E27FC236}">
                  <a16:creationId xmlns:a16="http://schemas.microsoft.com/office/drawing/2014/main" id="{FA3C9413-3BE3-FB4B-8CE4-2697E0AA1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4938" y="3101975"/>
              <a:ext cx="298450" cy="277813"/>
            </a:xfrm>
            <a:custGeom>
              <a:avLst/>
              <a:gdLst/>
              <a:ahLst/>
              <a:cxnLst>
                <a:cxn ang="0">
                  <a:pos x="2" y="52"/>
                </a:cxn>
                <a:cxn ang="0">
                  <a:pos x="0" y="60"/>
                </a:cxn>
                <a:cxn ang="0">
                  <a:pos x="56" y="174"/>
                </a:cxn>
                <a:cxn ang="0">
                  <a:pos x="113" y="174"/>
                </a:cxn>
                <a:cxn ang="0">
                  <a:pos x="123" y="185"/>
                </a:cxn>
                <a:cxn ang="0">
                  <a:pos x="199" y="133"/>
                </a:cxn>
                <a:cxn ang="0">
                  <a:pos x="191" y="105"/>
                </a:cxn>
                <a:cxn ang="0">
                  <a:pos x="173" y="85"/>
                </a:cxn>
                <a:cxn ang="0">
                  <a:pos x="154" y="100"/>
                </a:cxn>
                <a:cxn ang="0">
                  <a:pos x="94" y="0"/>
                </a:cxn>
                <a:cxn ang="0">
                  <a:pos x="2" y="52"/>
                </a:cxn>
              </a:cxnLst>
              <a:rect l="0" t="0" r="r" b="b"/>
              <a:pathLst>
                <a:path w="199" h="185">
                  <a:moveTo>
                    <a:pt x="2" y="52"/>
                  </a:moveTo>
                  <a:lnTo>
                    <a:pt x="0" y="60"/>
                  </a:lnTo>
                  <a:lnTo>
                    <a:pt x="56" y="174"/>
                  </a:lnTo>
                  <a:lnTo>
                    <a:pt x="113" y="174"/>
                  </a:lnTo>
                  <a:lnTo>
                    <a:pt x="123" y="185"/>
                  </a:lnTo>
                  <a:lnTo>
                    <a:pt x="199" y="133"/>
                  </a:lnTo>
                  <a:lnTo>
                    <a:pt x="191" y="105"/>
                  </a:lnTo>
                  <a:lnTo>
                    <a:pt x="173" y="85"/>
                  </a:lnTo>
                  <a:lnTo>
                    <a:pt x="154" y="100"/>
                  </a:lnTo>
                  <a:lnTo>
                    <a:pt x="94" y="0"/>
                  </a:lnTo>
                  <a:lnTo>
                    <a:pt x="2" y="52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187" name="Freeform 454">
              <a:extLst>
                <a:ext uri="{FF2B5EF4-FFF2-40B4-BE49-F238E27FC236}">
                  <a16:creationId xmlns:a16="http://schemas.microsoft.com/office/drawing/2014/main" id="{D156B36C-6072-1F4C-A644-F2AF08FCD5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6838" y="3362325"/>
              <a:ext cx="293687" cy="23971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20" y="91"/>
                </a:cxn>
                <a:cxn ang="0">
                  <a:pos x="43" y="96"/>
                </a:cxn>
                <a:cxn ang="0">
                  <a:pos x="54" y="103"/>
                </a:cxn>
                <a:cxn ang="0">
                  <a:pos x="69" y="102"/>
                </a:cxn>
                <a:cxn ang="0">
                  <a:pos x="85" y="119"/>
                </a:cxn>
                <a:cxn ang="0">
                  <a:pos x="109" y="130"/>
                </a:cxn>
                <a:cxn ang="0">
                  <a:pos x="117" y="160"/>
                </a:cxn>
                <a:cxn ang="0">
                  <a:pos x="197" y="93"/>
                </a:cxn>
                <a:cxn ang="0">
                  <a:pos x="149" y="11"/>
                </a:cxn>
                <a:cxn ang="0">
                  <a:pos x="139" y="0"/>
                </a:cxn>
                <a:cxn ang="0">
                  <a:pos x="82" y="0"/>
                </a:cxn>
                <a:cxn ang="0">
                  <a:pos x="82" y="6"/>
                </a:cxn>
                <a:cxn ang="0">
                  <a:pos x="62" y="6"/>
                </a:cxn>
                <a:cxn ang="0">
                  <a:pos x="62" y="29"/>
                </a:cxn>
                <a:cxn ang="0">
                  <a:pos x="0" y="80"/>
                </a:cxn>
              </a:cxnLst>
              <a:rect l="0" t="0" r="r" b="b"/>
              <a:pathLst>
                <a:path w="197" h="160">
                  <a:moveTo>
                    <a:pt x="0" y="80"/>
                  </a:moveTo>
                  <a:lnTo>
                    <a:pt x="20" y="91"/>
                  </a:lnTo>
                  <a:lnTo>
                    <a:pt x="43" y="96"/>
                  </a:lnTo>
                  <a:lnTo>
                    <a:pt x="54" y="103"/>
                  </a:lnTo>
                  <a:lnTo>
                    <a:pt x="69" y="102"/>
                  </a:lnTo>
                  <a:lnTo>
                    <a:pt x="85" y="119"/>
                  </a:lnTo>
                  <a:lnTo>
                    <a:pt x="109" y="130"/>
                  </a:lnTo>
                  <a:lnTo>
                    <a:pt x="117" y="160"/>
                  </a:lnTo>
                  <a:lnTo>
                    <a:pt x="197" y="93"/>
                  </a:lnTo>
                  <a:lnTo>
                    <a:pt x="149" y="11"/>
                  </a:lnTo>
                  <a:lnTo>
                    <a:pt x="139" y="0"/>
                  </a:lnTo>
                  <a:lnTo>
                    <a:pt x="82" y="0"/>
                  </a:lnTo>
                  <a:lnTo>
                    <a:pt x="82" y="6"/>
                  </a:lnTo>
                  <a:lnTo>
                    <a:pt x="62" y="6"/>
                  </a:lnTo>
                  <a:lnTo>
                    <a:pt x="62" y="29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188" name="Freeform 455">
              <a:extLst>
                <a:ext uri="{FF2B5EF4-FFF2-40B4-BE49-F238E27FC236}">
                  <a16:creationId xmlns:a16="http://schemas.microsoft.com/office/drawing/2014/main" id="{E9D03D9C-9A9E-D242-8069-639D3234F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288" y="3179763"/>
              <a:ext cx="204787" cy="311150"/>
            </a:xfrm>
            <a:custGeom>
              <a:avLst/>
              <a:gdLst/>
              <a:ahLst/>
              <a:cxnLst>
                <a:cxn ang="0">
                  <a:pos x="29" y="208"/>
                </a:cxn>
                <a:cxn ang="0">
                  <a:pos x="7" y="202"/>
                </a:cxn>
                <a:cxn ang="0">
                  <a:pos x="0" y="198"/>
                </a:cxn>
                <a:cxn ang="0">
                  <a:pos x="0" y="2"/>
                </a:cxn>
                <a:cxn ang="0">
                  <a:pos x="24" y="2"/>
                </a:cxn>
                <a:cxn ang="0">
                  <a:pos x="83" y="0"/>
                </a:cxn>
                <a:cxn ang="0">
                  <a:pos x="81" y="8"/>
                </a:cxn>
                <a:cxn ang="0">
                  <a:pos x="137" y="122"/>
                </a:cxn>
                <a:cxn ang="0">
                  <a:pos x="137" y="128"/>
                </a:cxn>
                <a:cxn ang="0">
                  <a:pos x="117" y="128"/>
                </a:cxn>
                <a:cxn ang="0">
                  <a:pos x="117" y="151"/>
                </a:cxn>
                <a:cxn ang="0">
                  <a:pos x="55" y="202"/>
                </a:cxn>
                <a:cxn ang="0">
                  <a:pos x="29" y="208"/>
                </a:cxn>
              </a:cxnLst>
              <a:rect l="0" t="0" r="r" b="b"/>
              <a:pathLst>
                <a:path w="137" h="208">
                  <a:moveTo>
                    <a:pt x="29" y="208"/>
                  </a:moveTo>
                  <a:lnTo>
                    <a:pt x="7" y="202"/>
                  </a:lnTo>
                  <a:lnTo>
                    <a:pt x="0" y="198"/>
                  </a:lnTo>
                  <a:lnTo>
                    <a:pt x="0" y="2"/>
                  </a:lnTo>
                  <a:lnTo>
                    <a:pt x="24" y="2"/>
                  </a:lnTo>
                  <a:lnTo>
                    <a:pt x="83" y="0"/>
                  </a:lnTo>
                  <a:lnTo>
                    <a:pt x="81" y="8"/>
                  </a:lnTo>
                  <a:lnTo>
                    <a:pt x="137" y="122"/>
                  </a:lnTo>
                  <a:lnTo>
                    <a:pt x="137" y="128"/>
                  </a:lnTo>
                  <a:lnTo>
                    <a:pt x="117" y="128"/>
                  </a:lnTo>
                  <a:lnTo>
                    <a:pt x="117" y="151"/>
                  </a:lnTo>
                  <a:lnTo>
                    <a:pt x="55" y="202"/>
                  </a:lnTo>
                  <a:lnTo>
                    <a:pt x="29" y="208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189" name="Freeform 456">
              <a:extLst>
                <a:ext uri="{FF2B5EF4-FFF2-40B4-BE49-F238E27FC236}">
                  <a16:creationId xmlns:a16="http://schemas.microsoft.com/office/drawing/2014/main" id="{D2B45D65-D0FB-104D-9FDE-4C92F54DC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950" y="3476625"/>
              <a:ext cx="203200" cy="260350"/>
            </a:xfrm>
            <a:custGeom>
              <a:avLst/>
              <a:gdLst/>
              <a:ahLst/>
              <a:cxnLst>
                <a:cxn ang="0">
                  <a:pos x="107" y="0"/>
                </a:cxn>
                <a:cxn ang="0">
                  <a:pos x="114" y="4"/>
                </a:cxn>
                <a:cxn ang="0">
                  <a:pos x="136" y="10"/>
                </a:cxn>
                <a:cxn ang="0">
                  <a:pos x="134" y="174"/>
                </a:cxn>
                <a:cxn ang="0">
                  <a:pos x="30" y="174"/>
                </a:cxn>
                <a:cxn ang="0">
                  <a:pos x="0" y="174"/>
                </a:cxn>
                <a:cxn ang="0">
                  <a:pos x="0" y="121"/>
                </a:cxn>
                <a:cxn ang="0">
                  <a:pos x="0" y="3"/>
                </a:cxn>
                <a:cxn ang="0">
                  <a:pos x="16" y="3"/>
                </a:cxn>
                <a:cxn ang="0">
                  <a:pos x="17" y="15"/>
                </a:cxn>
                <a:cxn ang="0">
                  <a:pos x="31" y="21"/>
                </a:cxn>
                <a:cxn ang="0">
                  <a:pos x="46" y="12"/>
                </a:cxn>
                <a:cxn ang="0">
                  <a:pos x="53" y="6"/>
                </a:cxn>
                <a:cxn ang="0">
                  <a:pos x="68" y="20"/>
                </a:cxn>
                <a:cxn ang="0">
                  <a:pos x="87" y="7"/>
                </a:cxn>
                <a:cxn ang="0">
                  <a:pos x="107" y="0"/>
                </a:cxn>
              </a:cxnLst>
              <a:rect l="0" t="0" r="r" b="b"/>
              <a:pathLst>
                <a:path w="136" h="174">
                  <a:moveTo>
                    <a:pt x="107" y="0"/>
                  </a:moveTo>
                  <a:lnTo>
                    <a:pt x="114" y="4"/>
                  </a:lnTo>
                  <a:lnTo>
                    <a:pt x="136" y="10"/>
                  </a:lnTo>
                  <a:lnTo>
                    <a:pt x="134" y="174"/>
                  </a:lnTo>
                  <a:lnTo>
                    <a:pt x="30" y="174"/>
                  </a:lnTo>
                  <a:lnTo>
                    <a:pt x="0" y="174"/>
                  </a:lnTo>
                  <a:lnTo>
                    <a:pt x="0" y="121"/>
                  </a:lnTo>
                  <a:lnTo>
                    <a:pt x="0" y="3"/>
                  </a:lnTo>
                  <a:lnTo>
                    <a:pt x="16" y="3"/>
                  </a:lnTo>
                  <a:lnTo>
                    <a:pt x="17" y="15"/>
                  </a:lnTo>
                  <a:lnTo>
                    <a:pt x="31" y="21"/>
                  </a:lnTo>
                  <a:lnTo>
                    <a:pt x="46" y="12"/>
                  </a:lnTo>
                  <a:lnTo>
                    <a:pt x="53" y="6"/>
                  </a:lnTo>
                  <a:lnTo>
                    <a:pt x="68" y="20"/>
                  </a:lnTo>
                  <a:lnTo>
                    <a:pt x="87" y="7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190" name="Freeform 457">
              <a:extLst>
                <a:ext uri="{FF2B5EF4-FFF2-40B4-BE49-F238E27FC236}">
                  <a16:creationId xmlns:a16="http://schemas.microsoft.com/office/drawing/2014/main" id="{8EEB35E2-DA98-3B44-B58E-C18F10CA4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8388" y="3182938"/>
              <a:ext cx="215900" cy="325437"/>
            </a:xfrm>
            <a:custGeom>
              <a:avLst/>
              <a:gdLst/>
              <a:ahLst/>
              <a:cxnLst>
                <a:cxn ang="0">
                  <a:pos x="68" y="217"/>
                </a:cxn>
                <a:cxn ang="0">
                  <a:pos x="54" y="211"/>
                </a:cxn>
                <a:cxn ang="0">
                  <a:pos x="53" y="199"/>
                </a:cxn>
                <a:cxn ang="0">
                  <a:pos x="37" y="199"/>
                </a:cxn>
                <a:cxn ang="0">
                  <a:pos x="20" y="194"/>
                </a:cxn>
                <a:cxn ang="0">
                  <a:pos x="17" y="176"/>
                </a:cxn>
                <a:cxn ang="0">
                  <a:pos x="6" y="174"/>
                </a:cxn>
                <a:cxn ang="0">
                  <a:pos x="0" y="166"/>
                </a:cxn>
                <a:cxn ang="0">
                  <a:pos x="0" y="0"/>
                </a:cxn>
                <a:cxn ang="0">
                  <a:pos x="31" y="0"/>
                </a:cxn>
                <a:cxn ang="0">
                  <a:pos x="144" y="0"/>
                </a:cxn>
                <a:cxn ang="0">
                  <a:pos x="144" y="196"/>
                </a:cxn>
                <a:cxn ang="0">
                  <a:pos x="124" y="203"/>
                </a:cxn>
                <a:cxn ang="0">
                  <a:pos x="105" y="216"/>
                </a:cxn>
                <a:cxn ang="0">
                  <a:pos x="90" y="202"/>
                </a:cxn>
                <a:cxn ang="0">
                  <a:pos x="83" y="208"/>
                </a:cxn>
                <a:cxn ang="0">
                  <a:pos x="68" y="217"/>
                </a:cxn>
              </a:cxnLst>
              <a:rect l="0" t="0" r="r" b="b"/>
              <a:pathLst>
                <a:path w="144" h="217">
                  <a:moveTo>
                    <a:pt x="68" y="217"/>
                  </a:moveTo>
                  <a:lnTo>
                    <a:pt x="54" y="211"/>
                  </a:lnTo>
                  <a:lnTo>
                    <a:pt x="53" y="199"/>
                  </a:lnTo>
                  <a:lnTo>
                    <a:pt x="37" y="199"/>
                  </a:lnTo>
                  <a:lnTo>
                    <a:pt x="20" y="194"/>
                  </a:lnTo>
                  <a:lnTo>
                    <a:pt x="17" y="176"/>
                  </a:lnTo>
                  <a:lnTo>
                    <a:pt x="6" y="174"/>
                  </a:lnTo>
                  <a:lnTo>
                    <a:pt x="0" y="166"/>
                  </a:lnTo>
                  <a:lnTo>
                    <a:pt x="0" y="0"/>
                  </a:lnTo>
                  <a:lnTo>
                    <a:pt x="31" y="0"/>
                  </a:lnTo>
                  <a:lnTo>
                    <a:pt x="144" y="0"/>
                  </a:lnTo>
                  <a:lnTo>
                    <a:pt x="144" y="196"/>
                  </a:lnTo>
                  <a:lnTo>
                    <a:pt x="124" y="203"/>
                  </a:lnTo>
                  <a:lnTo>
                    <a:pt x="105" y="216"/>
                  </a:lnTo>
                  <a:lnTo>
                    <a:pt x="90" y="202"/>
                  </a:lnTo>
                  <a:lnTo>
                    <a:pt x="83" y="208"/>
                  </a:lnTo>
                  <a:lnTo>
                    <a:pt x="68" y="217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191" name="Freeform 458">
              <a:extLst>
                <a:ext uri="{FF2B5EF4-FFF2-40B4-BE49-F238E27FC236}">
                  <a16:creationId xmlns:a16="http://schemas.microsoft.com/office/drawing/2014/main" id="{F8E0949F-0E73-6E48-B143-9E5C2EF56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1463" y="3482975"/>
              <a:ext cx="274637" cy="211138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0" y="13"/>
                </a:cxn>
                <a:cxn ang="0">
                  <a:pos x="103" y="0"/>
                </a:cxn>
                <a:cxn ang="0">
                  <a:pos x="183" y="122"/>
                </a:cxn>
                <a:cxn ang="0">
                  <a:pos x="183" y="142"/>
                </a:cxn>
                <a:cxn ang="0">
                  <a:pos x="34" y="142"/>
                </a:cxn>
                <a:cxn ang="0">
                  <a:pos x="29" y="127"/>
                </a:cxn>
                <a:cxn ang="0">
                  <a:pos x="11" y="100"/>
                </a:cxn>
                <a:cxn ang="0">
                  <a:pos x="0" y="80"/>
                </a:cxn>
              </a:cxnLst>
              <a:rect l="0" t="0" r="r" b="b"/>
              <a:pathLst>
                <a:path w="183" h="142">
                  <a:moveTo>
                    <a:pt x="0" y="80"/>
                  </a:moveTo>
                  <a:lnTo>
                    <a:pt x="80" y="13"/>
                  </a:lnTo>
                  <a:lnTo>
                    <a:pt x="103" y="0"/>
                  </a:lnTo>
                  <a:lnTo>
                    <a:pt x="183" y="122"/>
                  </a:lnTo>
                  <a:lnTo>
                    <a:pt x="183" y="142"/>
                  </a:lnTo>
                  <a:lnTo>
                    <a:pt x="34" y="142"/>
                  </a:lnTo>
                  <a:lnTo>
                    <a:pt x="29" y="127"/>
                  </a:lnTo>
                  <a:lnTo>
                    <a:pt x="11" y="10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192" name="Freeform 459">
              <a:extLst>
                <a:ext uri="{FF2B5EF4-FFF2-40B4-BE49-F238E27FC236}">
                  <a16:creationId xmlns:a16="http://schemas.microsoft.com/office/drawing/2014/main" id="{954A0F84-892B-E34A-B9C1-476BC7583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3975" y="3482975"/>
              <a:ext cx="280988" cy="260350"/>
            </a:xfrm>
            <a:custGeom>
              <a:avLst/>
              <a:gdLst/>
              <a:ahLst/>
              <a:cxnLst>
                <a:cxn ang="0">
                  <a:pos x="0" y="174"/>
                </a:cxn>
                <a:cxn ang="0">
                  <a:pos x="0" y="170"/>
                </a:cxn>
                <a:cxn ang="0">
                  <a:pos x="2" y="6"/>
                </a:cxn>
                <a:cxn ang="0">
                  <a:pos x="28" y="0"/>
                </a:cxn>
                <a:cxn ang="0">
                  <a:pos x="48" y="11"/>
                </a:cxn>
                <a:cxn ang="0">
                  <a:pos x="71" y="16"/>
                </a:cxn>
                <a:cxn ang="0">
                  <a:pos x="82" y="23"/>
                </a:cxn>
                <a:cxn ang="0">
                  <a:pos x="97" y="22"/>
                </a:cxn>
                <a:cxn ang="0">
                  <a:pos x="113" y="39"/>
                </a:cxn>
                <a:cxn ang="0">
                  <a:pos x="137" y="50"/>
                </a:cxn>
                <a:cxn ang="0">
                  <a:pos x="145" y="80"/>
                </a:cxn>
                <a:cxn ang="0">
                  <a:pos x="156" y="100"/>
                </a:cxn>
                <a:cxn ang="0">
                  <a:pos x="174" y="127"/>
                </a:cxn>
                <a:cxn ang="0">
                  <a:pos x="179" y="142"/>
                </a:cxn>
                <a:cxn ang="0">
                  <a:pos x="187" y="174"/>
                </a:cxn>
                <a:cxn ang="0">
                  <a:pos x="37" y="174"/>
                </a:cxn>
                <a:cxn ang="0">
                  <a:pos x="0" y="174"/>
                </a:cxn>
              </a:cxnLst>
              <a:rect l="0" t="0" r="r" b="b"/>
              <a:pathLst>
                <a:path w="187" h="174">
                  <a:moveTo>
                    <a:pt x="0" y="174"/>
                  </a:moveTo>
                  <a:lnTo>
                    <a:pt x="0" y="170"/>
                  </a:lnTo>
                  <a:lnTo>
                    <a:pt x="2" y="6"/>
                  </a:lnTo>
                  <a:lnTo>
                    <a:pt x="28" y="0"/>
                  </a:lnTo>
                  <a:lnTo>
                    <a:pt x="48" y="11"/>
                  </a:lnTo>
                  <a:lnTo>
                    <a:pt x="71" y="16"/>
                  </a:lnTo>
                  <a:lnTo>
                    <a:pt x="82" y="23"/>
                  </a:lnTo>
                  <a:lnTo>
                    <a:pt x="97" y="22"/>
                  </a:lnTo>
                  <a:lnTo>
                    <a:pt x="113" y="39"/>
                  </a:lnTo>
                  <a:lnTo>
                    <a:pt x="137" y="50"/>
                  </a:lnTo>
                  <a:lnTo>
                    <a:pt x="145" y="80"/>
                  </a:lnTo>
                  <a:lnTo>
                    <a:pt x="156" y="100"/>
                  </a:lnTo>
                  <a:lnTo>
                    <a:pt x="174" y="127"/>
                  </a:lnTo>
                  <a:lnTo>
                    <a:pt x="179" y="142"/>
                  </a:lnTo>
                  <a:lnTo>
                    <a:pt x="187" y="174"/>
                  </a:lnTo>
                  <a:lnTo>
                    <a:pt x="37" y="174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193" name="Freeform 460">
              <a:extLst>
                <a:ext uri="{FF2B5EF4-FFF2-40B4-BE49-F238E27FC236}">
                  <a16:creationId xmlns:a16="http://schemas.microsoft.com/office/drawing/2014/main" id="{375BCEB9-FEAD-A94E-A9BB-345942F62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7550" y="3557588"/>
              <a:ext cx="204788" cy="452437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5" y="53"/>
                </a:cxn>
                <a:cxn ang="0">
                  <a:pos x="23" y="50"/>
                </a:cxn>
                <a:cxn ang="0">
                  <a:pos x="35" y="64"/>
                </a:cxn>
                <a:cxn ang="0">
                  <a:pos x="45" y="89"/>
                </a:cxn>
                <a:cxn ang="0">
                  <a:pos x="51" y="104"/>
                </a:cxn>
                <a:cxn ang="0">
                  <a:pos x="88" y="163"/>
                </a:cxn>
                <a:cxn ang="0">
                  <a:pos x="86" y="190"/>
                </a:cxn>
                <a:cxn ang="0">
                  <a:pos x="89" y="209"/>
                </a:cxn>
                <a:cxn ang="0">
                  <a:pos x="82" y="235"/>
                </a:cxn>
                <a:cxn ang="0">
                  <a:pos x="77" y="244"/>
                </a:cxn>
                <a:cxn ang="0">
                  <a:pos x="85" y="257"/>
                </a:cxn>
                <a:cxn ang="0">
                  <a:pos x="86" y="269"/>
                </a:cxn>
                <a:cxn ang="0">
                  <a:pos x="86" y="303"/>
                </a:cxn>
                <a:cxn ang="0">
                  <a:pos x="134" y="298"/>
                </a:cxn>
                <a:cxn ang="0">
                  <a:pos x="137" y="56"/>
                </a:cxn>
                <a:cxn ang="0">
                  <a:pos x="129" y="36"/>
                </a:cxn>
                <a:cxn ang="0">
                  <a:pos x="119" y="9"/>
                </a:cxn>
                <a:cxn ang="0">
                  <a:pos x="111" y="0"/>
                </a:cxn>
                <a:cxn ang="0">
                  <a:pos x="83" y="9"/>
                </a:cxn>
                <a:cxn ang="0">
                  <a:pos x="51" y="23"/>
                </a:cxn>
                <a:cxn ang="0">
                  <a:pos x="0" y="47"/>
                </a:cxn>
              </a:cxnLst>
              <a:rect l="0" t="0" r="r" b="b"/>
              <a:pathLst>
                <a:path w="137" h="303">
                  <a:moveTo>
                    <a:pt x="0" y="47"/>
                  </a:moveTo>
                  <a:lnTo>
                    <a:pt x="5" y="53"/>
                  </a:lnTo>
                  <a:lnTo>
                    <a:pt x="23" y="50"/>
                  </a:lnTo>
                  <a:lnTo>
                    <a:pt x="35" y="64"/>
                  </a:lnTo>
                  <a:lnTo>
                    <a:pt x="45" y="89"/>
                  </a:lnTo>
                  <a:lnTo>
                    <a:pt x="51" y="104"/>
                  </a:lnTo>
                  <a:lnTo>
                    <a:pt x="88" y="163"/>
                  </a:lnTo>
                  <a:lnTo>
                    <a:pt x="86" y="190"/>
                  </a:lnTo>
                  <a:lnTo>
                    <a:pt x="89" y="209"/>
                  </a:lnTo>
                  <a:lnTo>
                    <a:pt x="82" y="235"/>
                  </a:lnTo>
                  <a:lnTo>
                    <a:pt x="77" y="244"/>
                  </a:lnTo>
                  <a:lnTo>
                    <a:pt x="85" y="257"/>
                  </a:lnTo>
                  <a:lnTo>
                    <a:pt x="86" y="269"/>
                  </a:lnTo>
                  <a:lnTo>
                    <a:pt x="86" y="303"/>
                  </a:lnTo>
                  <a:lnTo>
                    <a:pt x="134" y="298"/>
                  </a:lnTo>
                  <a:lnTo>
                    <a:pt x="137" y="56"/>
                  </a:lnTo>
                  <a:lnTo>
                    <a:pt x="129" y="36"/>
                  </a:lnTo>
                  <a:lnTo>
                    <a:pt x="119" y="9"/>
                  </a:lnTo>
                  <a:lnTo>
                    <a:pt x="111" y="0"/>
                  </a:lnTo>
                  <a:lnTo>
                    <a:pt x="83" y="9"/>
                  </a:lnTo>
                  <a:lnTo>
                    <a:pt x="51" y="2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194" name="Freeform 461">
              <a:extLst>
                <a:ext uri="{FF2B5EF4-FFF2-40B4-BE49-F238E27FC236}">
                  <a16:creationId xmlns:a16="http://schemas.microsoft.com/office/drawing/2014/main" id="{8063EECE-7685-4C44-8070-A87764CF5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4238" y="3546475"/>
              <a:ext cx="165100" cy="460375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97" y="11"/>
                </a:cxn>
                <a:cxn ang="0">
                  <a:pos x="106" y="25"/>
                </a:cxn>
                <a:cxn ang="0">
                  <a:pos x="106" y="37"/>
                </a:cxn>
                <a:cxn ang="0">
                  <a:pos x="111" y="53"/>
                </a:cxn>
                <a:cxn ang="0">
                  <a:pos x="109" y="88"/>
                </a:cxn>
                <a:cxn ang="0">
                  <a:pos x="109" y="117"/>
                </a:cxn>
                <a:cxn ang="0">
                  <a:pos x="106" y="128"/>
                </a:cxn>
                <a:cxn ang="0">
                  <a:pos x="100" y="139"/>
                </a:cxn>
                <a:cxn ang="0">
                  <a:pos x="97" y="148"/>
                </a:cxn>
                <a:cxn ang="0">
                  <a:pos x="91" y="165"/>
                </a:cxn>
                <a:cxn ang="0">
                  <a:pos x="83" y="174"/>
                </a:cxn>
                <a:cxn ang="0">
                  <a:pos x="75" y="188"/>
                </a:cxn>
                <a:cxn ang="0">
                  <a:pos x="75" y="213"/>
                </a:cxn>
                <a:cxn ang="0">
                  <a:pos x="69" y="231"/>
                </a:cxn>
                <a:cxn ang="0">
                  <a:pos x="68" y="247"/>
                </a:cxn>
                <a:cxn ang="0">
                  <a:pos x="71" y="264"/>
                </a:cxn>
                <a:cxn ang="0">
                  <a:pos x="72" y="281"/>
                </a:cxn>
                <a:cxn ang="0">
                  <a:pos x="77" y="293"/>
                </a:cxn>
                <a:cxn ang="0">
                  <a:pos x="75" y="307"/>
                </a:cxn>
                <a:cxn ang="0">
                  <a:pos x="23" y="305"/>
                </a:cxn>
                <a:cxn ang="0">
                  <a:pos x="26" y="63"/>
                </a:cxn>
                <a:cxn ang="0">
                  <a:pos x="8" y="16"/>
                </a:cxn>
                <a:cxn ang="0">
                  <a:pos x="0" y="7"/>
                </a:cxn>
                <a:cxn ang="0">
                  <a:pos x="94" y="0"/>
                </a:cxn>
              </a:cxnLst>
              <a:rect l="0" t="0" r="r" b="b"/>
              <a:pathLst>
                <a:path w="111" h="307">
                  <a:moveTo>
                    <a:pt x="94" y="0"/>
                  </a:moveTo>
                  <a:lnTo>
                    <a:pt x="97" y="11"/>
                  </a:lnTo>
                  <a:lnTo>
                    <a:pt x="106" y="25"/>
                  </a:lnTo>
                  <a:lnTo>
                    <a:pt x="106" y="37"/>
                  </a:lnTo>
                  <a:lnTo>
                    <a:pt x="111" y="53"/>
                  </a:lnTo>
                  <a:lnTo>
                    <a:pt x="109" y="88"/>
                  </a:lnTo>
                  <a:lnTo>
                    <a:pt x="109" y="117"/>
                  </a:lnTo>
                  <a:lnTo>
                    <a:pt x="106" y="128"/>
                  </a:lnTo>
                  <a:lnTo>
                    <a:pt x="100" y="139"/>
                  </a:lnTo>
                  <a:lnTo>
                    <a:pt x="97" y="148"/>
                  </a:lnTo>
                  <a:lnTo>
                    <a:pt x="91" y="165"/>
                  </a:lnTo>
                  <a:lnTo>
                    <a:pt x="83" y="174"/>
                  </a:lnTo>
                  <a:lnTo>
                    <a:pt x="75" y="188"/>
                  </a:lnTo>
                  <a:lnTo>
                    <a:pt x="75" y="213"/>
                  </a:lnTo>
                  <a:lnTo>
                    <a:pt x="69" y="231"/>
                  </a:lnTo>
                  <a:lnTo>
                    <a:pt x="68" y="247"/>
                  </a:lnTo>
                  <a:lnTo>
                    <a:pt x="71" y="264"/>
                  </a:lnTo>
                  <a:lnTo>
                    <a:pt x="72" y="281"/>
                  </a:lnTo>
                  <a:lnTo>
                    <a:pt x="77" y="293"/>
                  </a:lnTo>
                  <a:lnTo>
                    <a:pt x="75" y="307"/>
                  </a:lnTo>
                  <a:lnTo>
                    <a:pt x="23" y="305"/>
                  </a:lnTo>
                  <a:lnTo>
                    <a:pt x="26" y="63"/>
                  </a:lnTo>
                  <a:lnTo>
                    <a:pt x="8" y="16"/>
                  </a:lnTo>
                  <a:lnTo>
                    <a:pt x="0" y="7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195" name="Freeform 462">
              <a:extLst>
                <a:ext uri="{FF2B5EF4-FFF2-40B4-BE49-F238E27FC236}">
                  <a16:creationId xmlns:a16="http://schemas.microsoft.com/office/drawing/2014/main" id="{92D6A39F-3699-0A41-886A-41FB9B3932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6138" y="4003675"/>
              <a:ext cx="158750" cy="15240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3" y="23"/>
                </a:cxn>
                <a:cxn ang="0">
                  <a:pos x="0" y="36"/>
                </a:cxn>
                <a:cxn ang="0">
                  <a:pos x="6" y="48"/>
                </a:cxn>
                <a:cxn ang="0">
                  <a:pos x="17" y="63"/>
                </a:cxn>
                <a:cxn ang="0">
                  <a:pos x="23" y="71"/>
                </a:cxn>
                <a:cxn ang="0">
                  <a:pos x="28" y="79"/>
                </a:cxn>
                <a:cxn ang="0">
                  <a:pos x="42" y="82"/>
                </a:cxn>
                <a:cxn ang="0">
                  <a:pos x="57" y="83"/>
                </a:cxn>
                <a:cxn ang="0">
                  <a:pos x="69" y="85"/>
                </a:cxn>
                <a:cxn ang="0">
                  <a:pos x="86" y="102"/>
                </a:cxn>
                <a:cxn ang="0">
                  <a:pos x="89" y="85"/>
                </a:cxn>
                <a:cxn ang="0">
                  <a:pos x="97" y="76"/>
                </a:cxn>
                <a:cxn ang="0">
                  <a:pos x="103" y="56"/>
                </a:cxn>
                <a:cxn ang="0">
                  <a:pos x="106" y="39"/>
                </a:cxn>
                <a:cxn ang="0">
                  <a:pos x="105" y="14"/>
                </a:cxn>
                <a:cxn ang="0">
                  <a:pos x="100" y="2"/>
                </a:cxn>
                <a:cxn ang="0">
                  <a:pos x="48" y="0"/>
                </a:cxn>
                <a:cxn ang="0">
                  <a:pos x="0" y="5"/>
                </a:cxn>
              </a:cxnLst>
              <a:rect l="0" t="0" r="r" b="b"/>
              <a:pathLst>
                <a:path w="106" h="102">
                  <a:moveTo>
                    <a:pt x="0" y="5"/>
                  </a:moveTo>
                  <a:lnTo>
                    <a:pt x="3" y="23"/>
                  </a:lnTo>
                  <a:lnTo>
                    <a:pt x="0" y="36"/>
                  </a:lnTo>
                  <a:lnTo>
                    <a:pt x="6" y="48"/>
                  </a:lnTo>
                  <a:lnTo>
                    <a:pt x="17" y="63"/>
                  </a:lnTo>
                  <a:lnTo>
                    <a:pt x="23" y="71"/>
                  </a:lnTo>
                  <a:lnTo>
                    <a:pt x="28" y="79"/>
                  </a:lnTo>
                  <a:lnTo>
                    <a:pt x="42" y="82"/>
                  </a:lnTo>
                  <a:lnTo>
                    <a:pt x="57" y="83"/>
                  </a:lnTo>
                  <a:lnTo>
                    <a:pt x="69" y="85"/>
                  </a:lnTo>
                  <a:lnTo>
                    <a:pt x="86" y="102"/>
                  </a:lnTo>
                  <a:lnTo>
                    <a:pt x="89" y="85"/>
                  </a:lnTo>
                  <a:lnTo>
                    <a:pt x="97" y="76"/>
                  </a:lnTo>
                  <a:lnTo>
                    <a:pt x="103" y="56"/>
                  </a:lnTo>
                  <a:lnTo>
                    <a:pt x="106" y="39"/>
                  </a:lnTo>
                  <a:lnTo>
                    <a:pt x="105" y="14"/>
                  </a:lnTo>
                  <a:lnTo>
                    <a:pt x="100" y="2"/>
                  </a:lnTo>
                  <a:lnTo>
                    <a:pt x="48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196" name="Freeform 463">
              <a:extLst>
                <a:ext uri="{FF2B5EF4-FFF2-40B4-BE49-F238E27FC236}">
                  <a16:creationId xmlns:a16="http://schemas.microsoft.com/office/drawing/2014/main" id="{C56E60FA-8D34-844B-B057-6CA3BFE25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5788" y="3870325"/>
              <a:ext cx="265112" cy="201613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48" y="20"/>
                </a:cxn>
                <a:cxn ang="0">
                  <a:pos x="45" y="6"/>
                </a:cxn>
                <a:cxn ang="0">
                  <a:pos x="177" y="0"/>
                </a:cxn>
                <a:cxn ang="0">
                  <a:pos x="170" y="26"/>
                </a:cxn>
                <a:cxn ang="0">
                  <a:pos x="165" y="35"/>
                </a:cxn>
                <a:cxn ang="0">
                  <a:pos x="173" y="48"/>
                </a:cxn>
                <a:cxn ang="0">
                  <a:pos x="174" y="60"/>
                </a:cxn>
                <a:cxn ang="0">
                  <a:pos x="174" y="94"/>
                </a:cxn>
                <a:cxn ang="0">
                  <a:pos x="177" y="112"/>
                </a:cxn>
                <a:cxn ang="0">
                  <a:pos x="174" y="120"/>
                </a:cxn>
                <a:cxn ang="0">
                  <a:pos x="163" y="119"/>
                </a:cxn>
                <a:cxn ang="0">
                  <a:pos x="154" y="106"/>
                </a:cxn>
                <a:cxn ang="0">
                  <a:pos x="133" y="119"/>
                </a:cxn>
                <a:cxn ang="0">
                  <a:pos x="128" y="129"/>
                </a:cxn>
                <a:cxn ang="0">
                  <a:pos x="119" y="135"/>
                </a:cxn>
                <a:cxn ang="0">
                  <a:pos x="83" y="135"/>
                </a:cxn>
                <a:cxn ang="0">
                  <a:pos x="43" y="135"/>
                </a:cxn>
                <a:cxn ang="0">
                  <a:pos x="29" y="115"/>
                </a:cxn>
                <a:cxn ang="0">
                  <a:pos x="25" y="89"/>
                </a:cxn>
                <a:cxn ang="0">
                  <a:pos x="17" y="77"/>
                </a:cxn>
                <a:cxn ang="0">
                  <a:pos x="11" y="57"/>
                </a:cxn>
                <a:cxn ang="0">
                  <a:pos x="2" y="42"/>
                </a:cxn>
                <a:cxn ang="0">
                  <a:pos x="0" y="18"/>
                </a:cxn>
              </a:cxnLst>
              <a:rect l="0" t="0" r="r" b="b"/>
              <a:pathLst>
                <a:path w="177" h="135">
                  <a:moveTo>
                    <a:pt x="0" y="18"/>
                  </a:moveTo>
                  <a:lnTo>
                    <a:pt x="48" y="20"/>
                  </a:lnTo>
                  <a:lnTo>
                    <a:pt x="45" y="6"/>
                  </a:lnTo>
                  <a:lnTo>
                    <a:pt x="177" y="0"/>
                  </a:lnTo>
                  <a:lnTo>
                    <a:pt x="170" y="26"/>
                  </a:lnTo>
                  <a:lnTo>
                    <a:pt x="165" y="35"/>
                  </a:lnTo>
                  <a:lnTo>
                    <a:pt x="173" y="48"/>
                  </a:lnTo>
                  <a:lnTo>
                    <a:pt x="174" y="60"/>
                  </a:lnTo>
                  <a:lnTo>
                    <a:pt x="174" y="94"/>
                  </a:lnTo>
                  <a:lnTo>
                    <a:pt x="177" y="112"/>
                  </a:lnTo>
                  <a:lnTo>
                    <a:pt x="174" y="120"/>
                  </a:lnTo>
                  <a:lnTo>
                    <a:pt x="163" y="119"/>
                  </a:lnTo>
                  <a:lnTo>
                    <a:pt x="154" y="106"/>
                  </a:lnTo>
                  <a:lnTo>
                    <a:pt x="133" y="119"/>
                  </a:lnTo>
                  <a:lnTo>
                    <a:pt x="128" y="129"/>
                  </a:lnTo>
                  <a:lnTo>
                    <a:pt x="119" y="135"/>
                  </a:lnTo>
                  <a:lnTo>
                    <a:pt x="83" y="135"/>
                  </a:lnTo>
                  <a:lnTo>
                    <a:pt x="43" y="135"/>
                  </a:lnTo>
                  <a:lnTo>
                    <a:pt x="29" y="115"/>
                  </a:lnTo>
                  <a:lnTo>
                    <a:pt x="25" y="89"/>
                  </a:lnTo>
                  <a:lnTo>
                    <a:pt x="17" y="77"/>
                  </a:lnTo>
                  <a:lnTo>
                    <a:pt x="11" y="57"/>
                  </a:lnTo>
                  <a:lnTo>
                    <a:pt x="2" y="4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197" name="Freeform 464">
              <a:extLst>
                <a:ext uri="{FF2B5EF4-FFF2-40B4-BE49-F238E27FC236}">
                  <a16:creationId xmlns:a16="http://schemas.microsoft.com/office/drawing/2014/main" id="{05D51B4A-87ED-9D4B-AE48-16C32E9E40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9613" y="4029075"/>
              <a:ext cx="265112" cy="315913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36" y="29"/>
                </a:cxn>
                <a:cxn ang="0">
                  <a:pos x="45" y="23"/>
                </a:cxn>
                <a:cxn ang="0">
                  <a:pos x="50" y="13"/>
                </a:cxn>
                <a:cxn ang="0">
                  <a:pos x="71" y="0"/>
                </a:cxn>
                <a:cxn ang="0">
                  <a:pos x="80" y="13"/>
                </a:cxn>
                <a:cxn ang="0">
                  <a:pos x="91" y="14"/>
                </a:cxn>
                <a:cxn ang="0">
                  <a:pos x="91" y="19"/>
                </a:cxn>
                <a:cxn ang="0">
                  <a:pos x="97" y="31"/>
                </a:cxn>
                <a:cxn ang="0">
                  <a:pos x="119" y="62"/>
                </a:cxn>
                <a:cxn ang="0">
                  <a:pos x="133" y="65"/>
                </a:cxn>
                <a:cxn ang="0">
                  <a:pos x="160" y="68"/>
                </a:cxn>
                <a:cxn ang="0">
                  <a:pos x="177" y="85"/>
                </a:cxn>
                <a:cxn ang="0">
                  <a:pos x="157" y="105"/>
                </a:cxn>
                <a:cxn ang="0">
                  <a:pos x="150" y="120"/>
                </a:cxn>
                <a:cxn ang="0">
                  <a:pos x="159" y="137"/>
                </a:cxn>
                <a:cxn ang="0">
                  <a:pos x="165" y="156"/>
                </a:cxn>
                <a:cxn ang="0">
                  <a:pos x="140" y="156"/>
                </a:cxn>
                <a:cxn ang="0">
                  <a:pos x="100" y="168"/>
                </a:cxn>
                <a:cxn ang="0">
                  <a:pos x="67" y="191"/>
                </a:cxn>
                <a:cxn ang="0">
                  <a:pos x="36" y="211"/>
                </a:cxn>
                <a:cxn ang="0">
                  <a:pos x="36" y="100"/>
                </a:cxn>
                <a:cxn ang="0">
                  <a:pos x="2" y="100"/>
                </a:cxn>
                <a:cxn ang="0">
                  <a:pos x="0" y="29"/>
                </a:cxn>
              </a:cxnLst>
              <a:rect l="0" t="0" r="r" b="b"/>
              <a:pathLst>
                <a:path w="177" h="211">
                  <a:moveTo>
                    <a:pt x="0" y="29"/>
                  </a:moveTo>
                  <a:lnTo>
                    <a:pt x="36" y="29"/>
                  </a:lnTo>
                  <a:lnTo>
                    <a:pt x="45" y="23"/>
                  </a:lnTo>
                  <a:lnTo>
                    <a:pt x="50" y="13"/>
                  </a:lnTo>
                  <a:lnTo>
                    <a:pt x="71" y="0"/>
                  </a:lnTo>
                  <a:lnTo>
                    <a:pt x="80" y="13"/>
                  </a:lnTo>
                  <a:lnTo>
                    <a:pt x="91" y="14"/>
                  </a:lnTo>
                  <a:lnTo>
                    <a:pt x="91" y="19"/>
                  </a:lnTo>
                  <a:lnTo>
                    <a:pt x="97" y="31"/>
                  </a:lnTo>
                  <a:lnTo>
                    <a:pt x="119" y="62"/>
                  </a:lnTo>
                  <a:lnTo>
                    <a:pt x="133" y="65"/>
                  </a:lnTo>
                  <a:lnTo>
                    <a:pt x="160" y="68"/>
                  </a:lnTo>
                  <a:lnTo>
                    <a:pt x="177" y="85"/>
                  </a:lnTo>
                  <a:lnTo>
                    <a:pt x="157" y="105"/>
                  </a:lnTo>
                  <a:lnTo>
                    <a:pt x="150" y="120"/>
                  </a:lnTo>
                  <a:lnTo>
                    <a:pt x="159" y="137"/>
                  </a:lnTo>
                  <a:lnTo>
                    <a:pt x="165" y="156"/>
                  </a:lnTo>
                  <a:lnTo>
                    <a:pt x="140" y="156"/>
                  </a:lnTo>
                  <a:lnTo>
                    <a:pt x="100" y="168"/>
                  </a:lnTo>
                  <a:lnTo>
                    <a:pt x="67" y="191"/>
                  </a:lnTo>
                  <a:lnTo>
                    <a:pt x="36" y="211"/>
                  </a:lnTo>
                  <a:lnTo>
                    <a:pt x="36" y="100"/>
                  </a:lnTo>
                  <a:lnTo>
                    <a:pt x="2" y="10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198" name="Freeform 465">
              <a:extLst>
                <a:ext uri="{FF2B5EF4-FFF2-40B4-BE49-F238E27FC236}">
                  <a16:creationId xmlns:a16="http://schemas.microsoft.com/office/drawing/2014/main" id="{687E631A-981F-D74B-B488-D2626CA4CF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9575" y="3897313"/>
              <a:ext cx="303213" cy="292100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29" y="37"/>
                </a:cxn>
                <a:cxn ang="0">
                  <a:pos x="81" y="0"/>
                </a:cxn>
                <a:cxn ang="0">
                  <a:pos x="118" y="0"/>
                </a:cxn>
                <a:cxn ang="0">
                  <a:pos x="120" y="24"/>
                </a:cxn>
                <a:cxn ang="0">
                  <a:pos x="129" y="39"/>
                </a:cxn>
                <a:cxn ang="0">
                  <a:pos x="135" y="59"/>
                </a:cxn>
                <a:cxn ang="0">
                  <a:pos x="143" y="71"/>
                </a:cxn>
                <a:cxn ang="0">
                  <a:pos x="147" y="97"/>
                </a:cxn>
                <a:cxn ang="0">
                  <a:pos x="161" y="117"/>
                </a:cxn>
                <a:cxn ang="0">
                  <a:pos x="201" y="117"/>
                </a:cxn>
                <a:cxn ang="0">
                  <a:pos x="203" y="188"/>
                </a:cxn>
                <a:cxn ang="0">
                  <a:pos x="63" y="196"/>
                </a:cxn>
                <a:cxn ang="0">
                  <a:pos x="54" y="184"/>
                </a:cxn>
                <a:cxn ang="0">
                  <a:pos x="54" y="167"/>
                </a:cxn>
                <a:cxn ang="0">
                  <a:pos x="37" y="162"/>
                </a:cxn>
                <a:cxn ang="0">
                  <a:pos x="21" y="107"/>
                </a:cxn>
                <a:cxn ang="0">
                  <a:pos x="0" y="50"/>
                </a:cxn>
              </a:cxnLst>
              <a:rect l="0" t="0" r="r" b="b"/>
              <a:pathLst>
                <a:path w="203" h="196">
                  <a:moveTo>
                    <a:pt x="0" y="50"/>
                  </a:moveTo>
                  <a:lnTo>
                    <a:pt x="29" y="37"/>
                  </a:lnTo>
                  <a:lnTo>
                    <a:pt x="81" y="0"/>
                  </a:lnTo>
                  <a:lnTo>
                    <a:pt x="118" y="0"/>
                  </a:lnTo>
                  <a:lnTo>
                    <a:pt x="120" y="24"/>
                  </a:lnTo>
                  <a:lnTo>
                    <a:pt x="129" y="39"/>
                  </a:lnTo>
                  <a:lnTo>
                    <a:pt x="135" y="59"/>
                  </a:lnTo>
                  <a:lnTo>
                    <a:pt x="143" y="71"/>
                  </a:lnTo>
                  <a:lnTo>
                    <a:pt x="147" y="97"/>
                  </a:lnTo>
                  <a:lnTo>
                    <a:pt x="161" y="117"/>
                  </a:lnTo>
                  <a:lnTo>
                    <a:pt x="201" y="117"/>
                  </a:lnTo>
                  <a:lnTo>
                    <a:pt x="203" y="188"/>
                  </a:lnTo>
                  <a:lnTo>
                    <a:pt x="63" y="196"/>
                  </a:lnTo>
                  <a:lnTo>
                    <a:pt x="54" y="184"/>
                  </a:lnTo>
                  <a:lnTo>
                    <a:pt x="54" y="167"/>
                  </a:lnTo>
                  <a:lnTo>
                    <a:pt x="37" y="162"/>
                  </a:lnTo>
                  <a:lnTo>
                    <a:pt x="21" y="107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199" name="Freeform 466">
              <a:extLst>
                <a:ext uri="{FF2B5EF4-FFF2-40B4-BE49-F238E27FC236}">
                  <a16:creationId xmlns:a16="http://schemas.microsoft.com/office/drawing/2014/main" id="{77687DCC-3FAE-D44E-9D65-DB6D61F0E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5300" y="4178300"/>
              <a:ext cx="268288" cy="195263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23" y="33"/>
                </a:cxn>
                <a:cxn ang="0">
                  <a:pos x="23" y="51"/>
                </a:cxn>
                <a:cxn ang="0">
                  <a:pos x="20" y="68"/>
                </a:cxn>
                <a:cxn ang="0">
                  <a:pos x="29" y="73"/>
                </a:cxn>
                <a:cxn ang="0">
                  <a:pos x="18" y="79"/>
                </a:cxn>
                <a:cxn ang="0">
                  <a:pos x="7" y="79"/>
                </a:cxn>
                <a:cxn ang="0">
                  <a:pos x="3" y="93"/>
                </a:cxn>
                <a:cxn ang="0">
                  <a:pos x="9" y="102"/>
                </a:cxn>
                <a:cxn ang="0">
                  <a:pos x="3" y="110"/>
                </a:cxn>
                <a:cxn ang="0">
                  <a:pos x="0" y="120"/>
                </a:cxn>
                <a:cxn ang="0">
                  <a:pos x="13" y="131"/>
                </a:cxn>
                <a:cxn ang="0">
                  <a:pos x="32" y="131"/>
                </a:cxn>
                <a:cxn ang="0">
                  <a:pos x="58" y="116"/>
                </a:cxn>
                <a:cxn ang="0">
                  <a:pos x="67" y="120"/>
                </a:cxn>
                <a:cxn ang="0">
                  <a:pos x="83" y="114"/>
                </a:cxn>
                <a:cxn ang="0">
                  <a:pos x="124" y="102"/>
                </a:cxn>
                <a:cxn ang="0">
                  <a:pos x="134" y="108"/>
                </a:cxn>
                <a:cxn ang="0">
                  <a:pos x="155" y="107"/>
                </a:cxn>
                <a:cxn ang="0">
                  <a:pos x="161" y="96"/>
                </a:cxn>
                <a:cxn ang="0">
                  <a:pos x="180" y="111"/>
                </a:cxn>
                <a:cxn ang="0">
                  <a:pos x="180" y="0"/>
                </a:cxn>
                <a:cxn ang="0">
                  <a:pos x="146" y="0"/>
                </a:cxn>
                <a:cxn ang="0">
                  <a:pos x="6" y="8"/>
                </a:cxn>
              </a:cxnLst>
              <a:rect l="0" t="0" r="r" b="b"/>
              <a:pathLst>
                <a:path w="180" h="131">
                  <a:moveTo>
                    <a:pt x="6" y="8"/>
                  </a:moveTo>
                  <a:lnTo>
                    <a:pt x="23" y="33"/>
                  </a:lnTo>
                  <a:lnTo>
                    <a:pt x="23" y="51"/>
                  </a:lnTo>
                  <a:lnTo>
                    <a:pt x="20" y="68"/>
                  </a:lnTo>
                  <a:lnTo>
                    <a:pt x="29" y="73"/>
                  </a:lnTo>
                  <a:lnTo>
                    <a:pt x="18" y="79"/>
                  </a:lnTo>
                  <a:lnTo>
                    <a:pt x="7" y="79"/>
                  </a:lnTo>
                  <a:lnTo>
                    <a:pt x="3" y="93"/>
                  </a:lnTo>
                  <a:lnTo>
                    <a:pt x="9" y="102"/>
                  </a:lnTo>
                  <a:lnTo>
                    <a:pt x="3" y="110"/>
                  </a:lnTo>
                  <a:lnTo>
                    <a:pt x="0" y="120"/>
                  </a:lnTo>
                  <a:lnTo>
                    <a:pt x="13" y="131"/>
                  </a:lnTo>
                  <a:lnTo>
                    <a:pt x="32" y="131"/>
                  </a:lnTo>
                  <a:lnTo>
                    <a:pt x="58" y="116"/>
                  </a:lnTo>
                  <a:lnTo>
                    <a:pt x="67" y="120"/>
                  </a:lnTo>
                  <a:lnTo>
                    <a:pt x="83" y="114"/>
                  </a:lnTo>
                  <a:lnTo>
                    <a:pt x="124" y="102"/>
                  </a:lnTo>
                  <a:lnTo>
                    <a:pt x="134" y="108"/>
                  </a:lnTo>
                  <a:lnTo>
                    <a:pt x="155" y="107"/>
                  </a:lnTo>
                  <a:lnTo>
                    <a:pt x="161" y="96"/>
                  </a:lnTo>
                  <a:lnTo>
                    <a:pt x="180" y="111"/>
                  </a:lnTo>
                  <a:lnTo>
                    <a:pt x="180" y="0"/>
                  </a:lnTo>
                  <a:lnTo>
                    <a:pt x="146" y="0"/>
                  </a:lnTo>
                  <a:lnTo>
                    <a:pt x="6" y="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200" name="Freeform 467">
              <a:extLst>
                <a:ext uri="{FF2B5EF4-FFF2-40B4-BE49-F238E27FC236}">
                  <a16:creationId xmlns:a16="http://schemas.microsoft.com/office/drawing/2014/main" id="{8536D505-71F2-064D-AEF0-AC121FC7A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0075" y="3622675"/>
              <a:ext cx="250825" cy="25558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19" y="0"/>
                </a:cxn>
                <a:cxn ang="0">
                  <a:pos x="79" y="3"/>
                </a:cxn>
                <a:cxn ang="0">
                  <a:pos x="84" y="9"/>
                </a:cxn>
                <a:cxn ang="0">
                  <a:pos x="102" y="6"/>
                </a:cxn>
                <a:cxn ang="0">
                  <a:pos x="114" y="20"/>
                </a:cxn>
                <a:cxn ang="0">
                  <a:pos x="130" y="60"/>
                </a:cxn>
                <a:cxn ang="0">
                  <a:pos x="167" y="119"/>
                </a:cxn>
                <a:cxn ang="0">
                  <a:pos x="165" y="146"/>
                </a:cxn>
                <a:cxn ang="0">
                  <a:pos x="168" y="165"/>
                </a:cxn>
                <a:cxn ang="0">
                  <a:pos x="36" y="171"/>
                </a:cxn>
                <a:cxn ang="0">
                  <a:pos x="0" y="17"/>
                </a:cxn>
              </a:cxnLst>
              <a:rect l="0" t="0" r="r" b="b"/>
              <a:pathLst>
                <a:path w="168" h="171">
                  <a:moveTo>
                    <a:pt x="0" y="17"/>
                  </a:moveTo>
                  <a:lnTo>
                    <a:pt x="19" y="0"/>
                  </a:lnTo>
                  <a:lnTo>
                    <a:pt x="79" y="3"/>
                  </a:lnTo>
                  <a:lnTo>
                    <a:pt x="84" y="9"/>
                  </a:lnTo>
                  <a:lnTo>
                    <a:pt x="102" y="6"/>
                  </a:lnTo>
                  <a:lnTo>
                    <a:pt x="114" y="20"/>
                  </a:lnTo>
                  <a:lnTo>
                    <a:pt x="130" y="60"/>
                  </a:lnTo>
                  <a:lnTo>
                    <a:pt x="167" y="119"/>
                  </a:lnTo>
                  <a:lnTo>
                    <a:pt x="165" y="146"/>
                  </a:lnTo>
                  <a:lnTo>
                    <a:pt x="168" y="165"/>
                  </a:lnTo>
                  <a:lnTo>
                    <a:pt x="36" y="171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201" name="Freeform 468">
              <a:extLst>
                <a:ext uri="{FF2B5EF4-FFF2-40B4-BE49-F238E27FC236}">
                  <a16:creationId xmlns:a16="http://schemas.microsoft.com/office/drawing/2014/main" id="{4D6F85CA-BD89-924E-8575-07471FB3DD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8400" y="3736975"/>
              <a:ext cx="211138" cy="2159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4" y="0"/>
                </a:cxn>
                <a:cxn ang="0">
                  <a:pos x="104" y="4"/>
                </a:cxn>
                <a:cxn ang="0">
                  <a:pos x="141" y="4"/>
                </a:cxn>
                <a:cxn ang="0">
                  <a:pos x="141" y="144"/>
                </a:cxn>
                <a:cxn ang="0">
                  <a:pos x="53" y="144"/>
                </a:cxn>
                <a:cxn ang="0">
                  <a:pos x="0" y="144"/>
                </a:cxn>
                <a:cxn ang="0">
                  <a:pos x="0" y="77"/>
                </a:cxn>
                <a:cxn ang="0">
                  <a:pos x="0" y="0"/>
                </a:cxn>
              </a:cxnLst>
              <a:rect l="0" t="0" r="r" b="b"/>
              <a:pathLst>
                <a:path w="141" h="144">
                  <a:moveTo>
                    <a:pt x="0" y="0"/>
                  </a:moveTo>
                  <a:lnTo>
                    <a:pt x="104" y="0"/>
                  </a:lnTo>
                  <a:lnTo>
                    <a:pt x="104" y="4"/>
                  </a:lnTo>
                  <a:lnTo>
                    <a:pt x="141" y="4"/>
                  </a:lnTo>
                  <a:lnTo>
                    <a:pt x="141" y="144"/>
                  </a:lnTo>
                  <a:lnTo>
                    <a:pt x="53" y="144"/>
                  </a:lnTo>
                  <a:lnTo>
                    <a:pt x="0" y="144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202" name="Freeform 469">
              <a:extLst>
                <a:ext uri="{FF2B5EF4-FFF2-40B4-BE49-F238E27FC236}">
                  <a16:creationId xmlns:a16="http://schemas.microsoft.com/office/drawing/2014/main" id="{F6486C90-756B-3E48-8CE6-C62DF883D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9538" y="3743325"/>
              <a:ext cx="260350" cy="2095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0" y="0"/>
                </a:cxn>
                <a:cxn ang="0">
                  <a:pos x="148" y="25"/>
                </a:cxn>
                <a:cxn ang="0">
                  <a:pos x="156" y="28"/>
                </a:cxn>
                <a:cxn ang="0">
                  <a:pos x="156" y="40"/>
                </a:cxn>
                <a:cxn ang="0">
                  <a:pos x="154" y="54"/>
                </a:cxn>
                <a:cxn ang="0">
                  <a:pos x="162" y="68"/>
                </a:cxn>
                <a:cxn ang="0">
                  <a:pos x="156" y="73"/>
                </a:cxn>
                <a:cxn ang="0">
                  <a:pos x="154" y="99"/>
                </a:cxn>
                <a:cxn ang="0">
                  <a:pos x="162" y="103"/>
                </a:cxn>
                <a:cxn ang="0">
                  <a:pos x="160" y="111"/>
                </a:cxn>
                <a:cxn ang="0">
                  <a:pos x="174" y="114"/>
                </a:cxn>
                <a:cxn ang="0">
                  <a:pos x="174" y="140"/>
                </a:cxn>
                <a:cxn ang="0">
                  <a:pos x="0" y="140"/>
                </a:cxn>
                <a:cxn ang="0">
                  <a:pos x="0" y="0"/>
                </a:cxn>
              </a:cxnLst>
              <a:rect l="0" t="0" r="r" b="b"/>
              <a:pathLst>
                <a:path w="174" h="140">
                  <a:moveTo>
                    <a:pt x="0" y="0"/>
                  </a:moveTo>
                  <a:lnTo>
                    <a:pt x="150" y="0"/>
                  </a:lnTo>
                  <a:lnTo>
                    <a:pt x="148" y="25"/>
                  </a:lnTo>
                  <a:lnTo>
                    <a:pt x="156" y="28"/>
                  </a:lnTo>
                  <a:lnTo>
                    <a:pt x="156" y="40"/>
                  </a:lnTo>
                  <a:lnTo>
                    <a:pt x="154" y="54"/>
                  </a:lnTo>
                  <a:lnTo>
                    <a:pt x="162" y="68"/>
                  </a:lnTo>
                  <a:lnTo>
                    <a:pt x="156" y="73"/>
                  </a:lnTo>
                  <a:lnTo>
                    <a:pt x="154" y="99"/>
                  </a:lnTo>
                  <a:lnTo>
                    <a:pt x="162" y="103"/>
                  </a:lnTo>
                  <a:lnTo>
                    <a:pt x="160" y="111"/>
                  </a:lnTo>
                  <a:lnTo>
                    <a:pt x="174" y="114"/>
                  </a:lnTo>
                  <a:lnTo>
                    <a:pt x="174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203" name="Freeform 470">
              <a:extLst>
                <a:ext uri="{FF2B5EF4-FFF2-40B4-BE49-F238E27FC236}">
                  <a16:creationId xmlns:a16="http://schemas.microsoft.com/office/drawing/2014/main" id="{CA8FB264-28C2-D74F-B390-1C91B21FE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7775" y="3952875"/>
              <a:ext cx="293688" cy="1651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8" y="0"/>
                </a:cxn>
                <a:cxn ang="0">
                  <a:pos x="196" y="0"/>
                </a:cxn>
                <a:cxn ang="0">
                  <a:pos x="196" y="111"/>
                </a:cxn>
                <a:cxn ang="0">
                  <a:pos x="0" y="111"/>
                </a:cxn>
                <a:cxn ang="0">
                  <a:pos x="0" y="64"/>
                </a:cxn>
                <a:cxn ang="0">
                  <a:pos x="0" y="0"/>
                </a:cxn>
              </a:cxnLst>
              <a:rect l="0" t="0" r="r" b="b"/>
              <a:pathLst>
                <a:path w="196" h="111">
                  <a:moveTo>
                    <a:pt x="0" y="0"/>
                  </a:moveTo>
                  <a:lnTo>
                    <a:pt x="88" y="0"/>
                  </a:lnTo>
                  <a:lnTo>
                    <a:pt x="196" y="0"/>
                  </a:lnTo>
                  <a:lnTo>
                    <a:pt x="196" y="111"/>
                  </a:lnTo>
                  <a:lnTo>
                    <a:pt x="0" y="111"/>
                  </a:lnTo>
                  <a:lnTo>
                    <a:pt x="0" y="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204" name="Freeform 471">
              <a:extLst>
                <a:ext uri="{FF2B5EF4-FFF2-40B4-BE49-F238E27FC236}">
                  <a16:creationId xmlns:a16="http://schemas.microsoft.com/office/drawing/2014/main" id="{1EA4790D-CB1B-A947-9186-4F432367BC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2263" y="3694113"/>
              <a:ext cx="260350" cy="284162"/>
            </a:xfrm>
            <a:custGeom>
              <a:avLst/>
              <a:gdLst/>
              <a:ahLst/>
              <a:cxnLst>
                <a:cxn ang="0">
                  <a:pos x="8" y="31"/>
                </a:cxn>
                <a:cxn ang="0">
                  <a:pos x="0" y="0"/>
                </a:cxn>
                <a:cxn ang="0">
                  <a:pos x="149" y="0"/>
                </a:cxn>
                <a:cxn ang="0">
                  <a:pos x="174" y="34"/>
                </a:cxn>
                <a:cxn ang="0">
                  <a:pos x="138" y="69"/>
                </a:cxn>
                <a:cxn ang="0">
                  <a:pos x="111" y="129"/>
                </a:cxn>
                <a:cxn ang="0">
                  <a:pos x="94" y="169"/>
                </a:cxn>
                <a:cxn ang="0">
                  <a:pos x="101" y="171"/>
                </a:cxn>
                <a:cxn ang="0">
                  <a:pos x="91" y="189"/>
                </a:cxn>
                <a:cxn ang="0">
                  <a:pos x="32" y="172"/>
                </a:cxn>
                <a:cxn ang="0">
                  <a:pos x="32" y="146"/>
                </a:cxn>
                <a:cxn ang="0">
                  <a:pos x="18" y="143"/>
                </a:cxn>
                <a:cxn ang="0">
                  <a:pos x="20" y="135"/>
                </a:cxn>
                <a:cxn ang="0">
                  <a:pos x="12" y="131"/>
                </a:cxn>
                <a:cxn ang="0">
                  <a:pos x="14" y="105"/>
                </a:cxn>
                <a:cxn ang="0">
                  <a:pos x="20" y="100"/>
                </a:cxn>
                <a:cxn ang="0">
                  <a:pos x="12" y="86"/>
                </a:cxn>
                <a:cxn ang="0">
                  <a:pos x="14" y="60"/>
                </a:cxn>
                <a:cxn ang="0">
                  <a:pos x="6" y="57"/>
                </a:cxn>
                <a:cxn ang="0">
                  <a:pos x="8" y="31"/>
                </a:cxn>
              </a:cxnLst>
              <a:rect l="0" t="0" r="r" b="b"/>
              <a:pathLst>
                <a:path w="174" h="189">
                  <a:moveTo>
                    <a:pt x="8" y="31"/>
                  </a:moveTo>
                  <a:lnTo>
                    <a:pt x="0" y="0"/>
                  </a:lnTo>
                  <a:lnTo>
                    <a:pt x="149" y="0"/>
                  </a:lnTo>
                  <a:lnTo>
                    <a:pt x="174" y="34"/>
                  </a:lnTo>
                  <a:lnTo>
                    <a:pt x="138" y="69"/>
                  </a:lnTo>
                  <a:lnTo>
                    <a:pt x="111" y="129"/>
                  </a:lnTo>
                  <a:lnTo>
                    <a:pt x="94" y="169"/>
                  </a:lnTo>
                  <a:lnTo>
                    <a:pt x="101" y="171"/>
                  </a:lnTo>
                  <a:lnTo>
                    <a:pt x="91" y="189"/>
                  </a:lnTo>
                  <a:lnTo>
                    <a:pt x="32" y="172"/>
                  </a:lnTo>
                  <a:lnTo>
                    <a:pt x="32" y="146"/>
                  </a:lnTo>
                  <a:lnTo>
                    <a:pt x="18" y="143"/>
                  </a:lnTo>
                  <a:lnTo>
                    <a:pt x="20" y="135"/>
                  </a:lnTo>
                  <a:lnTo>
                    <a:pt x="12" y="131"/>
                  </a:lnTo>
                  <a:lnTo>
                    <a:pt x="14" y="105"/>
                  </a:lnTo>
                  <a:lnTo>
                    <a:pt x="20" y="100"/>
                  </a:lnTo>
                  <a:lnTo>
                    <a:pt x="12" y="86"/>
                  </a:lnTo>
                  <a:lnTo>
                    <a:pt x="14" y="60"/>
                  </a:lnTo>
                  <a:lnTo>
                    <a:pt x="6" y="57"/>
                  </a:lnTo>
                  <a:lnTo>
                    <a:pt x="8" y="31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205" name="Freeform 472">
              <a:extLst>
                <a:ext uri="{FF2B5EF4-FFF2-40B4-BE49-F238E27FC236}">
                  <a16:creationId xmlns:a16="http://schemas.microsoft.com/office/drawing/2014/main" id="{2FDC2C98-0D02-C546-9678-40E24F1DEE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8950" y="3746500"/>
              <a:ext cx="365125" cy="233363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27" y="95"/>
                </a:cxn>
                <a:cxn ang="0">
                  <a:pos x="57" y="128"/>
                </a:cxn>
                <a:cxn ang="0">
                  <a:pos x="58" y="141"/>
                </a:cxn>
                <a:cxn ang="0">
                  <a:pos x="74" y="155"/>
                </a:cxn>
                <a:cxn ang="0">
                  <a:pos x="92" y="143"/>
                </a:cxn>
                <a:cxn ang="0">
                  <a:pos x="117" y="137"/>
                </a:cxn>
                <a:cxn ang="0">
                  <a:pos x="126" y="131"/>
                </a:cxn>
                <a:cxn ang="0">
                  <a:pos x="138" y="138"/>
                </a:cxn>
                <a:cxn ang="0">
                  <a:pos x="164" y="138"/>
                </a:cxn>
                <a:cxn ang="0">
                  <a:pos x="181" y="157"/>
                </a:cxn>
                <a:cxn ang="0">
                  <a:pos x="197" y="157"/>
                </a:cxn>
                <a:cxn ang="0">
                  <a:pos x="221" y="155"/>
                </a:cxn>
                <a:cxn ang="0">
                  <a:pos x="244" y="138"/>
                </a:cxn>
                <a:cxn ang="0">
                  <a:pos x="214" y="60"/>
                </a:cxn>
                <a:cxn ang="0">
                  <a:pos x="200" y="46"/>
                </a:cxn>
                <a:cxn ang="0">
                  <a:pos x="107" y="9"/>
                </a:cxn>
                <a:cxn ang="0">
                  <a:pos x="63" y="0"/>
                </a:cxn>
                <a:cxn ang="0">
                  <a:pos x="27" y="35"/>
                </a:cxn>
                <a:cxn ang="0">
                  <a:pos x="0" y="95"/>
                </a:cxn>
              </a:cxnLst>
              <a:rect l="0" t="0" r="r" b="b"/>
              <a:pathLst>
                <a:path w="244" h="157">
                  <a:moveTo>
                    <a:pt x="0" y="95"/>
                  </a:moveTo>
                  <a:lnTo>
                    <a:pt x="27" y="95"/>
                  </a:lnTo>
                  <a:lnTo>
                    <a:pt x="57" y="128"/>
                  </a:lnTo>
                  <a:lnTo>
                    <a:pt x="58" y="141"/>
                  </a:lnTo>
                  <a:lnTo>
                    <a:pt x="74" y="155"/>
                  </a:lnTo>
                  <a:lnTo>
                    <a:pt x="92" y="143"/>
                  </a:lnTo>
                  <a:lnTo>
                    <a:pt x="117" y="137"/>
                  </a:lnTo>
                  <a:lnTo>
                    <a:pt x="126" y="131"/>
                  </a:lnTo>
                  <a:lnTo>
                    <a:pt x="138" y="138"/>
                  </a:lnTo>
                  <a:lnTo>
                    <a:pt x="164" y="138"/>
                  </a:lnTo>
                  <a:lnTo>
                    <a:pt x="181" y="157"/>
                  </a:lnTo>
                  <a:lnTo>
                    <a:pt x="197" y="157"/>
                  </a:lnTo>
                  <a:lnTo>
                    <a:pt x="221" y="155"/>
                  </a:lnTo>
                  <a:lnTo>
                    <a:pt x="244" y="138"/>
                  </a:lnTo>
                  <a:lnTo>
                    <a:pt x="214" y="60"/>
                  </a:lnTo>
                  <a:lnTo>
                    <a:pt x="200" y="46"/>
                  </a:lnTo>
                  <a:lnTo>
                    <a:pt x="107" y="9"/>
                  </a:lnTo>
                  <a:lnTo>
                    <a:pt x="63" y="0"/>
                  </a:lnTo>
                  <a:lnTo>
                    <a:pt x="27" y="3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206" name="Freeform 473">
              <a:extLst>
                <a:ext uri="{FF2B5EF4-FFF2-40B4-BE49-F238E27FC236}">
                  <a16:creationId xmlns:a16="http://schemas.microsoft.com/office/drawing/2014/main" id="{50560A42-E627-7D46-A219-52BD64CDA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2913" y="3887788"/>
              <a:ext cx="315912" cy="288925"/>
            </a:xfrm>
            <a:custGeom>
              <a:avLst/>
              <a:gdLst/>
              <a:ahLst/>
              <a:cxnLst>
                <a:cxn ang="0">
                  <a:pos x="10" y="60"/>
                </a:cxn>
                <a:cxn ang="0">
                  <a:pos x="20" y="42"/>
                </a:cxn>
                <a:cxn ang="0">
                  <a:pos x="13" y="40"/>
                </a:cxn>
                <a:cxn ang="0">
                  <a:pos x="30" y="0"/>
                </a:cxn>
                <a:cxn ang="0">
                  <a:pos x="57" y="0"/>
                </a:cxn>
                <a:cxn ang="0">
                  <a:pos x="87" y="33"/>
                </a:cxn>
                <a:cxn ang="0">
                  <a:pos x="88" y="46"/>
                </a:cxn>
                <a:cxn ang="0">
                  <a:pos x="104" y="60"/>
                </a:cxn>
                <a:cxn ang="0">
                  <a:pos x="122" y="48"/>
                </a:cxn>
                <a:cxn ang="0">
                  <a:pos x="147" y="42"/>
                </a:cxn>
                <a:cxn ang="0">
                  <a:pos x="156" y="36"/>
                </a:cxn>
                <a:cxn ang="0">
                  <a:pos x="168" y="43"/>
                </a:cxn>
                <a:cxn ang="0">
                  <a:pos x="194" y="43"/>
                </a:cxn>
                <a:cxn ang="0">
                  <a:pos x="211" y="62"/>
                </a:cxn>
                <a:cxn ang="0">
                  <a:pos x="191" y="120"/>
                </a:cxn>
                <a:cxn ang="0">
                  <a:pos x="144" y="174"/>
                </a:cxn>
                <a:cxn ang="0">
                  <a:pos x="124" y="193"/>
                </a:cxn>
                <a:cxn ang="0">
                  <a:pos x="0" y="85"/>
                </a:cxn>
                <a:cxn ang="0">
                  <a:pos x="10" y="60"/>
                </a:cxn>
              </a:cxnLst>
              <a:rect l="0" t="0" r="r" b="b"/>
              <a:pathLst>
                <a:path w="211" h="193">
                  <a:moveTo>
                    <a:pt x="10" y="60"/>
                  </a:moveTo>
                  <a:lnTo>
                    <a:pt x="20" y="42"/>
                  </a:lnTo>
                  <a:lnTo>
                    <a:pt x="13" y="40"/>
                  </a:lnTo>
                  <a:lnTo>
                    <a:pt x="30" y="0"/>
                  </a:lnTo>
                  <a:lnTo>
                    <a:pt x="57" y="0"/>
                  </a:lnTo>
                  <a:lnTo>
                    <a:pt x="87" y="33"/>
                  </a:lnTo>
                  <a:lnTo>
                    <a:pt x="88" y="46"/>
                  </a:lnTo>
                  <a:lnTo>
                    <a:pt x="104" y="60"/>
                  </a:lnTo>
                  <a:lnTo>
                    <a:pt x="122" y="48"/>
                  </a:lnTo>
                  <a:lnTo>
                    <a:pt x="147" y="42"/>
                  </a:lnTo>
                  <a:lnTo>
                    <a:pt x="156" y="36"/>
                  </a:lnTo>
                  <a:lnTo>
                    <a:pt x="168" y="43"/>
                  </a:lnTo>
                  <a:lnTo>
                    <a:pt x="194" y="43"/>
                  </a:lnTo>
                  <a:lnTo>
                    <a:pt x="211" y="62"/>
                  </a:lnTo>
                  <a:lnTo>
                    <a:pt x="191" y="120"/>
                  </a:lnTo>
                  <a:lnTo>
                    <a:pt x="144" y="174"/>
                  </a:lnTo>
                  <a:lnTo>
                    <a:pt x="124" y="193"/>
                  </a:lnTo>
                  <a:lnTo>
                    <a:pt x="0" y="85"/>
                  </a:lnTo>
                  <a:lnTo>
                    <a:pt x="10" y="60"/>
                  </a:lnTo>
                  <a:close/>
                </a:path>
              </a:pathLst>
            </a:custGeom>
            <a:solidFill>
              <a:srgbClr val="E7E8E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207" name="Freeform 474">
              <a:extLst>
                <a:ext uri="{FF2B5EF4-FFF2-40B4-BE49-F238E27FC236}">
                  <a16:creationId xmlns:a16="http://schemas.microsoft.com/office/drawing/2014/main" id="{1E5B8BF6-C6DA-7B4C-BCA1-5AB362E6F5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1463" y="3952875"/>
              <a:ext cx="187325" cy="258763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125" y="17"/>
                </a:cxn>
                <a:cxn ang="0">
                  <a:pos x="115" y="42"/>
                </a:cxn>
                <a:cxn ang="0">
                  <a:pos x="82" y="145"/>
                </a:cxn>
                <a:cxn ang="0">
                  <a:pos x="49" y="173"/>
                </a:cxn>
                <a:cxn ang="0">
                  <a:pos x="0" y="111"/>
                </a:cxn>
              </a:cxnLst>
              <a:rect l="0" t="0" r="r" b="b"/>
              <a:pathLst>
                <a:path w="125" h="173">
                  <a:moveTo>
                    <a:pt x="0" y="111"/>
                  </a:moveTo>
                  <a:lnTo>
                    <a:pt x="0" y="0"/>
                  </a:lnTo>
                  <a:lnTo>
                    <a:pt x="66" y="0"/>
                  </a:lnTo>
                  <a:lnTo>
                    <a:pt x="125" y="17"/>
                  </a:lnTo>
                  <a:lnTo>
                    <a:pt x="115" y="42"/>
                  </a:lnTo>
                  <a:lnTo>
                    <a:pt x="82" y="145"/>
                  </a:lnTo>
                  <a:lnTo>
                    <a:pt x="49" y="173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E7E8E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208" name="Freeform 475">
              <a:extLst>
                <a:ext uri="{FF2B5EF4-FFF2-40B4-BE49-F238E27FC236}">
                  <a16:creationId xmlns:a16="http://schemas.microsoft.com/office/drawing/2014/main" id="{B31B8207-6A6A-5149-AEE0-E319BA93A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3563" y="4148138"/>
              <a:ext cx="233362" cy="20796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59"/>
                </a:cxn>
                <a:cxn ang="0">
                  <a:pos x="44" y="19"/>
                </a:cxn>
                <a:cxn ang="0">
                  <a:pos x="64" y="0"/>
                </a:cxn>
                <a:cxn ang="0">
                  <a:pos x="156" y="90"/>
                </a:cxn>
                <a:cxn ang="0">
                  <a:pos x="94" y="136"/>
                </a:cxn>
                <a:cxn ang="0">
                  <a:pos x="73" y="139"/>
                </a:cxn>
                <a:cxn ang="0">
                  <a:pos x="51" y="125"/>
                </a:cxn>
                <a:cxn ang="0">
                  <a:pos x="34" y="108"/>
                </a:cxn>
                <a:cxn ang="0">
                  <a:pos x="28" y="105"/>
                </a:cxn>
                <a:cxn ang="0">
                  <a:pos x="11" y="76"/>
                </a:cxn>
                <a:cxn ang="0">
                  <a:pos x="0" y="70"/>
                </a:cxn>
              </a:cxnLst>
              <a:rect l="0" t="0" r="r" b="b"/>
              <a:pathLst>
                <a:path w="156" h="139">
                  <a:moveTo>
                    <a:pt x="0" y="70"/>
                  </a:moveTo>
                  <a:lnTo>
                    <a:pt x="0" y="59"/>
                  </a:lnTo>
                  <a:lnTo>
                    <a:pt x="44" y="19"/>
                  </a:lnTo>
                  <a:lnTo>
                    <a:pt x="64" y="0"/>
                  </a:lnTo>
                  <a:lnTo>
                    <a:pt x="156" y="90"/>
                  </a:lnTo>
                  <a:lnTo>
                    <a:pt x="94" y="136"/>
                  </a:lnTo>
                  <a:lnTo>
                    <a:pt x="73" y="139"/>
                  </a:lnTo>
                  <a:lnTo>
                    <a:pt x="51" y="125"/>
                  </a:lnTo>
                  <a:lnTo>
                    <a:pt x="34" y="108"/>
                  </a:lnTo>
                  <a:lnTo>
                    <a:pt x="28" y="105"/>
                  </a:lnTo>
                  <a:lnTo>
                    <a:pt x="11" y="76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209" name="Freeform 476">
              <a:extLst>
                <a:ext uri="{FF2B5EF4-FFF2-40B4-BE49-F238E27FC236}">
                  <a16:creationId xmlns:a16="http://schemas.microsoft.com/office/drawing/2014/main" id="{ABA5473B-895E-6E4C-920D-19C3C6631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8813" y="3979863"/>
              <a:ext cx="257175" cy="303212"/>
            </a:xfrm>
            <a:custGeom>
              <a:avLst/>
              <a:gdLst/>
              <a:ahLst/>
              <a:cxnLst>
                <a:cxn ang="0">
                  <a:pos x="92" y="202"/>
                </a:cxn>
                <a:cxn ang="0">
                  <a:pos x="0" y="112"/>
                </a:cxn>
                <a:cxn ang="0">
                  <a:pos x="47" y="58"/>
                </a:cxn>
                <a:cxn ang="0">
                  <a:pos x="67" y="0"/>
                </a:cxn>
                <a:cxn ang="0">
                  <a:pos x="83" y="0"/>
                </a:cxn>
                <a:cxn ang="0">
                  <a:pos x="158" y="52"/>
                </a:cxn>
                <a:cxn ang="0">
                  <a:pos x="172" y="120"/>
                </a:cxn>
                <a:cxn ang="0">
                  <a:pos x="92" y="202"/>
                </a:cxn>
              </a:cxnLst>
              <a:rect l="0" t="0" r="r" b="b"/>
              <a:pathLst>
                <a:path w="172" h="202">
                  <a:moveTo>
                    <a:pt x="92" y="202"/>
                  </a:moveTo>
                  <a:lnTo>
                    <a:pt x="0" y="112"/>
                  </a:lnTo>
                  <a:lnTo>
                    <a:pt x="47" y="58"/>
                  </a:lnTo>
                  <a:lnTo>
                    <a:pt x="67" y="0"/>
                  </a:lnTo>
                  <a:lnTo>
                    <a:pt x="83" y="0"/>
                  </a:lnTo>
                  <a:lnTo>
                    <a:pt x="158" y="52"/>
                  </a:lnTo>
                  <a:lnTo>
                    <a:pt x="172" y="120"/>
                  </a:lnTo>
                  <a:lnTo>
                    <a:pt x="92" y="202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210" name="Freeform 477">
              <a:extLst>
                <a:ext uri="{FF2B5EF4-FFF2-40B4-BE49-F238E27FC236}">
                  <a16:creationId xmlns:a16="http://schemas.microsoft.com/office/drawing/2014/main" id="{1E55DB61-0F52-5449-AB30-250A8AFBA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638" y="3903663"/>
              <a:ext cx="285750" cy="257175"/>
            </a:xfrm>
            <a:custGeom>
              <a:avLst/>
              <a:gdLst/>
              <a:ahLst/>
              <a:cxnLst>
                <a:cxn ang="0">
                  <a:pos x="0" y="51"/>
                </a:cxn>
                <a:cxn ang="0">
                  <a:pos x="24" y="49"/>
                </a:cxn>
                <a:cxn ang="0">
                  <a:pos x="47" y="32"/>
                </a:cxn>
                <a:cxn ang="0">
                  <a:pos x="101" y="0"/>
                </a:cxn>
                <a:cxn ang="0">
                  <a:pos x="117" y="11"/>
                </a:cxn>
                <a:cxn ang="0">
                  <a:pos x="123" y="31"/>
                </a:cxn>
                <a:cxn ang="0">
                  <a:pos x="152" y="52"/>
                </a:cxn>
                <a:cxn ang="0">
                  <a:pos x="157" y="69"/>
                </a:cxn>
                <a:cxn ang="0">
                  <a:pos x="191" y="83"/>
                </a:cxn>
                <a:cxn ang="0">
                  <a:pos x="151" y="131"/>
                </a:cxn>
                <a:cxn ang="0">
                  <a:pos x="89" y="171"/>
                </a:cxn>
                <a:cxn ang="0">
                  <a:pos x="75" y="103"/>
                </a:cxn>
                <a:cxn ang="0">
                  <a:pos x="0" y="51"/>
                </a:cxn>
              </a:cxnLst>
              <a:rect l="0" t="0" r="r" b="b"/>
              <a:pathLst>
                <a:path w="191" h="171">
                  <a:moveTo>
                    <a:pt x="0" y="51"/>
                  </a:moveTo>
                  <a:lnTo>
                    <a:pt x="24" y="49"/>
                  </a:lnTo>
                  <a:lnTo>
                    <a:pt x="47" y="32"/>
                  </a:lnTo>
                  <a:lnTo>
                    <a:pt x="101" y="0"/>
                  </a:lnTo>
                  <a:lnTo>
                    <a:pt x="117" y="11"/>
                  </a:lnTo>
                  <a:lnTo>
                    <a:pt x="123" y="31"/>
                  </a:lnTo>
                  <a:lnTo>
                    <a:pt x="152" y="52"/>
                  </a:lnTo>
                  <a:lnTo>
                    <a:pt x="157" y="69"/>
                  </a:lnTo>
                  <a:lnTo>
                    <a:pt x="191" y="83"/>
                  </a:lnTo>
                  <a:lnTo>
                    <a:pt x="151" y="131"/>
                  </a:lnTo>
                  <a:lnTo>
                    <a:pt x="89" y="171"/>
                  </a:lnTo>
                  <a:lnTo>
                    <a:pt x="75" y="103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211" name="Freeform 478">
              <a:extLst>
                <a:ext uri="{FF2B5EF4-FFF2-40B4-BE49-F238E27FC236}">
                  <a16:creationId xmlns:a16="http://schemas.microsoft.com/office/drawing/2014/main" id="{CD07D9F6-208E-C645-95A4-190F31C966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3700" y="4014788"/>
              <a:ext cx="234950" cy="295275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157" y="108"/>
                </a:cxn>
                <a:cxn ang="0">
                  <a:pos x="113" y="148"/>
                </a:cxn>
                <a:cxn ang="0">
                  <a:pos x="113" y="159"/>
                </a:cxn>
                <a:cxn ang="0">
                  <a:pos x="78" y="197"/>
                </a:cxn>
                <a:cxn ang="0">
                  <a:pos x="78" y="169"/>
                </a:cxn>
                <a:cxn ang="0">
                  <a:pos x="0" y="103"/>
                </a:cxn>
                <a:cxn ang="0">
                  <a:pos x="33" y="0"/>
                </a:cxn>
              </a:cxnLst>
              <a:rect l="0" t="0" r="r" b="b"/>
              <a:pathLst>
                <a:path w="157" h="197">
                  <a:moveTo>
                    <a:pt x="33" y="0"/>
                  </a:moveTo>
                  <a:lnTo>
                    <a:pt x="157" y="108"/>
                  </a:lnTo>
                  <a:lnTo>
                    <a:pt x="113" y="148"/>
                  </a:lnTo>
                  <a:lnTo>
                    <a:pt x="113" y="159"/>
                  </a:lnTo>
                  <a:lnTo>
                    <a:pt x="78" y="197"/>
                  </a:lnTo>
                  <a:lnTo>
                    <a:pt x="78" y="169"/>
                  </a:lnTo>
                  <a:lnTo>
                    <a:pt x="0" y="10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212" name="Freeform 479">
              <a:extLst>
                <a:ext uri="{FF2B5EF4-FFF2-40B4-BE49-F238E27FC236}">
                  <a16:creationId xmlns:a16="http://schemas.microsoft.com/office/drawing/2014/main" id="{7D533291-B3D3-9348-BEAE-F1A0EA6729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6888" y="2363788"/>
              <a:ext cx="276225" cy="209550"/>
            </a:xfrm>
            <a:custGeom>
              <a:avLst/>
              <a:gdLst/>
              <a:ahLst/>
              <a:cxnLst>
                <a:cxn ang="0">
                  <a:pos x="117" y="24"/>
                </a:cxn>
                <a:cxn ang="0">
                  <a:pos x="120" y="77"/>
                </a:cxn>
                <a:cxn ang="0">
                  <a:pos x="97" y="78"/>
                </a:cxn>
                <a:cxn ang="0">
                  <a:pos x="86" y="90"/>
                </a:cxn>
                <a:cxn ang="0">
                  <a:pos x="80" y="91"/>
                </a:cxn>
                <a:cxn ang="0">
                  <a:pos x="76" y="87"/>
                </a:cxn>
                <a:cxn ang="0">
                  <a:pos x="65" y="87"/>
                </a:cxn>
                <a:cxn ang="0">
                  <a:pos x="58" y="83"/>
                </a:cxn>
                <a:cxn ang="0">
                  <a:pos x="44" y="83"/>
                </a:cxn>
                <a:cxn ang="0">
                  <a:pos x="34" y="90"/>
                </a:cxn>
                <a:cxn ang="0">
                  <a:pos x="20" y="90"/>
                </a:cxn>
                <a:cxn ang="0">
                  <a:pos x="0" y="75"/>
                </a:cxn>
                <a:cxn ang="0">
                  <a:pos x="0" y="0"/>
                </a:cxn>
                <a:cxn ang="0">
                  <a:pos x="31" y="7"/>
                </a:cxn>
                <a:cxn ang="0">
                  <a:pos x="62" y="26"/>
                </a:cxn>
                <a:cxn ang="0">
                  <a:pos x="66" y="24"/>
                </a:cxn>
                <a:cxn ang="0">
                  <a:pos x="76" y="24"/>
                </a:cxn>
                <a:cxn ang="0">
                  <a:pos x="89" y="20"/>
                </a:cxn>
                <a:cxn ang="0">
                  <a:pos x="99" y="20"/>
                </a:cxn>
                <a:cxn ang="0">
                  <a:pos x="116" y="24"/>
                </a:cxn>
                <a:cxn ang="0">
                  <a:pos x="117" y="24"/>
                </a:cxn>
              </a:cxnLst>
              <a:rect l="0" t="0" r="r" b="b"/>
              <a:pathLst>
                <a:path w="120" h="91">
                  <a:moveTo>
                    <a:pt x="117" y="24"/>
                  </a:moveTo>
                  <a:cubicBezTo>
                    <a:pt x="120" y="77"/>
                    <a:pt x="120" y="77"/>
                    <a:pt x="120" y="77"/>
                  </a:cubicBezTo>
                  <a:cubicBezTo>
                    <a:pt x="97" y="78"/>
                    <a:pt x="97" y="78"/>
                    <a:pt x="97" y="78"/>
                  </a:cubicBezTo>
                  <a:cubicBezTo>
                    <a:pt x="86" y="90"/>
                    <a:pt x="86" y="90"/>
                    <a:pt x="86" y="90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65" y="87"/>
                    <a:pt x="65" y="87"/>
                    <a:pt x="65" y="87"/>
                  </a:cubicBezTo>
                  <a:cubicBezTo>
                    <a:pt x="58" y="83"/>
                    <a:pt x="58" y="83"/>
                    <a:pt x="58" y="83"/>
                  </a:cubicBezTo>
                  <a:cubicBezTo>
                    <a:pt x="44" y="83"/>
                    <a:pt x="44" y="83"/>
                    <a:pt x="44" y="83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20" y="90"/>
                    <a:pt x="20" y="90"/>
                    <a:pt x="20" y="90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5"/>
                    <a:pt x="21" y="3"/>
                    <a:pt x="31" y="7"/>
                  </a:cubicBezTo>
                  <a:cubicBezTo>
                    <a:pt x="45" y="12"/>
                    <a:pt x="48" y="24"/>
                    <a:pt x="62" y="26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81" y="22"/>
                    <a:pt x="84" y="21"/>
                    <a:pt x="89" y="20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104" y="25"/>
                    <a:pt x="110" y="25"/>
                    <a:pt x="116" y="24"/>
                  </a:cubicBezTo>
                  <a:lnTo>
                    <a:pt x="117" y="2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213" name="Freeform 480">
              <a:extLst>
                <a:ext uri="{FF2B5EF4-FFF2-40B4-BE49-F238E27FC236}">
                  <a16:creationId xmlns:a16="http://schemas.microsoft.com/office/drawing/2014/main" id="{83A0F329-D17B-3941-BE76-6077B2F4EF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5600" y="2517775"/>
              <a:ext cx="123825" cy="18732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6" y="8"/>
                </a:cxn>
                <a:cxn ang="0">
                  <a:pos x="22" y="0"/>
                </a:cxn>
                <a:cxn ang="0">
                  <a:pos x="76" y="0"/>
                </a:cxn>
                <a:cxn ang="0">
                  <a:pos x="80" y="8"/>
                </a:cxn>
                <a:cxn ang="0">
                  <a:pos x="83" y="126"/>
                </a:cxn>
                <a:cxn ang="0">
                  <a:pos x="54" y="103"/>
                </a:cxn>
                <a:cxn ang="0">
                  <a:pos x="40" y="100"/>
                </a:cxn>
                <a:cxn ang="0">
                  <a:pos x="33" y="95"/>
                </a:cxn>
                <a:cxn ang="0">
                  <a:pos x="0" y="114"/>
                </a:cxn>
                <a:cxn ang="0">
                  <a:pos x="0" y="6"/>
                </a:cxn>
              </a:cxnLst>
              <a:rect l="0" t="0" r="r" b="b"/>
              <a:pathLst>
                <a:path w="83" h="126">
                  <a:moveTo>
                    <a:pt x="0" y="6"/>
                  </a:moveTo>
                  <a:lnTo>
                    <a:pt x="16" y="8"/>
                  </a:lnTo>
                  <a:lnTo>
                    <a:pt x="22" y="0"/>
                  </a:lnTo>
                  <a:lnTo>
                    <a:pt x="76" y="0"/>
                  </a:lnTo>
                  <a:lnTo>
                    <a:pt x="80" y="8"/>
                  </a:lnTo>
                  <a:lnTo>
                    <a:pt x="83" y="126"/>
                  </a:lnTo>
                  <a:lnTo>
                    <a:pt x="54" y="103"/>
                  </a:lnTo>
                  <a:lnTo>
                    <a:pt x="40" y="100"/>
                  </a:lnTo>
                  <a:lnTo>
                    <a:pt x="33" y="95"/>
                  </a:lnTo>
                  <a:lnTo>
                    <a:pt x="0" y="11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214" name="Freeform 481">
              <a:extLst>
                <a:ext uri="{FF2B5EF4-FFF2-40B4-BE49-F238E27FC236}">
                  <a16:creationId xmlns:a16="http://schemas.microsoft.com/office/drawing/2014/main" id="{8A93437D-B7D4-E646-ABE5-2E1C79823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4663" y="2528888"/>
              <a:ext cx="65087" cy="222250"/>
            </a:xfrm>
            <a:custGeom>
              <a:avLst/>
              <a:gdLst/>
              <a:ahLst/>
              <a:cxnLst>
                <a:cxn ang="0">
                  <a:pos x="43" y="27"/>
                </a:cxn>
                <a:cxn ang="0">
                  <a:pos x="43" y="148"/>
                </a:cxn>
                <a:cxn ang="0">
                  <a:pos x="31" y="148"/>
                </a:cxn>
                <a:cxn ang="0">
                  <a:pos x="23" y="138"/>
                </a:cxn>
                <a:cxn ang="0">
                  <a:pos x="13" y="135"/>
                </a:cxn>
                <a:cxn ang="0">
                  <a:pos x="13" y="126"/>
                </a:cxn>
                <a:cxn ang="0">
                  <a:pos x="3" y="118"/>
                </a:cxn>
                <a:cxn ang="0">
                  <a:pos x="0" y="0"/>
                </a:cxn>
                <a:cxn ang="0">
                  <a:pos x="14" y="4"/>
                </a:cxn>
                <a:cxn ang="0">
                  <a:pos x="43" y="27"/>
                </a:cxn>
              </a:cxnLst>
              <a:rect l="0" t="0" r="r" b="b"/>
              <a:pathLst>
                <a:path w="43" h="148">
                  <a:moveTo>
                    <a:pt x="43" y="27"/>
                  </a:moveTo>
                  <a:lnTo>
                    <a:pt x="43" y="148"/>
                  </a:lnTo>
                  <a:lnTo>
                    <a:pt x="31" y="148"/>
                  </a:lnTo>
                  <a:lnTo>
                    <a:pt x="23" y="138"/>
                  </a:lnTo>
                  <a:lnTo>
                    <a:pt x="13" y="135"/>
                  </a:lnTo>
                  <a:lnTo>
                    <a:pt x="13" y="126"/>
                  </a:lnTo>
                  <a:lnTo>
                    <a:pt x="3" y="118"/>
                  </a:lnTo>
                  <a:lnTo>
                    <a:pt x="0" y="0"/>
                  </a:lnTo>
                  <a:lnTo>
                    <a:pt x="14" y="4"/>
                  </a:lnTo>
                  <a:lnTo>
                    <a:pt x="43" y="2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215" name="Freeform 482">
              <a:extLst>
                <a:ext uri="{FF2B5EF4-FFF2-40B4-BE49-F238E27FC236}">
                  <a16:creationId xmlns:a16="http://schemas.microsoft.com/office/drawing/2014/main" id="{8081C93E-226F-1449-A2CA-D83CFC2A95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9750" y="2540000"/>
              <a:ext cx="241300" cy="211138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4" y="20"/>
                </a:cxn>
                <a:cxn ang="0">
                  <a:pos x="39" y="10"/>
                </a:cxn>
                <a:cxn ang="0">
                  <a:pos x="60" y="10"/>
                </a:cxn>
                <a:cxn ang="0">
                  <a:pos x="71" y="16"/>
                </a:cxn>
                <a:cxn ang="0">
                  <a:pos x="88" y="16"/>
                </a:cxn>
                <a:cxn ang="0">
                  <a:pos x="94" y="22"/>
                </a:cxn>
                <a:cxn ang="0">
                  <a:pos x="104" y="20"/>
                </a:cxn>
                <a:cxn ang="0">
                  <a:pos x="121" y="2"/>
                </a:cxn>
                <a:cxn ang="0">
                  <a:pos x="156" y="0"/>
                </a:cxn>
                <a:cxn ang="0">
                  <a:pos x="161" y="134"/>
                </a:cxn>
                <a:cxn ang="0">
                  <a:pos x="0" y="141"/>
                </a:cxn>
                <a:cxn ang="0">
                  <a:pos x="0" y="20"/>
                </a:cxn>
              </a:cxnLst>
              <a:rect l="0" t="0" r="r" b="b"/>
              <a:pathLst>
                <a:path w="161" h="141">
                  <a:moveTo>
                    <a:pt x="0" y="20"/>
                  </a:moveTo>
                  <a:lnTo>
                    <a:pt x="24" y="20"/>
                  </a:lnTo>
                  <a:lnTo>
                    <a:pt x="39" y="10"/>
                  </a:lnTo>
                  <a:lnTo>
                    <a:pt x="60" y="10"/>
                  </a:lnTo>
                  <a:lnTo>
                    <a:pt x="71" y="16"/>
                  </a:lnTo>
                  <a:lnTo>
                    <a:pt x="88" y="16"/>
                  </a:lnTo>
                  <a:lnTo>
                    <a:pt x="94" y="22"/>
                  </a:lnTo>
                  <a:lnTo>
                    <a:pt x="104" y="20"/>
                  </a:lnTo>
                  <a:lnTo>
                    <a:pt x="121" y="2"/>
                  </a:lnTo>
                  <a:lnTo>
                    <a:pt x="156" y="0"/>
                  </a:lnTo>
                  <a:lnTo>
                    <a:pt x="161" y="134"/>
                  </a:lnTo>
                  <a:lnTo>
                    <a:pt x="0" y="141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216" name="Freeform 483">
              <a:extLst>
                <a:ext uri="{FF2B5EF4-FFF2-40B4-BE49-F238E27FC236}">
                  <a16:creationId xmlns:a16="http://schemas.microsoft.com/office/drawing/2014/main" id="{2FDCEEF6-0D70-D145-8344-7EC7AFC74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4013" y="2659063"/>
              <a:ext cx="163512" cy="92075"/>
            </a:xfrm>
            <a:custGeom>
              <a:avLst/>
              <a:gdLst/>
              <a:ahLst/>
              <a:cxnLst>
                <a:cxn ang="0">
                  <a:pos x="1" y="19"/>
                </a:cxn>
                <a:cxn ang="0">
                  <a:pos x="0" y="42"/>
                </a:cxn>
                <a:cxn ang="0">
                  <a:pos x="0" y="61"/>
                </a:cxn>
                <a:cxn ang="0">
                  <a:pos x="109" y="56"/>
                </a:cxn>
                <a:cxn ang="0">
                  <a:pos x="104" y="51"/>
                </a:cxn>
                <a:cxn ang="0">
                  <a:pos x="94" y="48"/>
                </a:cxn>
                <a:cxn ang="0">
                  <a:pos x="94" y="39"/>
                </a:cxn>
                <a:cxn ang="0">
                  <a:pos x="83" y="30"/>
                </a:cxn>
                <a:cxn ang="0">
                  <a:pos x="55" y="8"/>
                </a:cxn>
                <a:cxn ang="0">
                  <a:pos x="43" y="5"/>
                </a:cxn>
                <a:cxn ang="0">
                  <a:pos x="34" y="0"/>
                </a:cxn>
                <a:cxn ang="0">
                  <a:pos x="1" y="19"/>
                </a:cxn>
              </a:cxnLst>
              <a:rect l="0" t="0" r="r" b="b"/>
              <a:pathLst>
                <a:path w="109" h="61">
                  <a:moveTo>
                    <a:pt x="1" y="19"/>
                  </a:moveTo>
                  <a:lnTo>
                    <a:pt x="0" y="42"/>
                  </a:lnTo>
                  <a:lnTo>
                    <a:pt x="0" y="61"/>
                  </a:lnTo>
                  <a:lnTo>
                    <a:pt x="109" y="56"/>
                  </a:lnTo>
                  <a:lnTo>
                    <a:pt x="104" y="51"/>
                  </a:lnTo>
                  <a:lnTo>
                    <a:pt x="94" y="48"/>
                  </a:lnTo>
                  <a:lnTo>
                    <a:pt x="94" y="39"/>
                  </a:lnTo>
                  <a:lnTo>
                    <a:pt x="83" y="30"/>
                  </a:lnTo>
                  <a:lnTo>
                    <a:pt x="55" y="8"/>
                  </a:lnTo>
                  <a:lnTo>
                    <a:pt x="43" y="5"/>
                  </a:lnTo>
                  <a:lnTo>
                    <a:pt x="34" y="0"/>
                  </a:lnTo>
                  <a:lnTo>
                    <a:pt x="1" y="19"/>
                  </a:lnTo>
                  <a:close/>
                </a:path>
              </a:pathLst>
            </a:custGeom>
            <a:solidFill>
              <a:srgbClr val="B3B4B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217" name="Freeform 484">
              <a:extLst>
                <a:ext uri="{FF2B5EF4-FFF2-40B4-BE49-F238E27FC236}">
                  <a16:creationId xmlns:a16="http://schemas.microsoft.com/office/drawing/2014/main" id="{28C0BD3C-4404-8C44-BA78-22CB21C313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4013" y="2743200"/>
              <a:ext cx="176212" cy="18732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15"/>
                </a:cxn>
                <a:cxn ang="0">
                  <a:pos x="47" y="125"/>
                </a:cxn>
                <a:cxn ang="0">
                  <a:pos x="91" y="106"/>
                </a:cxn>
                <a:cxn ang="0">
                  <a:pos x="103" y="82"/>
                </a:cxn>
                <a:cxn ang="0">
                  <a:pos x="107" y="85"/>
                </a:cxn>
                <a:cxn ang="0">
                  <a:pos x="118" y="82"/>
                </a:cxn>
                <a:cxn ang="0">
                  <a:pos x="118" y="5"/>
                </a:cxn>
                <a:cxn ang="0">
                  <a:pos x="112" y="5"/>
                </a:cxn>
                <a:cxn ang="0">
                  <a:pos x="109" y="0"/>
                </a:cxn>
                <a:cxn ang="0">
                  <a:pos x="0" y="5"/>
                </a:cxn>
              </a:cxnLst>
              <a:rect l="0" t="0" r="r" b="b"/>
              <a:pathLst>
                <a:path w="118" h="125">
                  <a:moveTo>
                    <a:pt x="0" y="5"/>
                  </a:moveTo>
                  <a:lnTo>
                    <a:pt x="0" y="115"/>
                  </a:lnTo>
                  <a:lnTo>
                    <a:pt x="47" y="125"/>
                  </a:lnTo>
                  <a:lnTo>
                    <a:pt x="91" y="106"/>
                  </a:lnTo>
                  <a:lnTo>
                    <a:pt x="103" y="82"/>
                  </a:lnTo>
                  <a:lnTo>
                    <a:pt x="107" y="85"/>
                  </a:lnTo>
                  <a:lnTo>
                    <a:pt x="118" y="82"/>
                  </a:lnTo>
                  <a:lnTo>
                    <a:pt x="118" y="5"/>
                  </a:lnTo>
                  <a:lnTo>
                    <a:pt x="112" y="5"/>
                  </a:lnTo>
                  <a:lnTo>
                    <a:pt x="109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B3B4B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218" name="Freeform 485">
              <a:extLst>
                <a:ext uri="{FF2B5EF4-FFF2-40B4-BE49-F238E27FC236}">
                  <a16:creationId xmlns:a16="http://schemas.microsoft.com/office/drawing/2014/main" id="{3E5F30A9-7B12-1B4A-BD02-598E22CC7B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0225" y="2740025"/>
              <a:ext cx="258763" cy="100013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6" y="7"/>
                </a:cxn>
                <a:cxn ang="0">
                  <a:pos x="167" y="0"/>
                </a:cxn>
                <a:cxn ang="0">
                  <a:pos x="173" y="60"/>
                </a:cxn>
                <a:cxn ang="0">
                  <a:pos x="162" y="60"/>
                </a:cxn>
                <a:cxn ang="0">
                  <a:pos x="156" y="53"/>
                </a:cxn>
                <a:cxn ang="0">
                  <a:pos x="143" y="54"/>
                </a:cxn>
                <a:cxn ang="0">
                  <a:pos x="139" y="60"/>
                </a:cxn>
                <a:cxn ang="0">
                  <a:pos x="127" y="60"/>
                </a:cxn>
                <a:cxn ang="0">
                  <a:pos x="125" y="54"/>
                </a:cxn>
                <a:cxn ang="0">
                  <a:pos x="113" y="51"/>
                </a:cxn>
                <a:cxn ang="0">
                  <a:pos x="97" y="54"/>
                </a:cxn>
                <a:cxn ang="0">
                  <a:pos x="94" y="63"/>
                </a:cxn>
                <a:cxn ang="0">
                  <a:pos x="82" y="67"/>
                </a:cxn>
                <a:cxn ang="0">
                  <a:pos x="51" y="65"/>
                </a:cxn>
                <a:cxn ang="0">
                  <a:pos x="0" y="47"/>
                </a:cxn>
                <a:cxn ang="0">
                  <a:pos x="0" y="7"/>
                </a:cxn>
              </a:cxnLst>
              <a:rect l="0" t="0" r="r" b="b"/>
              <a:pathLst>
                <a:path w="173" h="67">
                  <a:moveTo>
                    <a:pt x="0" y="7"/>
                  </a:moveTo>
                  <a:lnTo>
                    <a:pt x="6" y="7"/>
                  </a:lnTo>
                  <a:lnTo>
                    <a:pt x="167" y="0"/>
                  </a:lnTo>
                  <a:lnTo>
                    <a:pt x="173" y="60"/>
                  </a:lnTo>
                  <a:lnTo>
                    <a:pt x="162" y="60"/>
                  </a:lnTo>
                  <a:lnTo>
                    <a:pt x="156" y="53"/>
                  </a:lnTo>
                  <a:lnTo>
                    <a:pt x="143" y="54"/>
                  </a:lnTo>
                  <a:lnTo>
                    <a:pt x="139" y="60"/>
                  </a:lnTo>
                  <a:lnTo>
                    <a:pt x="127" y="60"/>
                  </a:lnTo>
                  <a:lnTo>
                    <a:pt x="125" y="54"/>
                  </a:lnTo>
                  <a:lnTo>
                    <a:pt x="113" y="51"/>
                  </a:lnTo>
                  <a:lnTo>
                    <a:pt x="97" y="54"/>
                  </a:lnTo>
                  <a:lnTo>
                    <a:pt x="94" y="63"/>
                  </a:lnTo>
                  <a:lnTo>
                    <a:pt x="82" y="67"/>
                  </a:lnTo>
                  <a:lnTo>
                    <a:pt x="51" y="65"/>
                  </a:lnTo>
                  <a:lnTo>
                    <a:pt x="0" y="4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219" name="Freeform 486">
              <a:extLst>
                <a:ext uri="{FF2B5EF4-FFF2-40B4-BE49-F238E27FC236}">
                  <a16:creationId xmlns:a16="http://schemas.microsoft.com/office/drawing/2014/main" id="{114811BB-FEA9-AE4B-A51A-9F072979C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025" y="2978150"/>
              <a:ext cx="242888" cy="207963"/>
            </a:xfrm>
            <a:custGeom>
              <a:avLst/>
              <a:gdLst/>
              <a:ahLst/>
              <a:cxnLst>
                <a:cxn ang="0">
                  <a:pos x="31" y="5"/>
                </a:cxn>
                <a:cxn ang="0">
                  <a:pos x="23" y="32"/>
                </a:cxn>
                <a:cxn ang="0">
                  <a:pos x="16" y="51"/>
                </a:cxn>
                <a:cxn ang="0">
                  <a:pos x="8" y="60"/>
                </a:cxn>
                <a:cxn ang="0">
                  <a:pos x="0" y="111"/>
                </a:cxn>
                <a:cxn ang="0">
                  <a:pos x="8" y="139"/>
                </a:cxn>
                <a:cxn ang="0">
                  <a:pos x="32" y="137"/>
                </a:cxn>
                <a:cxn ang="0">
                  <a:pos x="162" y="132"/>
                </a:cxn>
                <a:cxn ang="0">
                  <a:pos x="149" y="119"/>
                </a:cxn>
                <a:cxn ang="0">
                  <a:pos x="143" y="0"/>
                </a:cxn>
                <a:cxn ang="0">
                  <a:pos x="80" y="20"/>
                </a:cxn>
                <a:cxn ang="0">
                  <a:pos x="62" y="20"/>
                </a:cxn>
                <a:cxn ang="0">
                  <a:pos x="31" y="5"/>
                </a:cxn>
              </a:cxnLst>
              <a:rect l="0" t="0" r="r" b="b"/>
              <a:pathLst>
                <a:path w="162" h="139">
                  <a:moveTo>
                    <a:pt x="31" y="5"/>
                  </a:moveTo>
                  <a:lnTo>
                    <a:pt x="23" y="32"/>
                  </a:lnTo>
                  <a:lnTo>
                    <a:pt x="16" y="51"/>
                  </a:lnTo>
                  <a:lnTo>
                    <a:pt x="8" y="60"/>
                  </a:lnTo>
                  <a:lnTo>
                    <a:pt x="0" y="111"/>
                  </a:lnTo>
                  <a:lnTo>
                    <a:pt x="8" y="139"/>
                  </a:lnTo>
                  <a:lnTo>
                    <a:pt x="32" y="137"/>
                  </a:lnTo>
                  <a:lnTo>
                    <a:pt x="162" y="132"/>
                  </a:lnTo>
                  <a:lnTo>
                    <a:pt x="149" y="119"/>
                  </a:lnTo>
                  <a:lnTo>
                    <a:pt x="143" y="0"/>
                  </a:lnTo>
                  <a:lnTo>
                    <a:pt x="80" y="20"/>
                  </a:lnTo>
                  <a:lnTo>
                    <a:pt x="62" y="20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220" name="Freeform 487">
              <a:extLst>
                <a:ext uri="{FF2B5EF4-FFF2-40B4-BE49-F238E27FC236}">
                  <a16:creationId xmlns:a16="http://schemas.microsoft.com/office/drawing/2014/main" id="{9DBB62F0-F363-3E4F-9348-0E08341C6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0225" y="2809875"/>
              <a:ext cx="265113" cy="198438"/>
            </a:xfrm>
            <a:custGeom>
              <a:avLst/>
              <a:gdLst/>
              <a:ahLst/>
              <a:cxnLst>
                <a:cxn ang="0">
                  <a:pos x="177" y="112"/>
                </a:cxn>
                <a:cxn ang="0">
                  <a:pos x="114" y="132"/>
                </a:cxn>
                <a:cxn ang="0">
                  <a:pos x="96" y="132"/>
                </a:cxn>
                <a:cxn ang="0">
                  <a:pos x="65" y="117"/>
                </a:cxn>
                <a:cxn ang="0">
                  <a:pos x="62" y="114"/>
                </a:cxn>
                <a:cxn ang="0">
                  <a:pos x="36" y="115"/>
                </a:cxn>
                <a:cxn ang="0">
                  <a:pos x="17" y="114"/>
                </a:cxn>
                <a:cxn ang="0">
                  <a:pos x="0" y="109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51" y="18"/>
                </a:cxn>
                <a:cxn ang="0">
                  <a:pos x="82" y="20"/>
                </a:cxn>
                <a:cxn ang="0">
                  <a:pos x="94" y="16"/>
                </a:cxn>
                <a:cxn ang="0">
                  <a:pos x="97" y="7"/>
                </a:cxn>
                <a:cxn ang="0">
                  <a:pos x="113" y="4"/>
                </a:cxn>
                <a:cxn ang="0">
                  <a:pos x="125" y="7"/>
                </a:cxn>
                <a:cxn ang="0">
                  <a:pos x="127" y="13"/>
                </a:cxn>
                <a:cxn ang="0">
                  <a:pos x="139" y="13"/>
                </a:cxn>
                <a:cxn ang="0">
                  <a:pos x="143" y="7"/>
                </a:cxn>
                <a:cxn ang="0">
                  <a:pos x="156" y="6"/>
                </a:cxn>
                <a:cxn ang="0">
                  <a:pos x="162" y="13"/>
                </a:cxn>
                <a:cxn ang="0">
                  <a:pos x="173" y="13"/>
                </a:cxn>
                <a:cxn ang="0">
                  <a:pos x="177" y="112"/>
                </a:cxn>
              </a:cxnLst>
              <a:rect l="0" t="0" r="r" b="b"/>
              <a:pathLst>
                <a:path w="177" h="132">
                  <a:moveTo>
                    <a:pt x="177" y="112"/>
                  </a:moveTo>
                  <a:lnTo>
                    <a:pt x="114" y="132"/>
                  </a:lnTo>
                  <a:lnTo>
                    <a:pt x="96" y="132"/>
                  </a:lnTo>
                  <a:lnTo>
                    <a:pt x="65" y="117"/>
                  </a:lnTo>
                  <a:lnTo>
                    <a:pt x="62" y="114"/>
                  </a:lnTo>
                  <a:lnTo>
                    <a:pt x="36" y="115"/>
                  </a:lnTo>
                  <a:lnTo>
                    <a:pt x="17" y="114"/>
                  </a:lnTo>
                  <a:lnTo>
                    <a:pt x="0" y="109"/>
                  </a:lnTo>
                  <a:lnTo>
                    <a:pt x="0" y="37"/>
                  </a:lnTo>
                  <a:lnTo>
                    <a:pt x="0" y="0"/>
                  </a:lnTo>
                  <a:lnTo>
                    <a:pt x="51" y="18"/>
                  </a:lnTo>
                  <a:lnTo>
                    <a:pt x="82" y="20"/>
                  </a:lnTo>
                  <a:lnTo>
                    <a:pt x="94" y="16"/>
                  </a:lnTo>
                  <a:lnTo>
                    <a:pt x="97" y="7"/>
                  </a:lnTo>
                  <a:lnTo>
                    <a:pt x="113" y="4"/>
                  </a:lnTo>
                  <a:lnTo>
                    <a:pt x="125" y="7"/>
                  </a:lnTo>
                  <a:lnTo>
                    <a:pt x="127" y="13"/>
                  </a:lnTo>
                  <a:lnTo>
                    <a:pt x="139" y="13"/>
                  </a:lnTo>
                  <a:lnTo>
                    <a:pt x="143" y="7"/>
                  </a:lnTo>
                  <a:lnTo>
                    <a:pt x="156" y="6"/>
                  </a:lnTo>
                  <a:lnTo>
                    <a:pt x="162" y="13"/>
                  </a:lnTo>
                  <a:lnTo>
                    <a:pt x="173" y="13"/>
                  </a:lnTo>
                  <a:lnTo>
                    <a:pt x="177" y="11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221" name="Freeform 488">
              <a:extLst>
                <a:ext uri="{FF2B5EF4-FFF2-40B4-BE49-F238E27FC236}">
                  <a16:creationId xmlns:a16="http://schemas.microsoft.com/office/drawing/2014/main" id="{5DC61C26-A5FC-2943-881E-5C913DC602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1088" y="1066800"/>
              <a:ext cx="320675" cy="20955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14" y="3"/>
                </a:cxn>
                <a:cxn ang="0">
                  <a:pos x="214" y="141"/>
                </a:cxn>
                <a:cxn ang="0">
                  <a:pos x="0" y="134"/>
                </a:cxn>
                <a:cxn ang="0">
                  <a:pos x="4" y="0"/>
                </a:cxn>
              </a:cxnLst>
              <a:rect l="0" t="0" r="r" b="b"/>
              <a:pathLst>
                <a:path w="214" h="141">
                  <a:moveTo>
                    <a:pt x="4" y="0"/>
                  </a:moveTo>
                  <a:lnTo>
                    <a:pt x="214" y="3"/>
                  </a:lnTo>
                  <a:lnTo>
                    <a:pt x="214" y="141"/>
                  </a:lnTo>
                  <a:lnTo>
                    <a:pt x="0" y="13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222" name="Freeform 489">
              <a:extLst>
                <a:ext uri="{FF2B5EF4-FFF2-40B4-BE49-F238E27FC236}">
                  <a16:creationId xmlns:a16="http://schemas.microsoft.com/office/drawing/2014/main" id="{257A54A2-3067-4C46-AAE4-A1F8476A5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1763" y="1069975"/>
              <a:ext cx="211137" cy="2095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1" y="6"/>
                </a:cxn>
                <a:cxn ang="0">
                  <a:pos x="141" y="140"/>
                </a:cxn>
                <a:cxn ang="0">
                  <a:pos x="0" y="138"/>
                </a:cxn>
                <a:cxn ang="0">
                  <a:pos x="0" y="0"/>
                </a:cxn>
              </a:cxnLst>
              <a:rect l="0" t="0" r="r" b="b"/>
              <a:pathLst>
                <a:path w="141" h="140">
                  <a:moveTo>
                    <a:pt x="0" y="0"/>
                  </a:moveTo>
                  <a:lnTo>
                    <a:pt x="141" y="6"/>
                  </a:lnTo>
                  <a:lnTo>
                    <a:pt x="141" y="140"/>
                  </a:lnTo>
                  <a:lnTo>
                    <a:pt x="0" y="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223" name="Freeform 490">
              <a:extLst>
                <a:ext uri="{FF2B5EF4-FFF2-40B4-BE49-F238E27FC236}">
                  <a16:creationId xmlns:a16="http://schemas.microsoft.com/office/drawing/2014/main" id="{E7026B87-AC03-9741-921C-5FF82E5CF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3150" y="1266825"/>
              <a:ext cx="328613" cy="21113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220" y="7"/>
                </a:cxn>
                <a:cxn ang="0">
                  <a:pos x="220" y="141"/>
                </a:cxn>
                <a:cxn ang="0">
                  <a:pos x="0" y="135"/>
                </a:cxn>
                <a:cxn ang="0">
                  <a:pos x="6" y="0"/>
                </a:cxn>
              </a:cxnLst>
              <a:rect l="0" t="0" r="r" b="b"/>
              <a:pathLst>
                <a:path w="220" h="141">
                  <a:moveTo>
                    <a:pt x="6" y="0"/>
                  </a:moveTo>
                  <a:lnTo>
                    <a:pt x="220" y="7"/>
                  </a:lnTo>
                  <a:lnTo>
                    <a:pt x="220" y="141"/>
                  </a:lnTo>
                  <a:lnTo>
                    <a:pt x="0" y="13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224" name="Freeform 491">
              <a:extLst>
                <a:ext uri="{FF2B5EF4-FFF2-40B4-BE49-F238E27FC236}">
                  <a16:creationId xmlns:a16="http://schemas.microsoft.com/office/drawing/2014/main" id="{A034079E-CC69-9642-B7FF-3C02D7F99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1763" y="1276350"/>
              <a:ext cx="211137" cy="2079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1" y="2"/>
                </a:cxn>
                <a:cxn ang="0">
                  <a:pos x="141" y="139"/>
                </a:cxn>
                <a:cxn ang="0">
                  <a:pos x="0" y="134"/>
                </a:cxn>
                <a:cxn ang="0">
                  <a:pos x="0" y="0"/>
                </a:cxn>
              </a:cxnLst>
              <a:rect l="0" t="0" r="r" b="b"/>
              <a:pathLst>
                <a:path w="141" h="139">
                  <a:moveTo>
                    <a:pt x="0" y="0"/>
                  </a:moveTo>
                  <a:lnTo>
                    <a:pt x="141" y="2"/>
                  </a:lnTo>
                  <a:lnTo>
                    <a:pt x="141" y="139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225" name="Freeform 492">
              <a:extLst>
                <a:ext uri="{FF2B5EF4-FFF2-40B4-BE49-F238E27FC236}">
                  <a16:creationId xmlns:a16="http://schemas.microsoft.com/office/drawing/2014/main" id="{7CF746C4-1B89-FB45-A9F8-04FC7C638F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2900" y="1079500"/>
              <a:ext cx="204788" cy="2095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7" y="5"/>
                </a:cxn>
                <a:cxn ang="0">
                  <a:pos x="137" y="140"/>
                </a:cxn>
                <a:cxn ang="0">
                  <a:pos x="0" y="134"/>
                </a:cxn>
                <a:cxn ang="0">
                  <a:pos x="0" y="0"/>
                </a:cxn>
              </a:cxnLst>
              <a:rect l="0" t="0" r="r" b="b"/>
              <a:pathLst>
                <a:path w="137" h="140">
                  <a:moveTo>
                    <a:pt x="0" y="0"/>
                  </a:moveTo>
                  <a:lnTo>
                    <a:pt x="137" y="5"/>
                  </a:lnTo>
                  <a:lnTo>
                    <a:pt x="137" y="140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226" name="Freeform 493">
              <a:extLst>
                <a:ext uri="{FF2B5EF4-FFF2-40B4-BE49-F238E27FC236}">
                  <a16:creationId xmlns:a16="http://schemas.microsoft.com/office/drawing/2014/main" id="{3987F251-359C-BE44-8268-9B7D956831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2900" y="1279525"/>
              <a:ext cx="204788" cy="21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7" y="6"/>
                </a:cxn>
                <a:cxn ang="0">
                  <a:pos x="137" y="142"/>
                </a:cxn>
                <a:cxn ang="0">
                  <a:pos x="0" y="137"/>
                </a:cxn>
                <a:cxn ang="0">
                  <a:pos x="0" y="0"/>
                </a:cxn>
              </a:cxnLst>
              <a:rect l="0" t="0" r="r" b="b"/>
              <a:pathLst>
                <a:path w="137" h="142">
                  <a:moveTo>
                    <a:pt x="0" y="0"/>
                  </a:moveTo>
                  <a:lnTo>
                    <a:pt x="137" y="6"/>
                  </a:lnTo>
                  <a:lnTo>
                    <a:pt x="137" y="142"/>
                  </a:lnTo>
                  <a:lnTo>
                    <a:pt x="0" y="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227" name="Freeform 494">
              <a:extLst>
                <a:ext uri="{FF2B5EF4-FFF2-40B4-BE49-F238E27FC236}">
                  <a16:creationId xmlns:a16="http://schemas.microsoft.com/office/drawing/2014/main" id="{64E27A7F-3C27-2547-95BF-543DE374CC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7688" y="1087438"/>
              <a:ext cx="212725" cy="2063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2" y="1"/>
                </a:cxn>
                <a:cxn ang="0">
                  <a:pos x="142" y="138"/>
                </a:cxn>
                <a:cxn ang="0">
                  <a:pos x="0" y="135"/>
                </a:cxn>
                <a:cxn ang="0">
                  <a:pos x="0" y="0"/>
                </a:cxn>
              </a:cxnLst>
              <a:rect l="0" t="0" r="r" b="b"/>
              <a:pathLst>
                <a:path w="142" h="138">
                  <a:moveTo>
                    <a:pt x="0" y="0"/>
                  </a:moveTo>
                  <a:lnTo>
                    <a:pt x="142" y="1"/>
                  </a:lnTo>
                  <a:lnTo>
                    <a:pt x="142" y="138"/>
                  </a:lnTo>
                  <a:lnTo>
                    <a:pt x="0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228" name="Freeform 495">
              <a:extLst>
                <a:ext uri="{FF2B5EF4-FFF2-40B4-BE49-F238E27FC236}">
                  <a16:creationId xmlns:a16="http://schemas.microsoft.com/office/drawing/2014/main" id="{099EBFBC-582D-EA45-B97C-6D6A7E22F7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0413" y="1089025"/>
              <a:ext cx="222250" cy="21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8" y="2"/>
                </a:cxn>
                <a:cxn ang="0">
                  <a:pos x="148" y="142"/>
                </a:cxn>
                <a:cxn ang="0">
                  <a:pos x="0" y="137"/>
                </a:cxn>
                <a:cxn ang="0">
                  <a:pos x="0" y="0"/>
                </a:cxn>
              </a:cxnLst>
              <a:rect l="0" t="0" r="r" b="b"/>
              <a:pathLst>
                <a:path w="148" h="142">
                  <a:moveTo>
                    <a:pt x="0" y="0"/>
                  </a:moveTo>
                  <a:lnTo>
                    <a:pt x="148" y="2"/>
                  </a:lnTo>
                  <a:lnTo>
                    <a:pt x="148" y="142"/>
                  </a:lnTo>
                  <a:lnTo>
                    <a:pt x="0" y="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229" name="Freeform 496">
              <a:extLst>
                <a:ext uri="{FF2B5EF4-FFF2-40B4-BE49-F238E27FC236}">
                  <a16:creationId xmlns:a16="http://schemas.microsoft.com/office/drawing/2014/main" id="{D33758FC-E626-5749-A11D-B823D3370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7688" y="1289050"/>
              <a:ext cx="212725" cy="2079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2" y="3"/>
                </a:cxn>
                <a:cxn ang="0">
                  <a:pos x="142" y="139"/>
                </a:cxn>
                <a:cxn ang="0">
                  <a:pos x="0" y="136"/>
                </a:cxn>
                <a:cxn ang="0">
                  <a:pos x="0" y="0"/>
                </a:cxn>
              </a:cxnLst>
              <a:rect l="0" t="0" r="r" b="b"/>
              <a:pathLst>
                <a:path w="142" h="139">
                  <a:moveTo>
                    <a:pt x="0" y="0"/>
                  </a:moveTo>
                  <a:lnTo>
                    <a:pt x="142" y="3"/>
                  </a:lnTo>
                  <a:lnTo>
                    <a:pt x="142" y="139"/>
                  </a:lnTo>
                  <a:lnTo>
                    <a:pt x="0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230" name="Freeform 497">
              <a:extLst>
                <a:ext uri="{FF2B5EF4-FFF2-40B4-BE49-F238E27FC236}">
                  <a16:creationId xmlns:a16="http://schemas.microsoft.com/office/drawing/2014/main" id="{B211F3FF-921E-8D43-AEB7-12D7EB06B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0413" y="1293813"/>
              <a:ext cx="222250" cy="2095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8" y="5"/>
                </a:cxn>
                <a:cxn ang="0">
                  <a:pos x="148" y="140"/>
                </a:cxn>
                <a:cxn ang="0">
                  <a:pos x="0" y="136"/>
                </a:cxn>
                <a:cxn ang="0">
                  <a:pos x="0" y="0"/>
                </a:cxn>
              </a:cxnLst>
              <a:rect l="0" t="0" r="r" b="b"/>
              <a:pathLst>
                <a:path w="148" h="140">
                  <a:moveTo>
                    <a:pt x="0" y="0"/>
                  </a:moveTo>
                  <a:lnTo>
                    <a:pt x="148" y="5"/>
                  </a:lnTo>
                  <a:lnTo>
                    <a:pt x="148" y="140"/>
                  </a:lnTo>
                  <a:lnTo>
                    <a:pt x="0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231" name="Freeform 498">
              <a:extLst>
                <a:ext uri="{FF2B5EF4-FFF2-40B4-BE49-F238E27FC236}">
                  <a16:creationId xmlns:a16="http://schemas.microsoft.com/office/drawing/2014/main" id="{7C539235-DD1A-1247-9385-635012D88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6800" y="1468438"/>
              <a:ext cx="334963" cy="2127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24" y="6"/>
                </a:cxn>
                <a:cxn ang="0">
                  <a:pos x="224" y="142"/>
                </a:cxn>
                <a:cxn ang="0">
                  <a:pos x="0" y="134"/>
                </a:cxn>
                <a:cxn ang="0">
                  <a:pos x="4" y="0"/>
                </a:cxn>
              </a:cxnLst>
              <a:rect l="0" t="0" r="r" b="b"/>
              <a:pathLst>
                <a:path w="224" h="142">
                  <a:moveTo>
                    <a:pt x="4" y="0"/>
                  </a:moveTo>
                  <a:lnTo>
                    <a:pt x="224" y="6"/>
                  </a:lnTo>
                  <a:lnTo>
                    <a:pt x="224" y="142"/>
                  </a:lnTo>
                  <a:lnTo>
                    <a:pt x="0" y="13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232" name="Freeform 499">
              <a:extLst>
                <a:ext uri="{FF2B5EF4-FFF2-40B4-BE49-F238E27FC236}">
                  <a16:creationId xmlns:a16="http://schemas.microsoft.com/office/drawing/2014/main" id="{79C27D98-DE44-C14C-8BD7-6352F497A2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0" y="1668463"/>
              <a:ext cx="347663" cy="23018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233" y="8"/>
                </a:cxn>
                <a:cxn ang="0">
                  <a:pos x="233" y="153"/>
                </a:cxn>
                <a:cxn ang="0">
                  <a:pos x="133" y="153"/>
                </a:cxn>
                <a:cxn ang="0">
                  <a:pos x="0" y="147"/>
                </a:cxn>
                <a:cxn ang="0">
                  <a:pos x="9" y="0"/>
                </a:cxn>
              </a:cxnLst>
              <a:rect l="0" t="0" r="r" b="b"/>
              <a:pathLst>
                <a:path w="233" h="153">
                  <a:moveTo>
                    <a:pt x="9" y="0"/>
                  </a:moveTo>
                  <a:lnTo>
                    <a:pt x="233" y="8"/>
                  </a:lnTo>
                  <a:lnTo>
                    <a:pt x="233" y="153"/>
                  </a:lnTo>
                  <a:lnTo>
                    <a:pt x="133" y="153"/>
                  </a:lnTo>
                  <a:lnTo>
                    <a:pt x="0" y="14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233" name="Freeform 500">
              <a:extLst>
                <a:ext uri="{FF2B5EF4-FFF2-40B4-BE49-F238E27FC236}">
                  <a16:creationId xmlns:a16="http://schemas.microsoft.com/office/drawing/2014/main" id="{E3FF5ABB-3E1C-8142-AFDA-3CABD30EB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1763" y="1477963"/>
              <a:ext cx="211137" cy="2032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1" y="5"/>
                </a:cxn>
                <a:cxn ang="0">
                  <a:pos x="141" y="136"/>
                </a:cxn>
                <a:cxn ang="0">
                  <a:pos x="0" y="136"/>
                </a:cxn>
                <a:cxn ang="0">
                  <a:pos x="0" y="0"/>
                </a:cxn>
              </a:cxnLst>
              <a:rect l="0" t="0" r="r" b="b"/>
              <a:pathLst>
                <a:path w="141" h="136">
                  <a:moveTo>
                    <a:pt x="0" y="0"/>
                  </a:moveTo>
                  <a:lnTo>
                    <a:pt x="141" y="5"/>
                  </a:lnTo>
                  <a:lnTo>
                    <a:pt x="141" y="136"/>
                  </a:lnTo>
                  <a:lnTo>
                    <a:pt x="0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234" name="Freeform 501">
              <a:extLst>
                <a:ext uri="{FF2B5EF4-FFF2-40B4-BE49-F238E27FC236}">
                  <a16:creationId xmlns:a16="http://schemas.microsoft.com/office/drawing/2014/main" id="{5513D24D-D329-9949-BBD8-B18162DAE5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1763" y="1681163"/>
              <a:ext cx="211137" cy="2222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1" y="0"/>
                </a:cxn>
                <a:cxn ang="0">
                  <a:pos x="141" y="149"/>
                </a:cxn>
                <a:cxn ang="0">
                  <a:pos x="35" y="146"/>
                </a:cxn>
                <a:cxn ang="0">
                  <a:pos x="0" y="145"/>
                </a:cxn>
                <a:cxn ang="0">
                  <a:pos x="0" y="0"/>
                </a:cxn>
              </a:cxnLst>
              <a:rect l="0" t="0" r="r" b="b"/>
              <a:pathLst>
                <a:path w="141" h="149">
                  <a:moveTo>
                    <a:pt x="0" y="0"/>
                  </a:moveTo>
                  <a:lnTo>
                    <a:pt x="141" y="0"/>
                  </a:lnTo>
                  <a:lnTo>
                    <a:pt x="141" y="149"/>
                  </a:lnTo>
                  <a:lnTo>
                    <a:pt x="35" y="146"/>
                  </a:lnTo>
                  <a:lnTo>
                    <a:pt x="0" y="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235" name="Freeform 502">
              <a:extLst>
                <a:ext uri="{FF2B5EF4-FFF2-40B4-BE49-F238E27FC236}">
                  <a16:creationId xmlns:a16="http://schemas.microsoft.com/office/drawing/2014/main" id="{FCD2D74D-9D3D-BA41-ACB4-8FCC4EE26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2900" y="1484313"/>
              <a:ext cx="204788" cy="2063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7" y="5"/>
                </a:cxn>
                <a:cxn ang="0">
                  <a:pos x="137" y="137"/>
                </a:cxn>
                <a:cxn ang="0">
                  <a:pos x="0" y="131"/>
                </a:cxn>
                <a:cxn ang="0">
                  <a:pos x="0" y="97"/>
                </a:cxn>
                <a:cxn ang="0">
                  <a:pos x="0" y="0"/>
                </a:cxn>
              </a:cxnLst>
              <a:rect l="0" t="0" r="r" b="b"/>
              <a:pathLst>
                <a:path w="137" h="137">
                  <a:moveTo>
                    <a:pt x="0" y="0"/>
                  </a:moveTo>
                  <a:lnTo>
                    <a:pt x="137" y="5"/>
                  </a:lnTo>
                  <a:lnTo>
                    <a:pt x="137" y="137"/>
                  </a:lnTo>
                  <a:lnTo>
                    <a:pt x="0" y="131"/>
                  </a:lnTo>
                  <a:lnTo>
                    <a:pt x="0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236" name="Freeform 503">
              <a:extLst>
                <a:ext uri="{FF2B5EF4-FFF2-40B4-BE49-F238E27FC236}">
                  <a16:creationId xmlns:a16="http://schemas.microsoft.com/office/drawing/2014/main" id="{D6AF22BA-6B06-F94F-8872-50F252DF5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2900" y="1681163"/>
              <a:ext cx="204788" cy="2254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7" y="6"/>
                </a:cxn>
                <a:cxn ang="0">
                  <a:pos x="137" y="151"/>
                </a:cxn>
                <a:cxn ang="0">
                  <a:pos x="0" y="149"/>
                </a:cxn>
                <a:cxn ang="0">
                  <a:pos x="0" y="0"/>
                </a:cxn>
              </a:cxnLst>
              <a:rect l="0" t="0" r="r" b="b"/>
              <a:pathLst>
                <a:path w="137" h="151">
                  <a:moveTo>
                    <a:pt x="0" y="0"/>
                  </a:moveTo>
                  <a:lnTo>
                    <a:pt x="137" y="6"/>
                  </a:lnTo>
                  <a:lnTo>
                    <a:pt x="137" y="151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237" name="Freeform 504">
              <a:extLst>
                <a:ext uri="{FF2B5EF4-FFF2-40B4-BE49-F238E27FC236}">
                  <a16:creationId xmlns:a16="http://schemas.microsoft.com/office/drawing/2014/main" id="{21645BAE-9E71-8B48-9277-E445F7F596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7688" y="1492250"/>
              <a:ext cx="212725" cy="2016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2" y="3"/>
                </a:cxn>
                <a:cxn ang="0">
                  <a:pos x="142" y="135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142" h="135">
                  <a:moveTo>
                    <a:pt x="0" y="0"/>
                  </a:moveTo>
                  <a:lnTo>
                    <a:pt x="142" y="3"/>
                  </a:lnTo>
                  <a:lnTo>
                    <a:pt x="142" y="135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238" name="Freeform 505">
              <a:extLst>
                <a:ext uri="{FF2B5EF4-FFF2-40B4-BE49-F238E27FC236}">
                  <a16:creationId xmlns:a16="http://schemas.microsoft.com/office/drawing/2014/main" id="{E81E897D-442C-4349-9B71-EBD940E413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2575" y="2970213"/>
              <a:ext cx="212725" cy="212725"/>
            </a:xfrm>
            <a:custGeom>
              <a:avLst/>
              <a:gdLst/>
              <a:ahLst/>
              <a:cxnLst>
                <a:cxn ang="0">
                  <a:pos x="0" y="134"/>
                </a:cxn>
                <a:cxn ang="0">
                  <a:pos x="113" y="140"/>
                </a:cxn>
                <a:cxn ang="0">
                  <a:pos x="142" y="142"/>
                </a:cxn>
                <a:cxn ang="0">
                  <a:pos x="142" y="2"/>
                </a:cxn>
                <a:cxn ang="0">
                  <a:pos x="5" y="0"/>
                </a:cxn>
                <a:cxn ang="0">
                  <a:pos x="0" y="134"/>
                </a:cxn>
              </a:cxnLst>
              <a:rect l="0" t="0" r="r" b="b"/>
              <a:pathLst>
                <a:path w="142" h="142">
                  <a:moveTo>
                    <a:pt x="0" y="134"/>
                  </a:moveTo>
                  <a:lnTo>
                    <a:pt x="113" y="140"/>
                  </a:lnTo>
                  <a:lnTo>
                    <a:pt x="142" y="142"/>
                  </a:lnTo>
                  <a:lnTo>
                    <a:pt x="142" y="2"/>
                  </a:lnTo>
                  <a:lnTo>
                    <a:pt x="5" y="0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239" name="Freeform 506">
              <a:extLst>
                <a:ext uri="{FF2B5EF4-FFF2-40B4-BE49-F238E27FC236}">
                  <a16:creationId xmlns:a16="http://schemas.microsoft.com/office/drawing/2014/main" id="{2FAD00EA-5BE4-D746-B84C-D99237631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5300" y="2973388"/>
              <a:ext cx="201613" cy="209550"/>
            </a:xfrm>
            <a:custGeom>
              <a:avLst/>
              <a:gdLst/>
              <a:ahLst/>
              <a:cxnLst>
                <a:cxn ang="0">
                  <a:pos x="0" y="140"/>
                </a:cxn>
                <a:cxn ang="0">
                  <a:pos x="135" y="140"/>
                </a:cxn>
                <a:cxn ang="0">
                  <a:pos x="135" y="1"/>
                </a:cxn>
                <a:cxn ang="0">
                  <a:pos x="0" y="0"/>
                </a:cxn>
                <a:cxn ang="0">
                  <a:pos x="0" y="140"/>
                </a:cxn>
              </a:cxnLst>
              <a:rect l="0" t="0" r="r" b="b"/>
              <a:pathLst>
                <a:path w="135" h="140">
                  <a:moveTo>
                    <a:pt x="0" y="140"/>
                  </a:moveTo>
                  <a:lnTo>
                    <a:pt x="135" y="140"/>
                  </a:lnTo>
                  <a:lnTo>
                    <a:pt x="135" y="1"/>
                  </a:lnTo>
                  <a:lnTo>
                    <a:pt x="0" y="0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240" name="Freeform 507">
              <a:extLst>
                <a:ext uri="{FF2B5EF4-FFF2-40B4-BE49-F238E27FC236}">
                  <a16:creationId xmlns:a16="http://schemas.microsoft.com/office/drawing/2014/main" id="{F4EF4907-5B08-A940-8069-C3473CDA6D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6913" y="2974975"/>
              <a:ext cx="206375" cy="207963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137" y="139"/>
                </a:cxn>
                <a:cxn ang="0">
                  <a:pos x="137" y="4"/>
                </a:cxn>
                <a:cxn ang="0">
                  <a:pos x="0" y="0"/>
                </a:cxn>
                <a:cxn ang="0">
                  <a:pos x="0" y="139"/>
                </a:cxn>
              </a:cxnLst>
              <a:rect l="0" t="0" r="r" b="b"/>
              <a:pathLst>
                <a:path w="137" h="139">
                  <a:moveTo>
                    <a:pt x="0" y="139"/>
                  </a:moveTo>
                  <a:lnTo>
                    <a:pt x="137" y="139"/>
                  </a:lnTo>
                  <a:lnTo>
                    <a:pt x="137" y="4"/>
                  </a:lnTo>
                  <a:lnTo>
                    <a:pt x="0" y="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241" name="Rectangle 508">
              <a:extLst>
                <a:ext uri="{FF2B5EF4-FFF2-40B4-BE49-F238E27FC236}">
                  <a16:creationId xmlns:a16="http://schemas.microsoft.com/office/drawing/2014/main" id="{9357808F-5C7B-E24F-BE07-A8DC116DBF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3288" y="2981325"/>
              <a:ext cx="211137" cy="20161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242" name="Freeform 509">
              <a:extLst>
                <a:ext uri="{FF2B5EF4-FFF2-40B4-BE49-F238E27FC236}">
                  <a16:creationId xmlns:a16="http://schemas.microsoft.com/office/drawing/2014/main" id="{407C9781-C0A2-284A-BFEE-648EC161A8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425" y="2981325"/>
              <a:ext cx="206375" cy="201613"/>
            </a:xfrm>
            <a:custGeom>
              <a:avLst/>
              <a:gdLst/>
              <a:ahLst/>
              <a:cxnLst>
                <a:cxn ang="0">
                  <a:pos x="0" y="135"/>
                </a:cxn>
                <a:cxn ang="0">
                  <a:pos x="137" y="135"/>
                </a:cxn>
                <a:cxn ang="0">
                  <a:pos x="137" y="1"/>
                </a:cxn>
                <a:cxn ang="0">
                  <a:pos x="0" y="0"/>
                </a:cxn>
                <a:cxn ang="0">
                  <a:pos x="0" y="135"/>
                </a:cxn>
              </a:cxnLst>
              <a:rect l="0" t="0" r="r" b="b"/>
              <a:pathLst>
                <a:path w="137" h="135">
                  <a:moveTo>
                    <a:pt x="0" y="135"/>
                  </a:moveTo>
                  <a:lnTo>
                    <a:pt x="137" y="135"/>
                  </a:lnTo>
                  <a:lnTo>
                    <a:pt x="137" y="1"/>
                  </a:lnTo>
                  <a:lnTo>
                    <a:pt x="0" y="0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243" name="Freeform 510">
              <a:extLst>
                <a:ext uri="{FF2B5EF4-FFF2-40B4-BE49-F238E27FC236}">
                  <a16:creationId xmlns:a16="http://schemas.microsoft.com/office/drawing/2014/main" id="{D21A7A07-A936-7846-A4CE-0FC8888AAF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950" y="2773363"/>
              <a:ext cx="222250" cy="209550"/>
            </a:xfrm>
            <a:custGeom>
              <a:avLst/>
              <a:gdLst/>
              <a:ahLst/>
              <a:cxnLst>
                <a:cxn ang="0">
                  <a:pos x="148" y="1"/>
                </a:cxn>
                <a:cxn ang="0">
                  <a:pos x="148" y="140"/>
                </a:cxn>
                <a:cxn ang="0">
                  <a:pos x="131" y="140"/>
                </a:cxn>
                <a:cxn ang="0">
                  <a:pos x="0" y="139"/>
                </a:cxn>
                <a:cxn ang="0">
                  <a:pos x="0" y="0"/>
                </a:cxn>
                <a:cxn ang="0">
                  <a:pos x="28" y="1"/>
                </a:cxn>
                <a:cxn ang="0">
                  <a:pos x="148" y="1"/>
                </a:cxn>
              </a:cxnLst>
              <a:rect l="0" t="0" r="r" b="b"/>
              <a:pathLst>
                <a:path w="148" h="140">
                  <a:moveTo>
                    <a:pt x="148" y="1"/>
                  </a:moveTo>
                  <a:lnTo>
                    <a:pt x="148" y="140"/>
                  </a:lnTo>
                  <a:lnTo>
                    <a:pt x="131" y="140"/>
                  </a:lnTo>
                  <a:lnTo>
                    <a:pt x="0" y="139"/>
                  </a:lnTo>
                  <a:lnTo>
                    <a:pt x="0" y="0"/>
                  </a:lnTo>
                  <a:lnTo>
                    <a:pt x="28" y="1"/>
                  </a:lnTo>
                  <a:lnTo>
                    <a:pt x="148" y="1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244" name="Freeform 511">
              <a:extLst>
                <a:ext uri="{FF2B5EF4-FFF2-40B4-BE49-F238E27FC236}">
                  <a16:creationId xmlns:a16="http://schemas.microsoft.com/office/drawing/2014/main" id="{CCD3A302-F835-B44E-A13D-93B363474F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3138" y="2563813"/>
              <a:ext cx="192087" cy="2111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0"/>
                </a:cxn>
                <a:cxn ang="0">
                  <a:pos x="101" y="140"/>
                </a:cxn>
                <a:cxn ang="0">
                  <a:pos x="129" y="141"/>
                </a:cxn>
                <a:cxn ang="0">
                  <a:pos x="129" y="0"/>
                </a:cxn>
                <a:cxn ang="0">
                  <a:pos x="0" y="0"/>
                </a:cxn>
              </a:cxnLst>
              <a:rect l="0" t="0" r="r" b="b"/>
              <a:pathLst>
                <a:path w="129" h="141">
                  <a:moveTo>
                    <a:pt x="0" y="0"/>
                  </a:moveTo>
                  <a:lnTo>
                    <a:pt x="0" y="140"/>
                  </a:lnTo>
                  <a:lnTo>
                    <a:pt x="101" y="140"/>
                  </a:lnTo>
                  <a:lnTo>
                    <a:pt x="129" y="141"/>
                  </a:lnTo>
                  <a:lnTo>
                    <a:pt x="1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245" name="Freeform 512">
              <a:extLst>
                <a:ext uri="{FF2B5EF4-FFF2-40B4-BE49-F238E27FC236}">
                  <a16:creationId xmlns:a16="http://schemas.microsoft.com/office/drawing/2014/main" id="{A377155D-39CB-CB4C-9AC5-6D8461374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7238" y="2551113"/>
              <a:ext cx="215900" cy="2222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44" y="8"/>
                </a:cxn>
                <a:cxn ang="0">
                  <a:pos x="144" y="148"/>
                </a:cxn>
                <a:cxn ang="0">
                  <a:pos x="97" y="148"/>
                </a:cxn>
                <a:cxn ang="0">
                  <a:pos x="0" y="145"/>
                </a:cxn>
                <a:cxn ang="0">
                  <a:pos x="2" y="0"/>
                </a:cxn>
              </a:cxnLst>
              <a:rect l="0" t="0" r="r" b="b"/>
              <a:pathLst>
                <a:path w="144" h="148">
                  <a:moveTo>
                    <a:pt x="2" y="0"/>
                  </a:moveTo>
                  <a:lnTo>
                    <a:pt x="144" y="8"/>
                  </a:lnTo>
                  <a:lnTo>
                    <a:pt x="144" y="148"/>
                  </a:lnTo>
                  <a:lnTo>
                    <a:pt x="97" y="148"/>
                  </a:lnTo>
                  <a:lnTo>
                    <a:pt x="0" y="14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246" name="Freeform 513">
              <a:extLst>
                <a:ext uri="{FF2B5EF4-FFF2-40B4-BE49-F238E27FC236}">
                  <a16:creationId xmlns:a16="http://schemas.microsoft.com/office/drawing/2014/main" id="{A102D307-B73F-F246-8281-B278185A0B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7688" y="2551113"/>
              <a:ext cx="212725" cy="21748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42" y="0"/>
                </a:cxn>
                <a:cxn ang="0">
                  <a:pos x="140" y="145"/>
                </a:cxn>
                <a:cxn ang="0">
                  <a:pos x="99" y="145"/>
                </a:cxn>
                <a:cxn ang="0">
                  <a:pos x="0" y="145"/>
                </a:cxn>
                <a:cxn ang="0">
                  <a:pos x="7" y="0"/>
                </a:cxn>
              </a:cxnLst>
              <a:rect l="0" t="0" r="r" b="b"/>
              <a:pathLst>
                <a:path w="142" h="145">
                  <a:moveTo>
                    <a:pt x="7" y="0"/>
                  </a:moveTo>
                  <a:lnTo>
                    <a:pt x="142" y="0"/>
                  </a:lnTo>
                  <a:lnTo>
                    <a:pt x="140" y="145"/>
                  </a:lnTo>
                  <a:lnTo>
                    <a:pt x="99" y="145"/>
                  </a:lnTo>
                  <a:lnTo>
                    <a:pt x="0" y="14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247" name="Freeform 514">
              <a:extLst>
                <a:ext uri="{FF2B5EF4-FFF2-40B4-BE49-F238E27FC236}">
                  <a16:creationId xmlns:a16="http://schemas.microsoft.com/office/drawing/2014/main" id="{6246933A-01CD-EA42-A06A-9DCA558E31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0513" y="2759075"/>
              <a:ext cx="204787" cy="2143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0"/>
                </a:cxn>
                <a:cxn ang="0">
                  <a:pos x="137" y="3"/>
                </a:cxn>
                <a:cxn ang="0">
                  <a:pos x="137" y="143"/>
                </a:cxn>
                <a:cxn ang="0">
                  <a:pos x="0" y="141"/>
                </a:cxn>
                <a:cxn ang="0">
                  <a:pos x="0" y="0"/>
                </a:cxn>
              </a:cxnLst>
              <a:rect l="0" t="0" r="r" b="b"/>
              <a:pathLst>
                <a:path w="137" h="143">
                  <a:moveTo>
                    <a:pt x="0" y="0"/>
                  </a:moveTo>
                  <a:lnTo>
                    <a:pt x="37" y="0"/>
                  </a:lnTo>
                  <a:lnTo>
                    <a:pt x="137" y="3"/>
                  </a:lnTo>
                  <a:lnTo>
                    <a:pt x="137" y="143"/>
                  </a:lnTo>
                  <a:lnTo>
                    <a:pt x="0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248" name="Freeform 515">
              <a:extLst>
                <a:ext uri="{FF2B5EF4-FFF2-40B4-BE49-F238E27FC236}">
                  <a16:creationId xmlns:a16="http://schemas.microsoft.com/office/drawing/2014/main" id="{E7DEC54B-D11E-464E-897E-F35FDF5309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5300" y="2763838"/>
              <a:ext cx="200025" cy="2111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3"/>
                </a:cxn>
                <a:cxn ang="0">
                  <a:pos x="134" y="3"/>
                </a:cxn>
                <a:cxn ang="0">
                  <a:pos x="134" y="141"/>
                </a:cxn>
                <a:cxn ang="0">
                  <a:pos x="0" y="140"/>
                </a:cxn>
                <a:cxn ang="0">
                  <a:pos x="0" y="0"/>
                </a:cxn>
              </a:cxnLst>
              <a:rect l="0" t="0" r="r" b="b"/>
              <a:pathLst>
                <a:path w="134" h="141">
                  <a:moveTo>
                    <a:pt x="0" y="0"/>
                  </a:moveTo>
                  <a:lnTo>
                    <a:pt x="35" y="3"/>
                  </a:lnTo>
                  <a:lnTo>
                    <a:pt x="134" y="3"/>
                  </a:lnTo>
                  <a:lnTo>
                    <a:pt x="134" y="141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249" name="Freeform 516">
              <a:extLst>
                <a:ext uri="{FF2B5EF4-FFF2-40B4-BE49-F238E27FC236}">
                  <a16:creationId xmlns:a16="http://schemas.microsoft.com/office/drawing/2014/main" id="{61295157-C4F3-4448-AD13-7D05DF421D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5325" y="2768600"/>
              <a:ext cx="207963" cy="21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1" y="0"/>
                </a:cxn>
                <a:cxn ang="0">
                  <a:pos x="138" y="3"/>
                </a:cxn>
                <a:cxn ang="0">
                  <a:pos x="138" y="142"/>
                </a:cxn>
                <a:cxn ang="0">
                  <a:pos x="0" y="138"/>
                </a:cxn>
                <a:cxn ang="0">
                  <a:pos x="0" y="0"/>
                </a:cxn>
              </a:cxnLst>
              <a:rect l="0" t="0" r="r" b="b"/>
              <a:pathLst>
                <a:path w="138" h="142">
                  <a:moveTo>
                    <a:pt x="0" y="0"/>
                  </a:moveTo>
                  <a:lnTo>
                    <a:pt x="41" y="0"/>
                  </a:lnTo>
                  <a:lnTo>
                    <a:pt x="138" y="3"/>
                  </a:lnTo>
                  <a:lnTo>
                    <a:pt x="138" y="142"/>
                  </a:lnTo>
                  <a:lnTo>
                    <a:pt x="0" y="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250" name="Freeform 517">
              <a:extLst>
                <a:ext uri="{FF2B5EF4-FFF2-40B4-BE49-F238E27FC236}">
                  <a16:creationId xmlns:a16="http://schemas.microsoft.com/office/drawing/2014/main" id="{A5AE2128-442F-FE4B-AAB0-24EE5B964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3288" y="2773363"/>
              <a:ext cx="220662" cy="2079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0" y="0"/>
                </a:cxn>
                <a:cxn ang="0">
                  <a:pos x="148" y="0"/>
                </a:cxn>
                <a:cxn ang="0">
                  <a:pos x="148" y="139"/>
                </a:cxn>
                <a:cxn ang="0">
                  <a:pos x="0" y="139"/>
                </a:cxn>
                <a:cxn ang="0">
                  <a:pos x="0" y="0"/>
                </a:cxn>
              </a:cxnLst>
              <a:rect l="0" t="0" r="r" b="b"/>
              <a:pathLst>
                <a:path w="148" h="139">
                  <a:moveTo>
                    <a:pt x="0" y="0"/>
                  </a:moveTo>
                  <a:lnTo>
                    <a:pt x="50" y="0"/>
                  </a:lnTo>
                  <a:lnTo>
                    <a:pt x="148" y="0"/>
                  </a:lnTo>
                  <a:lnTo>
                    <a:pt x="148" y="139"/>
                  </a:lnTo>
                  <a:lnTo>
                    <a:pt x="0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251" name="Freeform 518">
              <a:extLst>
                <a:ext uri="{FF2B5EF4-FFF2-40B4-BE49-F238E27FC236}">
                  <a16:creationId xmlns:a16="http://schemas.microsoft.com/office/drawing/2014/main" id="{E03B829F-E0C2-FD40-ACF0-AC7B4B32EB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0238" y="3175000"/>
              <a:ext cx="279400" cy="187325"/>
            </a:xfrm>
            <a:custGeom>
              <a:avLst/>
              <a:gdLst/>
              <a:ahLst/>
              <a:cxnLst>
                <a:cxn ang="0">
                  <a:pos x="25" y="48"/>
                </a:cxn>
                <a:cxn ang="0">
                  <a:pos x="14" y="33"/>
                </a:cxn>
                <a:cxn ang="0">
                  <a:pos x="2" y="24"/>
                </a:cxn>
                <a:cxn ang="0">
                  <a:pos x="0" y="5"/>
                </a:cxn>
                <a:cxn ang="0">
                  <a:pos x="128" y="0"/>
                </a:cxn>
                <a:cxn ang="0">
                  <a:pos x="170" y="44"/>
                </a:cxn>
                <a:cxn ang="0">
                  <a:pos x="187" y="71"/>
                </a:cxn>
                <a:cxn ang="0">
                  <a:pos x="181" y="110"/>
                </a:cxn>
                <a:cxn ang="0">
                  <a:pos x="165" y="108"/>
                </a:cxn>
                <a:cxn ang="0">
                  <a:pos x="148" y="125"/>
                </a:cxn>
                <a:cxn ang="0">
                  <a:pos x="128" y="113"/>
                </a:cxn>
                <a:cxn ang="0">
                  <a:pos x="47" y="108"/>
                </a:cxn>
                <a:cxn ang="0">
                  <a:pos x="30" y="93"/>
                </a:cxn>
                <a:cxn ang="0">
                  <a:pos x="25" y="48"/>
                </a:cxn>
              </a:cxnLst>
              <a:rect l="0" t="0" r="r" b="b"/>
              <a:pathLst>
                <a:path w="187" h="125">
                  <a:moveTo>
                    <a:pt x="25" y="48"/>
                  </a:moveTo>
                  <a:lnTo>
                    <a:pt x="14" y="33"/>
                  </a:lnTo>
                  <a:lnTo>
                    <a:pt x="2" y="24"/>
                  </a:lnTo>
                  <a:lnTo>
                    <a:pt x="0" y="5"/>
                  </a:lnTo>
                  <a:lnTo>
                    <a:pt x="128" y="0"/>
                  </a:lnTo>
                  <a:lnTo>
                    <a:pt x="170" y="44"/>
                  </a:lnTo>
                  <a:lnTo>
                    <a:pt x="187" y="71"/>
                  </a:lnTo>
                  <a:lnTo>
                    <a:pt x="181" y="110"/>
                  </a:lnTo>
                  <a:lnTo>
                    <a:pt x="165" y="108"/>
                  </a:lnTo>
                  <a:lnTo>
                    <a:pt x="148" y="125"/>
                  </a:lnTo>
                  <a:lnTo>
                    <a:pt x="128" y="113"/>
                  </a:lnTo>
                  <a:lnTo>
                    <a:pt x="47" y="108"/>
                  </a:lnTo>
                  <a:lnTo>
                    <a:pt x="30" y="93"/>
                  </a:lnTo>
                  <a:lnTo>
                    <a:pt x="25" y="48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252" name="Freeform 519">
              <a:extLst>
                <a:ext uri="{FF2B5EF4-FFF2-40B4-BE49-F238E27FC236}">
                  <a16:creationId xmlns:a16="http://schemas.microsoft.com/office/drawing/2014/main" id="{14E7D144-C23F-DF40-BB77-7C78E2FEE1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0813" y="3381375"/>
              <a:ext cx="311150" cy="330200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25" y="27"/>
                </a:cxn>
                <a:cxn ang="0">
                  <a:pos x="25" y="19"/>
                </a:cxn>
                <a:cxn ang="0">
                  <a:pos x="125" y="0"/>
                </a:cxn>
                <a:cxn ang="0">
                  <a:pos x="130" y="5"/>
                </a:cxn>
                <a:cxn ang="0">
                  <a:pos x="151" y="5"/>
                </a:cxn>
                <a:cxn ang="0">
                  <a:pos x="159" y="11"/>
                </a:cxn>
                <a:cxn ang="0">
                  <a:pos x="163" y="24"/>
                </a:cxn>
                <a:cxn ang="0">
                  <a:pos x="173" y="25"/>
                </a:cxn>
                <a:cxn ang="0">
                  <a:pos x="193" y="48"/>
                </a:cxn>
                <a:cxn ang="0">
                  <a:pos x="200" y="47"/>
                </a:cxn>
                <a:cxn ang="0">
                  <a:pos x="207" y="53"/>
                </a:cxn>
                <a:cxn ang="0">
                  <a:pos x="208" y="64"/>
                </a:cxn>
                <a:cxn ang="0">
                  <a:pos x="90" y="173"/>
                </a:cxn>
                <a:cxn ang="0">
                  <a:pos x="37" y="221"/>
                </a:cxn>
                <a:cxn ang="0">
                  <a:pos x="26" y="207"/>
                </a:cxn>
                <a:cxn ang="0">
                  <a:pos x="25" y="188"/>
                </a:cxn>
                <a:cxn ang="0">
                  <a:pos x="31" y="173"/>
                </a:cxn>
                <a:cxn ang="0">
                  <a:pos x="14" y="171"/>
                </a:cxn>
                <a:cxn ang="0">
                  <a:pos x="0" y="167"/>
                </a:cxn>
                <a:cxn ang="0">
                  <a:pos x="6" y="108"/>
                </a:cxn>
                <a:cxn ang="0">
                  <a:pos x="22" y="87"/>
                </a:cxn>
                <a:cxn ang="0">
                  <a:pos x="3" y="50"/>
                </a:cxn>
                <a:cxn ang="0">
                  <a:pos x="0" y="34"/>
                </a:cxn>
              </a:cxnLst>
              <a:rect l="0" t="0" r="r" b="b"/>
              <a:pathLst>
                <a:path w="208" h="221">
                  <a:moveTo>
                    <a:pt x="0" y="34"/>
                  </a:moveTo>
                  <a:lnTo>
                    <a:pt x="25" y="27"/>
                  </a:lnTo>
                  <a:lnTo>
                    <a:pt x="25" y="19"/>
                  </a:lnTo>
                  <a:lnTo>
                    <a:pt x="125" y="0"/>
                  </a:lnTo>
                  <a:lnTo>
                    <a:pt x="130" y="5"/>
                  </a:lnTo>
                  <a:lnTo>
                    <a:pt x="151" y="5"/>
                  </a:lnTo>
                  <a:lnTo>
                    <a:pt x="159" y="11"/>
                  </a:lnTo>
                  <a:lnTo>
                    <a:pt x="163" y="24"/>
                  </a:lnTo>
                  <a:lnTo>
                    <a:pt x="173" y="25"/>
                  </a:lnTo>
                  <a:lnTo>
                    <a:pt x="193" y="48"/>
                  </a:lnTo>
                  <a:lnTo>
                    <a:pt x="200" y="47"/>
                  </a:lnTo>
                  <a:lnTo>
                    <a:pt x="207" y="53"/>
                  </a:lnTo>
                  <a:lnTo>
                    <a:pt x="208" y="64"/>
                  </a:lnTo>
                  <a:lnTo>
                    <a:pt x="90" y="173"/>
                  </a:lnTo>
                  <a:lnTo>
                    <a:pt x="37" y="221"/>
                  </a:lnTo>
                  <a:lnTo>
                    <a:pt x="26" y="207"/>
                  </a:lnTo>
                  <a:lnTo>
                    <a:pt x="25" y="188"/>
                  </a:lnTo>
                  <a:lnTo>
                    <a:pt x="31" y="173"/>
                  </a:lnTo>
                  <a:lnTo>
                    <a:pt x="14" y="171"/>
                  </a:lnTo>
                  <a:lnTo>
                    <a:pt x="0" y="167"/>
                  </a:lnTo>
                  <a:lnTo>
                    <a:pt x="6" y="108"/>
                  </a:lnTo>
                  <a:lnTo>
                    <a:pt x="22" y="87"/>
                  </a:lnTo>
                  <a:lnTo>
                    <a:pt x="3" y="5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253" name="Freeform 520">
              <a:extLst>
                <a:ext uri="{FF2B5EF4-FFF2-40B4-BE49-F238E27FC236}">
                  <a16:creationId xmlns:a16="http://schemas.microsoft.com/office/drawing/2014/main" id="{A762BAC2-90A1-C947-ACE5-A6CEE37664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4025" y="3248025"/>
              <a:ext cx="273050" cy="273050"/>
            </a:xfrm>
            <a:custGeom>
              <a:avLst/>
              <a:gdLst/>
              <a:ahLst/>
              <a:cxnLst>
                <a:cxn ang="0">
                  <a:pos x="30" y="106"/>
                </a:cxn>
                <a:cxn ang="0">
                  <a:pos x="17" y="89"/>
                </a:cxn>
                <a:cxn ang="0">
                  <a:pos x="17" y="79"/>
                </a:cxn>
                <a:cxn ang="0">
                  <a:pos x="11" y="77"/>
                </a:cxn>
                <a:cxn ang="0">
                  <a:pos x="5" y="63"/>
                </a:cxn>
                <a:cxn ang="0">
                  <a:pos x="4" y="20"/>
                </a:cxn>
                <a:cxn ang="0">
                  <a:pos x="0" y="17"/>
                </a:cxn>
                <a:cxn ang="0">
                  <a:pos x="11" y="11"/>
                </a:cxn>
                <a:cxn ang="0">
                  <a:pos x="0" y="6"/>
                </a:cxn>
                <a:cxn ang="0">
                  <a:pos x="11" y="0"/>
                </a:cxn>
                <a:cxn ang="0">
                  <a:pos x="142" y="0"/>
                </a:cxn>
                <a:cxn ang="0">
                  <a:pos x="147" y="45"/>
                </a:cxn>
                <a:cxn ang="0">
                  <a:pos x="164" y="60"/>
                </a:cxn>
                <a:cxn ang="0">
                  <a:pos x="181" y="89"/>
                </a:cxn>
                <a:cxn ang="0">
                  <a:pos x="182" y="109"/>
                </a:cxn>
                <a:cxn ang="0">
                  <a:pos x="176" y="117"/>
                </a:cxn>
                <a:cxn ang="0">
                  <a:pos x="182" y="128"/>
                </a:cxn>
                <a:cxn ang="0">
                  <a:pos x="176" y="183"/>
                </a:cxn>
                <a:cxn ang="0">
                  <a:pos x="161" y="168"/>
                </a:cxn>
                <a:cxn ang="0">
                  <a:pos x="150" y="165"/>
                </a:cxn>
                <a:cxn ang="0">
                  <a:pos x="102" y="126"/>
                </a:cxn>
                <a:cxn ang="0">
                  <a:pos x="68" y="123"/>
                </a:cxn>
                <a:cxn ang="0">
                  <a:pos x="30" y="106"/>
                </a:cxn>
              </a:cxnLst>
              <a:rect l="0" t="0" r="r" b="b"/>
              <a:pathLst>
                <a:path w="182" h="183">
                  <a:moveTo>
                    <a:pt x="30" y="106"/>
                  </a:moveTo>
                  <a:lnTo>
                    <a:pt x="17" y="89"/>
                  </a:lnTo>
                  <a:lnTo>
                    <a:pt x="17" y="79"/>
                  </a:lnTo>
                  <a:lnTo>
                    <a:pt x="11" y="77"/>
                  </a:lnTo>
                  <a:lnTo>
                    <a:pt x="5" y="63"/>
                  </a:lnTo>
                  <a:lnTo>
                    <a:pt x="4" y="20"/>
                  </a:lnTo>
                  <a:lnTo>
                    <a:pt x="0" y="17"/>
                  </a:lnTo>
                  <a:lnTo>
                    <a:pt x="11" y="11"/>
                  </a:lnTo>
                  <a:lnTo>
                    <a:pt x="0" y="6"/>
                  </a:lnTo>
                  <a:lnTo>
                    <a:pt x="11" y="0"/>
                  </a:lnTo>
                  <a:lnTo>
                    <a:pt x="142" y="0"/>
                  </a:lnTo>
                  <a:lnTo>
                    <a:pt x="147" y="45"/>
                  </a:lnTo>
                  <a:lnTo>
                    <a:pt x="164" y="60"/>
                  </a:lnTo>
                  <a:lnTo>
                    <a:pt x="181" y="89"/>
                  </a:lnTo>
                  <a:lnTo>
                    <a:pt x="182" y="109"/>
                  </a:lnTo>
                  <a:lnTo>
                    <a:pt x="176" y="117"/>
                  </a:lnTo>
                  <a:lnTo>
                    <a:pt x="182" y="128"/>
                  </a:lnTo>
                  <a:lnTo>
                    <a:pt x="176" y="183"/>
                  </a:lnTo>
                  <a:lnTo>
                    <a:pt x="161" y="168"/>
                  </a:lnTo>
                  <a:lnTo>
                    <a:pt x="150" y="165"/>
                  </a:lnTo>
                  <a:lnTo>
                    <a:pt x="102" y="126"/>
                  </a:lnTo>
                  <a:lnTo>
                    <a:pt x="68" y="123"/>
                  </a:lnTo>
                  <a:lnTo>
                    <a:pt x="30" y="106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254" name="Freeform 521">
              <a:extLst>
                <a:ext uri="{FF2B5EF4-FFF2-40B4-BE49-F238E27FC236}">
                  <a16:creationId xmlns:a16="http://schemas.microsoft.com/office/drawing/2014/main" id="{948D5A86-7D05-EC4A-B9ED-662C3D796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0088" y="3336925"/>
              <a:ext cx="150812" cy="2540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1" y="5"/>
                </a:cxn>
                <a:cxn ang="0">
                  <a:pos x="101" y="17"/>
                </a:cxn>
                <a:cxn ang="0">
                  <a:pos x="101" y="60"/>
                </a:cxn>
                <a:cxn ang="0">
                  <a:pos x="89" y="70"/>
                </a:cxn>
                <a:cxn ang="0">
                  <a:pos x="97" y="83"/>
                </a:cxn>
                <a:cxn ang="0">
                  <a:pos x="92" y="113"/>
                </a:cxn>
                <a:cxn ang="0">
                  <a:pos x="95" y="156"/>
                </a:cxn>
                <a:cxn ang="0">
                  <a:pos x="63" y="170"/>
                </a:cxn>
                <a:cxn ang="0">
                  <a:pos x="40" y="142"/>
                </a:cxn>
                <a:cxn ang="0">
                  <a:pos x="12" y="123"/>
                </a:cxn>
                <a:cxn ang="0">
                  <a:pos x="18" y="68"/>
                </a:cxn>
                <a:cxn ang="0">
                  <a:pos x="12" y="57"/>
                </a:cxn>
                <a:cxn ang="0">
                  <a:pos x="18" y="49"/>
                </a:cxn>
                <a:cxn ang="0">
                  <a:pos x="17" y="29"/>
                </a:cxn>
                <a:cxn ang="0">
                  <a:pos x="0" y="0"/>
                </a:cxn>
              </a:cxnLst>
              <a:rect l="0" t="0" r="r" b="b"/>
              <a:pathLst>
                <a:path w="101" h="170">
                  <a:moveTo>
                    <a:pt x="0" y="0"/>
                  </a:moveTo>
                  <a:lnTo>
                    <a:pt x="81" y="5"/>
                  </a:lnTo>
                  <a:lnTo>
                    <a:pt x="101" y="17"/>
                  </a:lnTo>
                  <a:lnTo>
                    <a:pt x="101" y="60"/>
                  </a:lnTo>
                  <a:lnTo>
                    <a:pt x="89" y="70"/>
                  </a:lnTo>
                  <a:lnTo>
                    <a:pt x="97" y="83"/>
                  </a:lnTo>
                  <a:lnTo>
                    <a:pt x="92" y="113"/>
                  </a:lnTo>
                  <a:lnTo>
                    <a:pt x="95" y="156"/>
                  </a:lnTo>
                  <a:lnTo>
                    <a:pt x="63" y="170"/>
                  </a:lnTo>
                  <a:lnTo>
                    <a:pt x="40" y="142"/>
                  </a:lnTo>
                  <a:lnTo>
                    <a:pt x="12" y="123"/>
                  </a:lnTo>
                  <a:lnTo>
                    <a:pt x="18" y="68"/>
                  </a:lnTo>
                  <a:lnTo>
                    <a:pt x="12" y="57"/>
                  </a:lnTo>
                  <a:lnTo>
                    <a:pt x="18" y="49"/>
                  </a:lnTo>
                  <a:lnTo>
                    <a:pt x="17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255" name="Freeform 522">
              <a:extLst>
                <a:ext uri="{FF2B5EF4-FFF2-40B4-BE49-F238E27FC236}">
                  <a16:creationId xmlns:a16="http://schemas.microsoft.com/office/drawing/2014/main" id="{44AE6109-08A9-E44E-AEA9-B7E8126F7C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5750" y="3476625"/>
              <a:ext cx="239713" cy="269875"/>
            </a:xfrm>
            <a:custGeom>
              <a:avLst/>
              <a:gdLst/>
              <a:ahLst/>
              <a:cxnLst>
                <a:cxn ang="0">
                  <a:pos x="0" y="109"/>
                </a:cxn>
                <a:cxn ang="0">
                  <a:pos x="0" y="144"/>
                </a:cxn>
                <a:cxn ang="0">
                  <a:pos x="13" y="167"/>
                </a:cxn>
                <a:cxn ang="0">
                  <a:pos x="27" y="174"/>
                </a:cxn>
                <a:cxn ang="0">
                  <a:pos x="33" y="169"/>
                </a:cxn>
                <a:cxn ang="0">
                  <a:pos x="35" y="157"/>
                </a:cxn>
                <a:cxn ang="0">
                  <a:pos x="50" y="155"/>
                </a:cxn>
                <a:cxn ang="0">
                  <a:pos x="52" y="166"/>
                </a:cxn>
                <a:cxn ang="0">
                  <a:pos x="58" y="174"/>
                </a:cxn>
                <a:cxn ang="0">
                  <a:pos x="69" y="180"/>
                </a:cxn>
                <a:cxn ang="0">
                  <a:pos x="132" y="110"/>
                </a:cxn>
                <a:cxn ang="0">
                  <a:pos x="160" y="75"/>
                </a:cxn>
                <a:cxn ang="0">
                  <a:pos x="153" y="61"/>
                </a:cxn>
                <a:cxn ang="0">
                  <a:pos x="147" y="49"/>
                </a:cxn>
                <a:cxn ang="0">
                  <a:pos x="147" y="35"/>
                </a:cxn>
                <a:cxn ang="0">
                  <a:pos x="140" y="27"/>
                </a:cxn>
                <a:cxn ang="0">
                  <a:pos x="137" y="15"/>
                </a:cxn>
                <a:cxn ang="0">
                  <a:pos x="126" y="9"/>
                </a:cxn>
                <a:cxn ang="0">
                  <a:pos x="118" y="0"/>
                </a:cxn>
                <a:cxn ang="0">
                  <a:pos x="0" y="109"/>
                </a:cxn>
              </a:cxnLst>
              <a:rect l="0" t="0" r="r" b="b"/>
              <a:pathLst>
                <a:path w="160" h="180">
                  <a:moveTo>
                    <a:pt x="0" y="109"/>
                  </a:moveTo>
                  <a:lnTo>
                    <a:pt x="0" y="144"/>
                  </a:lnTo>
                  <a:lnTo>
                    <a:pt x="13" y="167"/>
                  </a:lnTo>
                  <a:lnTo>
                    <a:pt x="27" y="174"/>
                  </a:lnTo>
                  <a:lnTo>
                    <a:pt x="33" y="169"/>
                  </a:lnTo>
                  <a:lnTo>
                    <a:pt x="35" y="157"/>
                  </a:lnTo>
                  <a:lnTo>
                    <a:pt x="50" y="155"/>
                  </a:lnTo>
                  <a:lnTo>
                    <a:pt x="52" y="166"/>
                  </a:lnTo>
                  <a:lnTo>
                    <a:pt x="58" y="174"/>
                  </a:lnTo>
                  <a:lnTo>
                    <a:pt x="69" y="180"/>
                  </a:lnTo>
                  <a:lnTo>
                    <a:pt x="132" y="110"/>
                  </a:lnTo>
                  <a:lnTo>
                    <a:pt x="160" y="75"/>
                  </a:lnTo>
                  <a:lnTo>
                    <a:pt x="153" y="61"/>
                  </a:lnTo>
                  <a:lnTo>
                    <a:pt x="147" y="49"/>
                  </a:lnTo>
                  <a:lnTo>
                    <a:pt x="147" y="35"/>
                  </a:lnTo>
                  <a:lnTo>
                    <a:pt x="140" y="27"/>
                  </a:lnTo>
                  <a:lnTo>
                    <a:pt x="137" y="15"/>
                  </a:lnTo>
                  <a:lnTo>
                    <a:pt x="126" y="9"/>
                  </a:lnTo>
                  <a:lnTo>
                    <a:pt x="118" y="0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256" name="Freeform 523">
              <a:extLst>
                <a:ext uri="{FF2B5EF4-FFF2-40B4-BE49-F238E27FC236}">
                  <a16:creationId xmlns:a16="http://schemas.microsoft.com/office/drawing/2014/main" id="{14F204FE-59C2-E848-9F9F-E2AE61623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5438" y="3708400"/>
              <a:ext cx="209550" cy="277813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0" y="131"/>
                </a:cxn>
                <a:cxn ang="0">
                  <a:pos x="6" y="143"/>
                </a:cxn>
                <a:cxn ang="0">
                  <a:pos x="8" y="156"/>
                </a:cxn>
                <a:cxn ang="0">
                  <a:pos x="16" y="166"/>
                </a:cxn>
                <a:cxn ang="0">
                  <a:pos x="25" y="170"/>
                </a:cxn>
                <a:cxn ang="0">
                  <a:pos x="36" y="173"/>
                </a:cxn>
                <a:cxn ang="0">
                  <a:pos x="34" y="186"/>
                </a:cxn>
                <a:cxn ang="0">
                  <a:pos x="56" y="176"/>
                </a:cxn>
                <a:cxn ang="0">
                  <a:pos x="85" y="163"/>
                </a:cxn>
                <a:cxn ang="0">
                  <a:pos x="137" y="126"/>
                </a:cxn>
                <a:cxn ang="0">
                  <a:pos x="133" y="120"/>
                </a:cxn>
                <a:cxn ang="0">
                  <a:pos x="140" y="108"/>
                </a:cxn>
                <a:cxn ang="0">
                  <a:pos x="94" y="102"/>
                </a:cxn>
                <a:cxn ang="0">
                  <a:pos x="88" y="77"/>
                </a:cxn>
                <a:cxn ang="0">
                  <a:pos x="77" y="76"/>
                </a:cxn>
                <a:cxn ang="0">
                  <a:pos x="68" y="76"/>
                </a:cxn>
                <a:cxn ang="0">
                  <a:pos x="62" y="69"/>
                </a:cxn>
                <a:cxn ang="0">
                  <a:pos x="60" y="51"/>
                </a:cxn>
                <a:cxn ang="0">
                  <a:pos x="57" y="42"/>
                </a:cxn>
                <a:cxn ang="0">
                  <a:pos x="54" y="34"/>
                </a:cxn>
                <a:cxn ang="0">
                  <a:pos x="46" y="28"/>
                </a:cxn>
                <a:cxn ang="0">
                  <a:pos x="42" y="25"/>
                </a:cxn>
                <a:cxn ang="0">
                  <a:pos x="31" y="19"/>
                </a:cxn>
                <a:cxn ang="0">
                  <a:pos x="25" y="11"/>
                </a:cxn>
                <a:cxn ang="0">
                  <a:pos x="23" y="0"/>
                </a:cxn>
                <a:cxn ang="0">
                  <a:pos x="8" y="2"/>
                </a:cxn>
                <a:cxn ang="0">
                  <a:pos x="6" y="14"/>
                </a:cxn>
                <a:cxn ang="0">
                  <a:pos x="0" y="19"/>
                </a:cxn>
              </a:cxnLst>
              <a:rect l="0" t="0" r="r" b="b"/>
              <a:pathLst>
                <a:path w="140" h="186">
                  <a:moveTo>
                    <a:pt x="0" y="19"/>
                  </a:moveTo>
                  <a:lnTo>
                    <a:pt x="0" y="131"/>
                  </a:lnTo>
                  <a:lnTo>
                    <a:pt x="6" y="143"/>
                  </a:lnTo>
                  <a:lnTo>
                    <a:pt x="8" y="156"/>
                  </a:lnTo>
                  <a:lnTo>
                    <a:pt x="16" y="166"/>
                  </a:lnTo>
                  <a:lnTo>
                    <a:pt x="25" y="170"/>
                  </a:lnTo>
                  <a:lnTo>
                    <a:pt x="36" y="173"/>
                  </a:lnTo>
                  <a:lnTo>
                    <a:pt x="34" y="186"/>
                  </a:lnTo>
                  <a:lnTo>
                    <a:pt x="56" y="176"/>
                  </a:lnTo>
                  <a:lnTo>
                    <a:pt x="85" y="163"/>
                  </a:lnTo>
                  <a:lnTo>
                    <a:pt x="137" y="126"/>
                  </a:lnTo>
                  <a:lnTo>
                    <a:pt x="133" y="120"/>
                  </a:lnTo>
                  <a:lnTo>
                    <a:pt x="140" y="108"/>
                  </a:lnTo>
                  <a:lnTo>
                    <a:pt x="94" y="102"/>
                  </a:lnTo>
                  <a:lnTo>
                    <a:pt x="88" y="77"/>
                  </a:lnTo>
                  <a:lnTo>
                    <a:pt x="77" y="76"/>
                  </a:lnTo>
                  <a:lnTo>
                    <a:pt x="68" y="76"/>
                  </a:lnTo>
                  <a:lnTo>
                    <a:pt x="62" y="69"/>
                  </a:lnTo>
                  <a:lnTo>
                    <a:pt x="60" y="51"/>
                  </a:lnTo>
                  <a:lnTo>
                    <a:pt x="57" y="42"/>
                  </a:lnTo>
                  <a:lnTo>
                    <a:pt x="54" y="34"/>
                  </a:lnTo>
                  <a:lnTo>
                    <a:pt x="46" y="28"/>
                  </a:lnTo>
                  <a:lnTo>
                    <a:pt x="42" y="25"/>
                  </a:lnTo>
                  <a:lnTo>
                    <a:pt x="31" y="19"/>
                  </a:lnTo>
                  <a:lnTo>
                    <a:pt x="25" y="11"/>
                  </a:lnTo>
                  <a:lnTo>
                    <a:pt x="23" y="0"/>
                  </a:lnTo>
                  <a:lnTo>
                    <a:pt x="8" y="2"/>
                  </a:lnTo>
                  <a:lnTo>
                    <a:pt x="6" y="14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257" name="Freeform 524">
              <a:extLst>
                <a:ext uri="{FF2B5EF4-FFF2-40B4-BE49-F238E27FC236}">
                  <a16:creationId xmlns:a16="http://schemas.microsoft.com/office/drawing/2014/main" id="{74A73C82-0759-F942-A5A7-9FD857390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8938" y="3589338"/>
              <a:ext cx="268287" cy="311150"/>
            </a:xfrm>
            <a:custGeom>
              <a:avLst/>
              <a:gdLst/>
              <a:ahLst/>
              <a:cxnLst>
                <a:cxn ang="0">
                  <a:pos x="95" y="206"/>
                </a:cxn>
                <a:cxn ang="0">
                  <a:pos x="132" y="206"/>
                </a:cxn>
                <a:cxn ang="0">
                  <a:pos x="180" y="208"/>
                </a:cxn>
                <a:cxn ang="0">
                  <a:pos x="141" y="40"/>
                </a:cxn>
                <a:cxn ang="0">
                  <a:pos x="160" y="23"/>
                </a:cxn>
                <a:cxn ang="0">
                  <a:pos x="141" y="15"/>
                </a:cxn>
                <a:cxn ang="0">
                  <a:pos x="128" y="15"/>
                </a:cxn>
                <a:cxn ang="0">
                  <a:pos x="91" y="0"/>
                </a:cxn>
                <a:cxn ang="0">
                  <a:pos x="63" y="35"/>
                </a:cxn>
                <a:cxn ang="0">
                  <a:pos x="0" y="105"/>
                </a:cxn>
                <a:cxn ang="0">
                  <a:pos x="12" y="114"/>
                </a:cxn>
                <a:cxn ang="0">
                  <a:pos x="18" y="126"/>
                </a:cxn>
                <a:cxn ang="0">
                  <a:pos x="20" y="149"/>
                </a:cxn>
                <a:cxn ang="0">
                  <a:pos x="26" y="156"/>
                </a:cxn>
                <a:cxn ang="0">
                  <a:pos x="38" y="156"/>
                </a:cxn>
                <a:cxn ang="0">
                  <a:pos x="46" y="157"/>
                </a:cxn>
                <a:cxn ang="0">
                  <a:pos x="52" y="182"/>
                </a:cxn>
                <a:cxn ang="0">
                  <a:pos x="98" y="188"/>
                </a:cxn>
                <a:cxn ang="0">
                  <a:pos x="91" y="200"/>
                </a:cxn>
                <a:cxn ang="0">
                  <a:pos x="95" y="206"/>
                </a:cxn>
              </a:cxnLst>
              <a:rect l="0" t="0" r="r" b="b"/>
              <a:pathLst>
                <a:path w="180" h="208">
                  <a:moveTo>
                    <a:pt x="95" y="206"/>
                  </a:moveTo>
                  <a:lnTo>
                    <a:pt x="132" y="206"/>
                  </a:lnTo>
                  <a:lnTo>
                    <a:pt x="180" y="208"/>
                  </a:lnTo>
                  <a:lnTo>
                    <a:pt x="141" y="40"/>
                  </a:lnTo>
                  <a:lnTo>
                    <a:pt x="160" y="23"/>
                  </a:lnTo>
                  <a:lnTo>
                    <a:pt x="141" y="15"/>
                  </a:lnTo>
                  <a:lnTo>
                    <a:pt x="128" y="15"/>
                  </a:lnTo>
                  <a:lnTo>
                    <a:pt x="91" y="0"/>
                  </a:lnTo>
                  <a:lnTo>
                    <a:pt x="63" y="35"/>
                  </a:lnTo>
                  <a:lnTo>
                    <a:pt x="0" y="105"/>
                  </a:lnTo>
                  <a:lnTo>
                    <a:pt x="12" y="114"/>
                  </a:lnTo>
                  <a:lnTo>
                    <a:pt x="18" y="126"/>
                  </a:lnTo>
                  <a:lnTo>
                    <a:pt x="20" y="149"/>
                  </a:lnTo>
                  <a:lnTo>
                    <a:pt x="26" y="156"/>
                  </a:lnTo>
                  <a:lnTo>
                    <a:pt x="38" y="156"/>
                  </a:lnTo>
                  <a:lnTo>
                    <a:pt x="46" y="157"/>
                  </a:lnTo>
                  <a:lnTo>
                    <a:pt x="52" y="182"/>
                  </a:lnTo>
                  <a:lnTo>
                    <a:pt x="98" y="188"/>
                  </a:lnTo>
                  <a:lnTo>
                    <a:pt x="91" y="200"/>
                  </a:lnTo>
                  <a:lnTo>
                    <a:pt x="95" y="206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258" name="Freeform 525">
              <a:extLst>
                <a:ext uri="{FF2B5EF4-FFF2-40B4-BE49-F238E27FC236}">
                  <a16:creationId xmlns:a16="http://schemas.microsoft.com/office/drawing/2014/main" id="{28269EB3-4B82-3245-AA26-210EF76C368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2438" y="3406775"/>
              <a:ext cx="341312" cy="2206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0" y="31"/>
                </a:cxn>
                <a:cxn ang="0">
                  <a:pos x="5" y="36"/>
                </a:cxn>
                <a:cxn ang="0">
                  <a:pos x="6" y="47"/>
                </a:cxn>
                <a:cxn ang="0">
                  <a:pos x="14" y="56"/>
                </a:cxn>
                <a:cxn ang="0">
                  <a:pos x="25" y="62"/>
                </a:cxn>
                <a:cxn ang="0">
                  <a:pos x="28" y="74"/>
                </a:cxn>
                <a:cxn ang="0">
                  <a:pos x="35" y="82"/>
                </a:cxn>
                <a:cxn ang="0">
                  <a:pos x="35" y="96"/>
                </a:cxn>
                <a:cxn ang="0">
                  <a:pos x="48" y="122"/>
                </a:cxn>
                <a:cxn ang="0">
                  <a:pos x="85" y="137"/>
                </a:cxn>
                <a:cxn ang="0">
                  <a:pos x="98" y="137"/>
                </a:cxn>
                <a:cxn ang="0">
                  <a:pos x="117" y="145"/>
                </a:cxn>
                <a:cxn ang="0">
                  <a:pos x="177" y="148"/>
                </a:cxn>
                <a:cxn ang="0">
                  <a:pos x="228" y="124"/>
                </a:cxn>
                <a:cxn ang="0">
                  <a:pos x="205" y="96"/>
                </a:cxn>
                <a:cxn ang="0">
                  <a:pos x="180" y="79"/>
                </a:cxn>
                <a:cxn ang="0">
                  <a:pos x="162" y="62"/>
                </a:cxn>
                <a:cxn ang="0">
                  <a:pos x="151" y="59"/>
                </a:cxn>
                <a:cxn ang="0">
                  <a:pos x="103" y="20"/>
                </a:cxn>
                <a:cxn ang="0">
                  <a:pos x="69" y="17"/>
                </a:cxn>
                <a:cxn ang="0">
                  <a:pos x="31" y="0"/>
                </a:cxn>
              </a:cxnLst>
              <a:rect l="0" t="0" r="r" b="b"/>
              <a:pathLst>
                <a:path w="228" h="148">
                  <a:moveTo>
                    <a:pt x="31" y="0"/>
                  </a:moveTo>
                  <a:lnTo>
                    <a:pt x="0" y="31"/>
                  </a:lnTo>
                  <a:lnTo>
                    <a:pt x="5" y="36"/>
                  </a:lnTo>
                  <a:lnTo>
                    <a:pt x="6" y="47"/>
                  </a:lnTo>
                  <a:lnTo>
                    <a:pt x="14" y="56"/>
                  </a:lnTo>
                  <a:lnTo>
                    <a:pt x="25" y="62"/>
                  </a:lnTo>
                  <a:lnTo>
                    <a:pt x="28" y="74"/>
                  </a:lnTo>
                  <a:lnTo>
                    <a:pt x="35" y="82"/>
                  </a:lnTo>
                  <a:lnTo>
                    <a:pt x="35" y="96"/>
                  </a:lnTo>
                  <a:lnTo>
                    <a:pt x="48" y="122"/>
                  </a:lnTo>
                  <a:lnTo>
                    <a:pt x="85" y="137"/>
                  </a:lnTo>
                  <a:lnTo>
                    <a:pt x="98" y="137"/>
                  </a:lnTo>
                  <a:lnTo>
                    <a:pt x="117" y="145"/>
                  </a:lnTo>
                  <a:lnTo>
                    <a:pt x="177" y="148"/>
                  </a:lnTo>
                  <a:lnTo>
                    <a:pt x="228" y="124"/>
                  </a:lnTo>
                  <a:lnTo>
                    <a:pt x="205" y="96"/>
                  </a:lnTo>
                  <a:lnTo>
                    <a:pt x="180" y="79"/>
                  </a:lnTo>
                  <a:lnTo>
                    <a:pt x="162" y="62"/>
                  </a:lnTo>
                  <a:lnTo>
                    <a:pt x="151" y="59"/>
                  </a:lnTo>
                  <a:lnTo>
                    <a:pt x="103" y="20"/>
                  </a:lnTo>
                  <a:lnTo>
                    <a:pt x="69" y="17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259" name="Freeform 526">
              <a:extLst>
                <a:ext uri="{FF2B5EF4-FFF2-40B4-BE49-F238E27FC236}">
                  <a16:creationId xmlns:a16="http://schemas.microsoft.com/office/drawing/2014/main" id="{25C0E197-1746-3F4A-89AD-7F7D292ECE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3438" y="3336925"/>
              <a:ext cx="190500" cy="233363"/>
            </a:xfrm>
            <a:custGeom>
              <a:avLst/>
              <a:gdLst/>
              <a:ahLst/>
              <a:cxnLst>
                <a:cxn ang="0">
                  <a:pos x="128" y="140"/>
                </a:cxn>
                <a:cxn ang="0">
                  <a:pos x="34" y="147"/>
                </a:cxn>
                <a:cxn ang="0">
                  <a:pos x="6" y="156"/>
                </a:cxn>
                <a:cxn ang="0">
                  <a:pos x="3" y="113"/>
                </a:cxn>
                <a:cxn ang="0">
                  <a:pos x="8" y="83"/>
                </a:cxn>
                <a:cxn ang="0">
                  <a:pos x="0" y="70"/>
                </a:cxn>
                <a:cxn ang="0">
                  <a:pos x="12" y="60"/>
                </a:cxn>
                <a:cxn ang="0">
                  <a:pos x="12" y="17"/>
                </a:cxn>
                <a:cxn ang="0">
                  <a:pos x="29" y="0"/>
                </a:cxn>
                <a:cxn ang="0">
                  <a:pos x="45" y="2"/>
                </a:cxn>
                <a:cxn ang="0">
                  <a:pos x="85" y="66"/>
                </a:cxn>
                <a:cxn ang="0">
                  <a:pos x="128" y="140"/>
                </a:cxn>
              </a:cxnLst>
              <a:rect l="0" t="0" r="r" b="b"/>
              <a:pathLst>
                <a:path w="128" h="156">
                  <a:moveTo>
                    <a:pt x="128" y="140"/>
                  </a:moveTo>
                  <a:lnTo>
                    <a:pt x="34" y="147"/>
                  </a:lnTo>
                  <a:lnTo>
                    <a:pt x="6" y="156"/>
                  </a:lnTo>
                  <a:lnTo>
                    <a:pt x="3" y="113"/>
                  </a:lnTo>
                  <a:lnTo>
                    <a:pt x="8" y="83"/>
                  </a:lnTo>
                  <a:lnTo>
                    <a:pt x="0" y="70"/>
                  </a:lnTo>
                  <a:lnTo>
                    <a:pt x="12" y="60"/>
                  </a:lnTo>
                  <a:lnTo>
                    <a:pt x="12" y="17"/>
                  </a:lnTo>
                  <a:lnTo>
                    <a:pt x="29" y="0"/>
                  </a:lnTo>
                  <a:lnTo>
                    <a:pt x="45" y="2"/>
                  </a:lnTo>
                  <a:lnTo>
                    <a:pt x="85" y="66"/>
                  </a:lnTo>
                  <a:lnTo>
                    <a:pt x="128" y="14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  <p:sp>
          <p:nvSpPr>
            <p:cNvPr id="260" name="Freeform 527">
              <a:extLst>
                <a:ext uri="{FF2B5EF4-FFF2-40B4-BE49-F238E27FC236}">
                  <a16:creationId xmlns:a16="http://schemas.microsoft.com/office/drawing/2014/main" id="{6C25718C-D6AD-8646-B67F-ACE1F2AD4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9538" y="2563813"/>
              <a:ext cx="214312" cy="2111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"/>
                </a:cxn>
                <a:cxn ang="0">
                  <a:pos x="102" y="141"/>
                </a:cxn>
                <a:cxn ang="0">
                  <a:pos x="143" y="141"/>
                </a:cxn>
                <a:cxn ang="0">
                  <a:pos x="142" y="118"/>
                </a:cxn>
                <a:cxn ang="0">
                  <a:pos x="142" y="0"/>
                </a:cxn>
                <a:cxn ang="0">
                  <a:pos x="0" y="0"/>
                </a:cxn>
              </a:cxnLst>
              <a:rect l="0" t="0" r="r" b="b"/>
              <a:pathLst>
                <a:path w="143" h="141">
                  <a:moveTo>
                    <a:pt x="0" y="0"/>
                  </a:moveTo>
                  <a:lnTo>
                    <a:pt x="0" y="141"/>
                  </a:lnTo>
                  <a:lnTo>
                    <a:pt x="102" y="141"/>
                  </a:lnTo>
                  <a:lnTo>
                    <a:pt x="143" y="141"/>
                  </a:lnTo>
                  <a:lnTo>
                    <a:pt x="142" y="118"/>
                  </a:lnTo>
                  <a:lnTo>
                    <a:pt x="14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1" dirty="0"/>
            </a:p>
          </p:txBody>
        </p:sp>
      </p:grpSp>
      <p:grpSp>
        <p:nvGrpSpPr>
          <p:cNvPr id="261" name="Group 572">
            <a:extLst>
              <a:ext uri="{FF2B5EF4-FFF2-40B4-BE49-F238E27FC236}">
                <a16:creationId xmlns:a16="http://schemas.microsoft.com/office/drawing/2014/main" id="{D6C4492C-DB93-FB4F-BE19-EFEC9CA6A27F}"/>
              </a:ext>
            </a:extLst>
          </p:cNvPr>
          <p:cNvGrpSpPr/>
          <p:nvPr/>
        </p:nvGrpSpPr>
        <p:grpSpPr>
          <a:xfrm>
            <a:off x="2440045" y="791949"/>
            <a:ext cx="3960740" cy="3705418"/>
            <a:chOff x="2125513" y="1160759"/>
            <a:chExt cx="5232540" cy="4895234"/>
          </a:xfrm>
        </p:grpSpPr>
        <p:sp>
          <p:nvSpPr>
            <p:cNvPr id="262" name="TextBox 5">
              <a:extLst>
                <a:ext uri="{FF2B5EF4-FFF2-40B4-BE49-F238E27FC236}">
                  <a16:creationId xmlns:a16="http://schemas.microsoft.com/office/drawing/2014/main" id="{2E373295-6539-9C44-A7DA-C3B1580368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7192" y="1160759"/>
              <a:ext cx="156713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>
                  <a:latin typeface="Franklin Gothic Book" pitchFamily="34" charset="0"/>
                </a:rPr>
                <a:t>Dallam</a:t>
              </a:r>
            </a:p>
          </p:txBody>
        </p:sp>
        <p:sp>
          <p:nvSpPr>
            <p:cNvPr id="263" name="TextBox 6">
              <a:extLst>
                <a:ext uri="{FF2B5EF4-FFF2-40B4-BE49-F238E27FC236}">
                  <a16:creationId xmlns:a16="http://schemas.microsoft.com/office/drawing/2014/main" id="{97F87A11-F808-544A-940F-2215ECEFAC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8216" y="1160759"/>
              <a:ext cx="196950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>
                  <a:latin typeface="Franklin Gothic Book" pitchFamily="34" charset="0"/>
                </a:rPr>
                <a:t>Sherman</a:t>
              </a:r>
            </a:p>
          </p:txBody>
        </p:sp>
        <p:sp>
          <p:nvSpPr>
            <p:cNvPr id="264" name="TextBox 7">
              <a:extLst>
                <a:ext uri="{FF2B5EF4-FFF2-40B4-BE49-F238E27FC236}">
                  <a16:creationId xmlns:a16="http://schemas.microsoft.com/office/drawing/2014/main" id="{2E63F907-7394-5A40-901F-815EBFABBB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8744" y="1160759"/>
              <a:ext cx="194832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>
                  <a:latin typeface="Franklin Gothic Book" pitchFamily="34" charset="0"/>
                </a:rPr>
                <a:t>Hansford</a:t>
              </a:r>
            </a:p>
          </p:txBody>
        </p:sp>
        <p:sp>
          <p:nvSpPr>
            <p:cNvPr id="265" name="TextBox 8">
              <a:extLst>
                <a:ext uri="{FF2B5EF4-FFF2-40B4-BE49-F238E27FC236}">
                  <a16:creationId xmlns:a16="http://schemas.microsoft.com/office/drawing/2014/main" id="{9BCC317E-96D8-7841-83E6-B138311043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5159" y="1160759"/>
              <a:ext cx="190597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>
                  <a:latin typeface="Franklin Gothic Book" pitchFamily="34" charset="0"/>
                </a:rPr>
                <a:t>Ochiltree</a:t>
              </a:r>
            </a:p>
          </p:txBody>
        </p:sp>
        <p:sp>
          <p:nvSpPr>
            <p:cNvPr id="266" name="TextBox 9">
              <a:extLst>
                <a:ext uri="{FF2B5EF4-FFF2-40B4-BE49-F238E27FC236}">
                  <a16:creationId xmlns:a16="http://schemas.microsoft.com/office/drawing/2014/main" id="{BE196062-71A9-1244-9200-3B914EC804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0304" y="1160759"/>
              <a:ext cx="207537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>
                  <a:latin typeface="Franklin Gothic Book" pitchFamily="34" charset="0"/>
                </a:rPr>
                <a:t>Lipscomb</a:t>
              </a:r>
            </a:p>
          </p:txBody>
        </p:sp>
        <p:sp>
          <p:nvSpPr>
            <p:cNvPr id="267" name="TextBox 10">
              <a:extLst>
                <a:ext uri="{FF2B5EF4-FFF2-40B4-BE49-F238E27FC236}">
                  <a16:creationId xmlns:a16="http://schemas.microsoft.com/office/drawing/2014/main" id="{20B109BE-BA11-3446-A2B2-36EDC55CF0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7588" y="1362378"/>
              <a:ext cx="150360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>
                  <a:latin typeface="Franklin Gothic Book" pitchFamily="34" charset="0"/>
                </a:rPr>
                <a:t>Hartley</a:t>
              </a:r>
            </a:p>
          </p:txBody>
        </p:sp>
        <p:sp>
          <p:nvSpPr>
            <p:cNvPr id="268" name="TextBox 13">
              <a:extLst>
                <a:ext uri="{FF2B5EF4-FFF2-40B4-BE49-F238E27FC236}">
                  <a16:creationId xmlns:a16="http://schemas.microsoft.com/office/drawing/2014/main" id="{835C11FD-68E5-3C48-A00A-49497FFB29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9996" y="1362378"/>
              <a:ext cx="133418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>
                  <a:latin typeface="Franklin Gothic Book" pitchFamily="34" charset="0"/>
                </a:rPr>
                <a:t>Moore</a:t>
              </a:r>
            </a:p>
          </p:txBody>
        </p:sp>
        <p:sp>
          <p:nvSpPr>
            <p:cNvPr id="269" name="TextBox 14">
              <a:extLst>
                <a:ext uri="{FF2B5EF4-FFF2-40B4-BE49-F238E27FC236}">
                  <a16:creationId xmlns:a16="http://schemas.microsoft.com/office/drawing/2014/main" id="{980A42EA-C510-7A41-ADC6-DD254DE06C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264495">
              <a:off x="4131879" y="1356450"/>
              <a:ext cx="241421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>
                  <a:latin typeface="Franklin Gothic Book" pitchFamily="34" charset="0"/>
                </a:rPr>
                <a:t>Hutchinson</a:t>
              </a:r>
            </a:p>
          </p:txBody>
        </p:sp>
        <p:sp>
          <p:nvSpPr>
            <p:cNvPr id="270" name="TextBox 16">
              <a:extLst>
                <a:ext uri="{FF2B5EF4-FFF2-40B4-BE49-F238E27FC236}">
                  <a16:creationId xmlns:a16="http://schemas.microsoft.com/office/drawing/2014/main" id="{A0B34012-BE0E-7240-96C4-21DDD87C40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9836" y="1362378"/>
              <a:ext cx="165184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>
                  <a:latin typeface="Franklin Gothic Book" pitchFamily="34" charset="0"/>
                </a:rPr>
                <a:t>Roberts</a:t>
              </a:r>
            </a:p>
          </p:txBody>
        </p:sp>
        <p:sp>
          <p:nvSpPr>
            <p:cNvPr id="271" name="TextBox 17">
              <a:extLst>
                <a:ext uri="{FF2B5EF4-FFF2-40B4-BE49-F238E27FC236}">
                  <a16:creationId xmlns:a16="http://schemas.microsoft.com/office/drawing/2014/main" id="{6ADB5645-2204-C147-BC48-6558AB2742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6604" y="1362378"/>
              <a:ext cx="192714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>
                  <a:latin typeface="Franklin Gothic Book" pitchFamily="34" charset="0"/>
                </a:rPr>
                <a:t>Hemphill</a:t>
              </a:r>
            </a:p>
          </p:txBody>
        </p:sp>
        <p:sp>
          <p:nvSpPr>
            <p:cNvPr id="272" name="TextBox 18">
              <a:extLst>
                <a:ext uri="{FF2B5EF4-FFF2-40B4-BE49-F238E27FC236}">
                  <a16:creationId xmlns:a16="http://schemas.microsoft.com/office/drawing/2014/main" id="{63E31EC2-17EB-724C-BB2E-8F517563BF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4650" y="1554458"/>
              <a:ext cx="169418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>
                  <a:latin typeface="Franklin Gothic Book" pitchFamily="34" charset="0"/>
                </a:rPr>
                <a:t>Oldham</a:t>
              </a:r>
            </a:p>
          </p:txBody>
        </p:sp>
        <p:sp>
          <p:nvSpPr>
            <p:cNvPr id="273" name="TextBox 19">
              <a:extLst>
                <a:ext uri="{FF2B5EF4-FFF2-40B4-BE49-F238E27FC236}">
                  <a16:creationId xmlns:a16="http://schemas.microsoft.com/office/drawing/2014/main" id="{5B64DE30-25C4-0440-9898-54289B0986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92137" y="1554458"/>
              <a:ext cx="124947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>
                  <a:latin typeface="Franklin Gothic Book" pitchFamily="34" charset="0"/>
                </a:rPr>
                <a:t>Potter</a:t>
              </a:r>
            </a:p>
          </p:txBody>
        </p:sp>
        <p:sp>
          <p:nvSpPr>
            <p:cNvPr id="274" name="TextBox 20">
              <a:extLst>
                <a:ext uri="{FF2B5EF4-FFF2-40B4-BE49-F238E27FC236}">
                  <a16:creationId xmlns:a16="http://schemas.microsoft.com/office/drawing/2014/main" id="{73F4373B-CD1B-AE45-BE6C-840E280055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81138" y="1554458"/>
              <a:ext cx="150360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>
                  <a:latin typeface="Franklin Gothic Book" pitchFamily="34" charset="0"/>
                </a:rPr>
                <a:t>Carson</a:t>
              </a:r>
            </a:p>
          </p:txBody>
        </p:sp>
        <p:sp>
          <p:nvSpPr>
            <p:cNvPr id="275" name="TextBox 21">
              <a:extLst>
                <a:ext uri="{FF2B5EF4-FFF2-40B4-BE49-F238E27FC236}">
                  <a16:creationId xmlns:a16="http://schemas.microsoft.com/office/drawing/2014/main" id="{B823B150-0087-474A-8A84-AE6E26BA1B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4326" y="1554458"/>
              <a:ext cx="99534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>
                  <a:latin typeface="Franklin Gothic Book" pitchFamily="34" charset="0"/>
                </a:rPr>
                <a:t>Gray</a:t>
              </a:r>
            </a:p>
          </p:txBody>
        </p:sp>
        <p:sp>
          <p:nvSpPr>
            <p:cNvPr id="276" name="TextBox 22">
              <a:extLst>
                <a:ext uri="{FF2B5EF4-FFF2-40B4-BE49-F238E27FC236}">
                  <a16:creationId xmlns:a16="http://schemas.microsoft.com/office/drawing/2014/main" id="{CD4D4298-03AE-A647-B989-6954E193F6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5336" y="1554458"/>
              <a:ext cx="186360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Wheeler</a:t>
              </a:r>
            </a:p>
          </p:txBody>
        </p:sp>
        <p:sp>
          <p:nvSpPr>
            <p:cNvPr id="277" name="TextBox 23">
              <a:extLst>
                <a:ext uri="{FF2B5EF4-FFF2-40B4-BE49-F238E27FC236}">
                  <a16:creationId xmlns:a16="http://schemas.microsoft.com/office/drawing/2014/main" id="{454EB784-B9BE-AB4F-ADB9-6315F2A050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7694" y="1821162"/>
              <a:ext cx="241421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>
                  <a:latin typeface="Franklin Gothic Book" pitchFamily="34" charset="0"/>
                </a:rPr>
                <a:t>Deaf Smith</a:t>
              </a:r>
            </a:p>
          </p:txBody>
        </p:sp>
        <p:sp>
          <p:nvSpPr>
            <p:cNvPr id="278" name="TextBox 24">
              <a:extLst>
                <a:ext uri="{FF2B5EF4-FFF2-40B4-BE49-F238E27FC236}">
                  <a16:creationId xmlns:a16="http://schemas.microsoft.com/office/drawing/2014/main" id="{3A9CF134-7B25-3B4B-8740-2FF2E729D0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0184" y="1821162"/>
              <a:ext cx="167302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>
                  <a:latin typeface="Franklin Gothic Book" pitchFamily="34" charset="0"/>
                </a:rPr>
                <a:t>Randall</a:t>
              </a:r>
            </a:p>
          </p:txBody>
        </p:sp>
        <p:sp>
          <p:nvSpPr>
            <p:cNvPr id="279" name="TextBox 25">
              <a:extLst>
                <a:ext uri="{FF2B5EF4-FFF2-40B4-BE49-F238E27FC236}">
                  <a16:creationId xmlns:a16="http://schemas.microsoft.com/office/drawing/2014/main" id="{5C6D9F9D-5131-CC48-95EC-623FCBA2D7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0895" y="1821162"/>
              <a:ext cx="220243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>
                  <a:latin typeface="Franklin Gothic Book" pitchFamily="34" charset="0"/>
                </a:rPr>
                <a:t>Armstrong</a:t>
              </a:r>
            </a:p>
          </p:txBody>
        </p:sp>
        <p:sp>
          <p:nvSpPr>
            <p:cNvPr id="280" name="TextBox 26">
              <a:extLst>
                <a:ext uri="{FF2B5EF4-FFF2-40B4-BE49-F238E27FC236}">
                  <a16:creationId xmlns:a16="http://schemas.microsoft.com/office/drawing/2014/main" id="{F49AD6BE-97A4-4340-8298-41061510F7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88812" y="1821162"/>
              <a:ext cx="154595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Donley</a:t>
              </a:r>
            </a:p>
          </p:txBody>
        </p:sp>
        <p:sp>
          <p:nvSpPr>
            <p:cNvPr id="281" name="TextBox 27">
              <a:extLst>
                <a:ext uri="{FF2B5EF4-FFF2-40B4-BE49-F238E27FC236}">
                  <a16:creationId xmlns:a16="http://schemas.microsoft.com/office/drawing/2014/main" id="{0E78AEFC-7971-B444-9C97-491478D46B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86992" y="1784651"/>
              <a:ext cx="192714" cy="121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Collings-</a:t>
              </a:r>
              <a:br>
                <a:rPr lang="en-US" sz="300" dirty="0"/>
              </a:br>
              <a:r>
                <a:rPr lang="en-US" sz="300" dirty="0"/>
                <a:t>worth</a:t>
              </a:r>
            </a:p>
          </p:txBody>
        </p:sp>
        <p:sp>
          <p:nvSpPr>
            <p:cNvPr id="282" name="TextBox 28">
              <a:extLst>
                <a:ext uri="{FF2B5EF4-FFF2-40B4-BE49-F238E27FC236}">
                  <a16:creationId xmlns:a16="http://schemas.microsoft.com/office/drawing/2014/main" id="{377FBAAA-C05A-2F45-9A3C-BA488C2FC8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3900" y="2013250"/>
              <a:ext cx="165184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Parmer</a:t>
              </a:r>
            </a:p>
          </p:txBody>
        </p:sp>
        <p:sp>
          <p:nvSpPr>
            <p:cNvPr id="283" name="TextBox 29">
              <a:extLst>
                <a:ext uri="{FF2B5EF4-FFF2-40B4-BE49-F238E27FC236}">
                  <a16:creationId xmlns:a16="http://schemas.microsoft.com/office/drawing/2014/main" id="{2B0D084D-0B03-2143-85A7-CCB8CEB669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6047" y="2013250"/>
              <a:ext cx="148241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Castro</a:t>
              </a:r>
            </a:p>
          </p:txBody>
        </p:sp>
        <p:sp>
          <p:nvSpPr>
            <p:cNvPr id="284" name="TextBox 30">
              <a:extLst>
                <a:ext uri="{FF2B5EF4-FFF2-40B4-BE49-F238E27FC236}">
                  <a16:creationId xmlns:a16="http://schemas.microsoft.com/office/drawing/2014/main" id="{83596909-A1AD-A841-9DD2-1A91740AB8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4898" y="2013250"/>
              <a:ext cx="177889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Swisher</a:t>
              </a:r>
            </a:p>
          </p:txBody>
        </p:sp>
        <p:sp>
          <p:nvSpPr>
            <p:cNvPr id="285" name="TextBox 31">
              <a:extLst>
                <a:ext uri="{FF2B5EF4-FFF2-40B4-BE49-F238E27FC236}">
                  <a16:creationId xmlns:a16="http://schemas.microsoft.com/office/drawing/2014/main" id="{6DDB6A68-3FA3-BA4C-84BE-13AB35EF88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7360" y="2013250"/>
              <a:ext cx="167302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Briscoe</a:t>
              </a:r>
            </a:p>
          </p:txBody>
        </p:sp>
        <p:sp>
          <p:nvSpPr>
            <p:cNvPr id="286" name="TextBox 32">
              <a:extLst>
                <a:ext uri="{FF2B5EF4-FFF2-40B4-BE49-F238E27FC236}">
                  <a16:creationId xmlns:a16="http://schemas.microsoft.com/office/drawing/2014/main" id="{9DD9B218-2DBF-314D-8007-F9C65579A5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72968" y="2013250"/>
              <a:ext cx="84710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Hall</a:t>
              </a:r>
            </a:p>
          </p:txBody>
        </p:sp>
        <p:sp>
          <p:nvSpPr>
            <p:cNvPr id="287" name="TextBox 33">
              <a:extLst>
                <a:ext uri="{FF2B5EF4-FFF2-40B4-BE49-F238E27FC236}">
                  <a16:creationId xmlns:a16="http://schemas.microsoft.com/office/drawing/2014/main" id="{553AF4E3-55C4-8242-A9AC-DFBC9810FA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8832422">
              <a:off x="4594910" y="2008950"/>
              <a:ext cx="207537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Childress</a:t>
              </a:r>
            </a:p>
          </p:txBody>
        </p:sp>
        <p:sp>
          <p:nvSpPr>
            <p:cNvPr id="288" name="TextBox 34">
              <a:extLst>
                <a:ext uri="{FF2B5EF4-FFF2-40B4-BE49-F238E27FC236}">
                  <a16:creationId xmlns:a16="http://schemas.microsoft.com/office/drawing/2014/main" id="{58D1FDF2-5163-3C4E-8EA9-4C0927F0DD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10149" y="2237088"/>
              <a:ext cx="135536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Bailey</a:t>
              </a:r>
            </a:p>
          </p:txBody>
        </p:sp>
        <p:sp>
          <p:nvSpPr>
            <p:cNvPr id="289" name="TextBox 35">
              <a:extLst>
                <a:ext uri="{FF2B5EF4-FFF2-40B4-BE49-F238E27FC236}">
                  <a16:creationId xmlns:a16="http://schemas.microsoft.com/office/drawing/2014/main" id="{98061EE4-2824-954E-A06C-78F01C934D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4674" y="2230738"/>
              <a:ext cx="124947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Lamb</a:t>
              </a:r>
            </a:p>
          </p:txBody>
        </p:sp>
        <p:sp>
          <p:nvSpPr>
            <p:cNvPr id="290" name="TextBox 36">
              <a:extLst>
                <a:ext uri="{FF2B5EF4-FFF2-40B4-BE49-F238E27FC236}">
                  <a16:creationId xmlns:a16="http://schemas.microsoft.com/office/drawing/2014/main" id="{D7B65344-D963-914A-A5CA-AB1B636001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8410" y="2240263"/>
              <a:ext cx="101651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Hale</a:t>
              </a:r>
            </a:p>
          </p:txBody>
        </p:sp>
        <p:sp>
          <p:nvSpPr>
            <p:cNvPr id="291" name="TextBox 37">
              <a:extLst>
                <a:ext uri="{FF2B5EF4-FFF2-40B4-BE49-F238E27FC236}">
                  <a16:creationId xmlns:a16="http://schemas.microsoft.com/office/drawing/2014/main" id="{178D89CE-BDEA-4C4D-9654-755266AD07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1815" y="2245025"/>
              <a:ext cx="122829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Floyd</a:t>
              </a:r>
            </a:p>
          </p:txBody>
        </p:sp>
        <p:sp>
          <p:nvSpPr>
            <p:cNvPr id="292" name="TextBox 38">
              <a:extLst>
                <a:ext uri="{FF2B5EF4-FFF2-40B4-BE49-F238E27FC236}">
                  <a16:creationId xmlns:a16="http://schemas.microsoft.com/office/drawing/2014/main" id="{2A67C6DE-D405-3E45-A92F-2EF8EC7A6E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8658" y="2260901"/>
              <a:ext cx="148241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Motley</a:t>
              </a:r>
            </a:p>
          </p:txBody>
        </p:sp>
        <p:sp>
          <p:nvSpPr>
            <p:cNvPr id="293" name="TextBox 39">
              <a:extLst>
                <a:ext uri="{FF2B5EF4-FFF2-40B4-BE49-F238E27FC236}">
                  <a16:creationId xmlns:a16="http://schemas.microsoft.com/office/drawing/2014/main" id="{07DF3E29-9FC3-734C-91A4-476CD9BA3E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961" y="2441876"/>
              <a:ext cx="177889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Dickens</a:t>
              </a:r>
            </a:p>
          </p:txBody>
        </p:sp>
        <p:sp>
          <p:nvSpPr>
            <p:cNvPr id="294" name="TextBox 40">
              <a:extLst>
                <a:ext uri="{FF2B5EF4-FFF2-40B4-BE49-F238E27FC236}">
                  <a16:creationId xmlns:a16="http://schemas.microsoft.com/office/drawing/2014/main" id="{A2FEDA6E-6845-344F-8519-F81067D1B0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3037" y="2446637"/>
              <a:ext cx="99534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King</a:t>
              </a:r>
            </a:p>
          </p:txBody>
        </p:sp>
        <p:sp>
          <p:nvSpPr>
            <p:cNvPr id="295" name="TextBox 41">
              <a:extLst>
                <a:ext uri="{FF2B5EF4-FFF2-40B4-BE49-F238E27FC236}">
                  <a16:creationId xmlns:a16="http://schemas.microsoft.com/office/drawing/2014/main" id="{CCD482B9-EEDD-1740-BEF2-4425D1F66A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19300" y="2457751"/>
              <a:ext cx="114357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Knox</a:t>
              </a:r>
            </a:p>
          </p:txBody>
        </p:sp>
        <p:sp>
          <p:nvSpPr>
            <p:cNvPr id="296" name="TextBox 37">
              <a:extLst>
                <a:ext uri="{FF2B5EF4-FFF2-40B4-BE49-F238E27FC236}">
                  <a16:creationId xmlns:a16="http://schemas.microsoft.com/office/drawing/2014/main" id="{E2D91934-994F-9E41-A224-704C30403D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8708970">
              <a:off x="3489797" y="2412830"/>
              <a:ext cx="381000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300" dirty="0"/>
                <a:t>Cochran</a:t>
              </a:r>
            </a:p>
          </p:txBody>
        </p:sp>
        <p:sp>
          <p:nvSpPr>
            <p:cNvPr id="297" name="TextBox 38">
              <a:extLst>
                <a:ext uri="{FF2B5EF4-FFF2-40B4-BE49-F238E27FC236}">
                  <a16:creationId xmlns:a16="http://schemas.microsoft.com/office/drawing/2014/main" id="{36144690-6044-F44F-9883-C243C13004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2831" y="2446637"/>
              <a:ext cx="381000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300" dirty="0"/>
                <a:t>Hockley</a:t>
              </a:r>
            </a:p>
          </p:txBody>
        </p:sp>
        <p:sp>
          <p:nvSpPr>
            <p:cNvPr id="298" name="TextBox 39">
              <a:extLst>
                <a:ext uri="{FF2B5EF4-FFF2-40B4-BE49-F238E27FC236}">
                  <a16:creationId xmlns:a16="http://schemas.microsoft.com/office/drawing/2014/main" id="{F4285981-45CF-0749-9206-2AE2049921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9206" y="2408538"/>
              <a:ext cx="381000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300" dirty="0"/>
                <a:t>Lubbock</a:t>
              </a:r>
            </a:p>
          </p:txBody>
        </p:sp>
        <p:sp>
          <p:nvSpPr>
            <p:cNvPr id="299" name="TextBox 40">
              <a:extLst>
                <a:ext uri="{FF2B5EF4-FFF2-40B4-BE49-F238E27FC236}">
                  <a16:creationId xmlns:a16="http://schemas.microsoft.com/office/drawing/2014/main" id="{4A4A8AD7-00AA-A342-93EF-677B5E0916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4467" y="2448225"/>
              <a:ext cx="381000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300" dirty="0"/>
                <a:t>Crosby</a:t>
              </a:r>
            </a:p>
          </p:txBody>
        </p:sp>
        <p:sp>
          <p:nvSpPr>
            <p:cNvPr id="300" name="TextBox 41">
              <a:extLst>
                <a:ext uri="{FF2B5EF4-FFF2-40B4-BE49-F238E27FC236}">
                  <a16:creationId xmlns:a16="http://schemas.microsoft.com/office/drawing/2014/main" id="{4DFB01E8-F33E-A449-8E44-2072F69579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00434" y="2672062"/>
              <a:ext cx="137654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Garza</a:t>
              </a:r>
            </a:p>
          </p:txBody>
        </p:sp>
        <p:sp>
          <p:nvSpPr>
            <p:cNvPr id="301" name="TextBox 42">
              <a:extLst>
                <a:ext uri="{FF2B5EF4-FFF2-40B4-BE49-F238E27FC236}">
                  <a16:creationId xmlns:a16="http://schemas.microsoft.com/office/drawing/2014/main" id="{9A8FEC5D-9E99-1B4A-A371-CFE2C74BD7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8407" y="2672062"/>
              <a:ext cx="108005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Lynn</a:t>
              </a:r>
            </a:p>
          </p:txBody>
        </p:sp>
        <p:sp>
          <p:nvSpPr>
            <p:cNvPr id="302" name="TextBox 43">
              <a:extLst>
                <a:ext uri="{FF2B5EF4-FFF2-40B4-BE49-F238E27FC236}">
                  <a16:creationId xmlns:a16="http://schemas.microsoft.com/office/drawing/2014/main" id="{335F2C45-0890-2845-A502-A16DD6767F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4035" y="2667000"/>
              <a:ext cx="118593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Terry</a:t>
              </a:r>
            </a:p>
          </p:txBody>
        </p:sp>
        <p:sp>
          <p:nvSpPr>
            <p:cNvPr id="303" name="TextBox 44">
              <a:extLst>
                <a:ext uri="{FF2B5EF4-FFF2-40B4-BE49-F238E27FC236}">
                  <a16:creationId xmlns:a16="http://schemas.microsoft.com/office/drawing/2014/main" id="{D714E703-1378-CF45-9FA1-0F3BE04E51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8335" y="2665713"/>
              <a:ext cx="184243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Yoakum</a:t>
              </a:r>
            </a:p>
          </p:txBody>
        </p:sp>
        <p:sp>
          <p:nvSpPr>
            <p:cNvPr id="304" name="TextBox 45">
              <a:extLst>
                <a:ext uri="{FF2B5EF4-FFF2-40B4-BE49-F238E27FC236}">
                  <a16:creationId xmlns:a16="http://schemas.microsoft.com/office/drawing/2014/main" id="{13E3AD8F-4CCD-6C44-84FD-1144DC5D97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4857" y="2851451"/>
              <a:ext cx="158831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Gaines</a:t>
              </a:r>
            </a:p>
          </p:txBody>
        </p:sp>
        <p:sp>
          <p:nvSpPr>
            <p:cNvPr id="305" name="TextBox 46">
              <a:extLst>
                <a:ext uri="{FF2B5EF4-FFF2-40B4-BE49-F238E27FC236}">
                  <a16:creationId xmlns:a16="http://schemas.microsoft.com/office/drawing/2014/main" id="{0E90A5B4-7981-1447-8689-F98E1E333B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8431" y="2853037"/>
              <a:ext cx="180008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Dawson</a:t>
              </a:r>
            </a:p>
          </p:txBody>
        </p:sp>
        <p:sp>
          <p:nvSpPr>
            <p:cNvPr id="306" name="TextBox 47">
              <a:extLst>
                <a:ext uri="{FF2B5EF4-FFF2-40B4-BE49-F238E27FC236}">
                  <a16:creationId xmlns:a16="http://schemas.microsoft.com/office/drawing/2014/main" id="{BFA54C65-6BF2-264D-9FD9-E320611F19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3067" y="2868913"/>
              <a:ext cx="160948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Borden</a:t>
              </a:r>
            </a:p>
          </p:txBody>
        </p:sp>
        <p:sp>
          <p:nvSpPr>
            <p:cNvPr id="307" name="TextBox 48">
              <a:extLst>
                <a:ext uri="{FF2B5EF4-FFF2-40B4-BE49-F238E27FC236}">
                  <a16:creationId xmlns:a16="http://schemas.microsoft.com/office/drawing/2014/main" id="{9E095B5E-1549-414C-87BC-5C459AD457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2248" y="2865738"/>
              <a:ext cx="146124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Scurry</a:t>
              </a:r>
            </a:p>
          </p:txBody>
        </p:sp>
        <p:sp>
          <p:nvSpPr>
            <p:cNvPr id="308" name="TextBox 49">
              <a:extLst>
                <a:ext uri="{FF2B5EF4-FFF2-40B4-BE49-F238E27FC236}">
                  <a16:creationId xmlns:a16="http://schemas.microsoft.com/office/drawing/2014/main" id="{5A844FB8-23CC-3542-8C35-222A07EF64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40692" y="2865738"/>
              <a:ext cx="139770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Fisher</a:t>
              </a:r>
            </a:p>
          </p:txBody>
        </p:sp>
        <p:sp>
          <p:nvSpPr>
            <p:cNvPr id="309" name="TextBox 50">
              <a:extLst>
                <a:ext uri="{FF2B5EF4-FFF2-40B4-BE49-F238E27FC236}">
                  <a16:creationId xmlns:a16="http://schemas.microsoft.com/office/drawing/2014/main" id="{C93A8D78-AA4A-8C4D-956D-5D38764F76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0082" y="2870501"/>
              <a:ext cx="133418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Jones</a:t>
              </a:r>
            </a:p>
          </p:txBody>
        </p:sp>
        <p:sp>
          <p:nvSpPr>
            <p:cNvPr id="310" name="TextBox 39">
              <a:extLst>
                <a:ext uri="{FF2B5EF4-FFF2-40B4-BE49-F238E27FC236}">
                  <a16:creationId xmlns:a16="http://schemas.microsoft.com/office/drawing/2014/main" id="{859BC08C-D1E8-0045-B008-CD684637AC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7082" y="2665713"/>
              <a:ext cx="103770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Kent</a:t>
              </a:r>
            </a:p>
          </p:txBody>
        </p:sp>
        <p:sp>
          <p:nvSpPr>
            <p:cNvPr id="311" name="TextBox 39">
              <a:extLst>
                <a:ext uri="{FF2B5EF4-FFF2-40B4-BE49-F238E27FC236}">
                  <a16:creationId xmlns:a16="http://schemas.microsoft.com/office/drawing/2014/main" id="{D36BE636-C9BE-2E4F-96F2-7B52B4E101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5276" y="2665713"/>
              <a:ext cx="216008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Stonewall</a:t>
              </a:r>
            </a:p>
          </p:txBody>
        </p:sp>
        <p:sp>
          <p:nvSpPr>
            <p:cNvPr id="312" name="TextBox 39">
              <a:extLst>
                <a:ext uri="{FF2B5EF4-FFF2-40B4-BE49-F238E27FC236}">
                  <a16:creationId xmlns:a16="http://schemas.microsoft.com/office/drawing/2014/main" id="{F5610A68-CF16-6D41-B5E8-34F3AEBC9B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6216" y="2665713"/>
              <a:ext cx="163066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Haskell</a:t>
              </a:r>
            </a:p>
          </p:txBody>
        </p:sp>
        <p:sp>
          <p:nvSpPr>
            <p:cNvPr id="313" name="TextBox 39">
              <a:extLst>
                <a:ext uri="{FF2B5EF4-FFF2-40B4-BE49-F238E27FC236}">
                  <a16:creationId xmlns:a16="http://schemas.microsoft.com/office/drawing/2014/main" id="{2E480F2F-4115-AD4C-B988-86F6E664A5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9467" y="2637138"/>
              <a:ext cx="171537" cy="121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Throck-</a:t>
              </a:r>
              <a:br>
                <a:rPr lang="en-US" sz="300" dirty="0"/>
              </a:br>
              <a:r>
                <a:rPr lang="en-US" sz="300" dirty="0"/>
                <a:t>morton</a:t>
              </a:r>
            </a:p>
          </p:txBody>
        </p:sp>
        <p:sp>
          <p:nvSpPr>
            <p:cNvPr id="314" name="TextBox 41">
              <a:extLst>
                <a:ext uri="{FF2B5EF4-FFF2-40B4-BE49-F238E27FC236}">
                  <a16:creationId xmlns:a16="http://schemas.microsoft.com/office/drawing/2014/main" id="{EF46373C-1464-8340-B455-F49F4AC4AF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8577" y="2457751"/>
              <a:ext cx="141889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Baylor</a:t>
              </a:r>
            </a:p>
          </p:txBody>
        </p:sp>
        <p:sp>
          <p:nvSpPr>
            <p:cNvPr id="315" name="TextBox 41">
              <a:extLst>
                <a:ext uri="{FF2B5EF4-FFF2-40B4-BE49-F238E27FC236}">
                  <a16:creationId xmlns:a16="http://schemas.microsoft.com/office/drawing/2014/main" id="{9E6EE362-76E4-4748-BE9A-BBC69FE35F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76704" y="2240263"/>
              <a:ext cx="213892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Wilbarger</a:t>
              </a:r>
            </a:p>
          </p:txBody>
        </p:sp>
        <p:sp>
          <p:nvSpPr>
            <p:cNvPr id="316" name="TextBox 41">
              <a:extLst>
                <a:ext uri="{FF2B5EF4-FFF2-40B4-BE49-F238E27FC236}">
                  <a16:creationId xmlns:a16="http://schemas.microsoft.com/office/drawing/2014/main" id="{A12AC887-14EB-804C-A7AE-F1555331D5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01877" y="2260899"/>
              <a:ext cx="165184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Wichita</a:t>
              </a:r>
            </a:p>
          </p:txBody>
        </p:sp>
        <p:sp>
          <p:nvSpPr>
            <p:cNvPr id="317" name="TextBox 41">
              <a:extLst>
                <a:ext uri="{FF2B5EF4-FFF2-40B4-BE49-F238E27FC236}">
                  <a16:creationId xmlns:a16="http://schemas.microsoft.com/office/drawing/2014/main" id="{C67DD611-ACE5-B94C-AF75-E0CDC83D6D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09357" y="2381329"/>
              <a:ext cx="304799" cy="121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300" b="1" dirty="0"/>
                <a:t>WICHITA</a:t>
              </a:r>
              <a:br>
                <a:rPr lang="en-US" sz="300" b="1" dirty="0"/>
              </a:br>
              <a:r>
                <a:rPr lang="en-US" sz="300" b="1" dirty="0"/>
                <a:t>FALLS</a:t>
              </a:r>
            </a:p>
          </p:txBody>
        </p:sp>
        <p:sp>
          <p:nvSpPr>
            <p:cNvPr id="318" name="TextBox 41">
              <a:extLst>
                <a:ext uri="{FF2B5EF4-FFF2-40B4-BE49-F238E27FC236}">
                  <a16:creationId xmlns:a16="http://schemas.microsoft.com/office/drawing/2014/main" id="{1C53E346-1029-DC43-A880-CCD14F0DEE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28374" y="2351387"/>
              <a:ext cx="99534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Clay</a:t>
              </a:r>
            </a:p>
          </p:txBody>
        </p:sp>
        <p:sp>
          <p:nvSpPr>
            <p:cNvPr id="319" name="TextBox 41">
              <a:extLst>
                <a:ext uri="{FF2B5EF4-FFF2-40B4-BE49-F238E27FC236}">
                  <a16:creationId xmlns:a16="http://schemas.microsoft.com/office/drawing/2014/main" id="{0E2A831F-4F87-CF42-992B-44BC98CA9D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05584" y="2492673"/>
              <a:ext cx="148241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Archer</a:t>
              </a:r>
            </a:p>
          </p:txBody>
        </p:sp>
        <p:sp>
          <p:nvSpPr>
            <p:cNvPr id="320" name="TextBox 41">
              <a:extLst>
                <a:ext uri="{FF2B5EF4-FFF2-40B4-BE49-F238E27FC236}">
                  <a16:creationId xmlns:a16="http://schemas.microsoft.com/office/drawing/2014/main" id="{77CCF74F-9739-494B-83EB-7AC594F70C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06113" y="2670476"/>
              <a:ext cx="144005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Young</a:t>
              </a:r>
            </a:p>
          </p:txBody>
        </p:sp>
        <p:sp>
          <p:nvSpPr>
            <p:cNvPr id="321" name="TextBox 41">
              <a:extLst>
                <a:ext uri="{FF2B5EF4-FFF2-40B4-BE49-F238E27FC236}">
                  <a16:creationId xmlns:a16="http://schemas.microsoft.com/office/drawing/2014/main" id="{C65A86A2-F450-5247-BF63-C133E39710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3557" y="2637138"/>
              <a:ext cx="103770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Jack</a:t>
              </a:r>
            </a:p>
          </p:txBody>
        </p:sp>
        <p:sp>
          <p:nvSpPr>
            <p:cNvPr id="322" name="TextBox 63">
              <a:extLst>
                <a:ext uri="{FF2B5EF4-FFF2-40B4-BE49-F238E27FC236}">
                  <a16:creationId xmlns:a16="http://schemas.microsoft.com/office/drawing/2014/main" id="{80D67521-D097-5A4B-BC57-B7F7620406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3645" y="3075288"/>
              <a:ext cx="171537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Howard</a:t>
              </a:r>
            </a:p>
          </p:txBody>
        </p:sp>
        <p:sp>
          <p:nvSpPr>
            <p:cNvPr id="323" name="TextBox 64">
              <a:extLst>
                <a:ext uri="{FF2B5EF4-FFF2-40B4-BE49-F238E27FC236}">
                  <a16:creationId xmlns:a16="http://schemas.microsoft.com/office/drawing/2014/main" id="{8388BF9E-074B-A846-ACFB-DAEE1B6CED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9174" y="3075288"/>
              <a:ext cx="169419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Mitchell</a:t>
              </a:r>
            </a:p>
          </p:txBody>
        </p:sp>
        <p:sp>
          <p:nvSpPr>
            <p:cNvPr id="324" name="TextBox 65">
              <a:extLst>
                <a:ext uri="{FF2B5EF4-FFF2-40B4-BE49-F238E27FC236}">
                  <a16:creationId xmlns:a16="http://schemas.microsoft.com/office/drawing/2014/main" id="{89BD8BBF-553E-1244-BBF4-7A82C483ED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47568" y="3075288"/>
              <a:ext cx="129183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Nolan</a:t>
              </a:r>
            </a:p>
          </p:txBody>
        </p:sp>
        <p:sp>
          <p:nvSpPr>
            <p:cNvPr id="325" name="TextBox 66">
              <a:extLst>
                <a:ext uri="{FF2B5EF4-FFF2-40B4-BE49-F238E27FC236}">
                  <a16:creationId xmlns:a16="http://schemas.microsoft.com/office/drawing/2014/main" id="{7F87BADB-6FCE-2A47-A677-8F31067493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8174" y="3123912"/>
              <a:ext cx="139770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Taylor</a:t>
              </a:r>
            </a:p>
          </p:txBody>
        </p:sp>
        <p:sp>
          <p:nvSpPr>
            <p:cNvPr id="326" name="TextBox 67">
              <a:extLst>
                <a:ext uri="{FF2B5EF4-FFF2-40B4-BE49-F238E27FC236}">
                  <a16:creationId xmlns:a16="http://schemas.microsoft.com/office/drawing/2014/main" id="{EEE271E2-9D49-1543-852D-E952B8D494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3689" y="3080052"/>
              <a:ext cx="194832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Callahan</a:t>
              </a:r>
            </a:p>
          </p:txBody>
        </p:sp>
        <p:sp>
          <p:nvSpPr>
            <p:cNvPr id="327" name="TextBox 68">
              <a:extLst>
                <a:ext uri="{FF2B5EF4-FFF2-40B4-BE49-F238E27FC236}">
                  <a16:creationId xmlns:a16="http://schemas.microsoft.com/office/drawing/2014/main" id="{E91DEF9F-6B4C-C040-8BCC-DFD047CB99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56889" y="3061001"/>
              <a:ext cx="194832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Eastland</a:t>
              </a:r>
            </a:p>
          </p:txBody>
        </p:sp>
        <p:sp>
          <p:nvSpPr>
            <p:cNvPr id="328" name="TextBox 70">
              <a:extLst>
                <a:ext uri="{FF2B5EF4-FFF2-40B4-BE49-F238E27FC236}">
                  <a16:creationId xmlns:a16="http://schemas.microsoft.com/office/drawing/2014/main" id="{109FC509-AF21-D74A-929A-5DE7A6161E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8326" y="3270550"/>
              <a:ext cx="232951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Glasscock</a:t>
              </a:r>
            </a:p>
          </p:txBody>
        </p:sp>
        <p:sp>
          <p:nvSpPr>
            <p:cNvPr id="329" name="TextBox 71">
              <a:extLst>
                <a:ext uri="{FF2B5EF4-FFF2-40B4-BE49-F238E27FC236}">
                  <a16:creationId xmlns:a16="http://schemas.microsoft.com/office/drawing/2014/main" id="{315F9737-4172-A34C-BE4E-E8B07E392B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5356" y="3288013"/>
              <a:ext cx="169419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Sterling</a:t>
              </a:r>
            </a:p>
          </p:txBody>
        </p:sp>
        <p:sp>
          <p:nvSpPr>
            <p:cNvPr id="330" name="TextBox 72">
              <a:extLst>
                <a:ext uri="{FF2B5EF4-FFF2-40B4-BE49-F238E27FC236}">
                  <a16:creationId xmlns:a16="http://schemas.microsoft.com/office/drawing/2014/main" id="{54B8376E-863C-6842-B00E-73E474F3AA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3441" y="3284838"/>
              <a:ext cx="116476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Coke</a:t>
              </a:r>
            </a:p>
          </p:txBody>
        </p:sp>
        <p:sp>
          <p:nvSpPr>
            <p:cNvPr id="331" name="TextBox 73">
              <a:extLst>
                <a:ext uri="{FF2B5EF4-FFF2-40B4-BE49-F238E27FC236}">
                  <a16:creationId xmlns:a16="http://schemas.microsoft.com/office/drawing/2014/main" id="{E12EBACE-6EF6-5C42-90B1-5C4D43E141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2866" y="3297538"/>
              <a:ext cx="182124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Runnels</a:t>
              </a:r>
            </a:p>
          </p:txBody>
        </p:sp>
        <p:sp>
          <p:nvSpPr>
            <p:cNvPr id="332" name="TextBox 74">
              <a:extLst>
                <a:ext uri="{FF2B5EF4-FFF2-40B4-BE49-F238E27FC236}">
                  <a16:creationId xmlns:a16="http://schemas.microsoft.com/office/drawing/2014/main" id="{5E61180B-BC3D-DB4F-A308-252B6A72D7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8482691">
              <a:off x="4910015" y="2853500"/>
              <a:ext cx="264717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Shackelford</a:t>
              </a:r>
            </a:p>
          </p:txBody>
        </p:sp>
        <p:sp>
          <p:nvSpPr>
            <p:cNvPr id="333" name="TextBox 75">
              <a:extLst>
                <a:ext uri="{FF2B5EF4-FFF2-40B4-BE49-F238E27FC236}">
                  <a16:creationId xmlns:a16="http://schemas.microsoft.com/office/drawing/2014/main" id="{2114F7D1-B074-0242-B36D-EA1089ADF4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4802" y="3500738"/>
              <a:ext cx="173654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Reagan</a:t>
              </a:r>
            </a:p>
          </p:txBody>
        </p:sp>
        <p:sp>
          <p:nvSpPr>
            <p:cNvPr id="334" name="TextBox 76">
              <a:extLst>
                <a:ext uri="{FF2B5EF4-FFF2-40B4-BE49-F238E27FC236}">
                  <a16:creationId xmlns:a16="http://schemas.microsoft.com/office/drawing/2014/main" id="{B3F8CA9C-E15D-1348-BBAD-43BD0CE0D1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6759" y="3537251"/>
              <a:ext cx="97417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Irion</a:t>
              </a:r>
            </a:p>
          </p:txBody>
        </p:sp>
        <p:sp>
          <p:nvSpPr>
            <p:cNvPr id="335" name="TextBox 41">
              <a:extLst>
                <a:ext uri="{FF2B5EF4-FFF2-40B4-BE49-F238E27FC236}">
                  <a16:creationId xmlns:a16="http://schemas.microsoft.com/office/drawing/2014/main" id="{E196DE68-E159-F742-882A-2B56805050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8382787">
              <a:off x="5561429" y="2412175"/>
              <a:ext cx="222363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Montague</a:t>
              </a:r>
            </a:p>
          </p:txBody>
        </p:sp>
        <p:sp>
          <p:nvSpPr>
            <p:cNvPr id="336" name="TextBox 41">
              <a:extLst>
                <a:ext uri="{FF2B5EF4-FFF2-40B4-BE49-F238E27FC236}">
                  <a16:creationId xmlns:a16="http://schemas.microsoft.com/office/drawing/2014/main" id="{3A77EE56-88A9-D947-A7BB-0909FA9CFE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3326" y="2465688"/>
              <a:ext cx="144005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Cooke</a:t>
              </a:r>
            </a:p>
          </p:txBody>
        </p:sp>
        <p:sp>
          <p:nvSpPr>
            <p:cNvPr id="337" name="TextBox 41">
              <a:extLst>
                <a:ext uri="{FF2B5EF4-FFF2-40B4-BE49-F238E27FC236}">
                  <a16:creationId xmlns:a16="http://schemas.microsoft.com/office/drawing/2014/main" id="{2A8AD77F-E50A-C74A-B148-A0195E3CE6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65456" y="2459339"/>
              <a:ext cx="190597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Grayson</a:t>
              </a:r>
            </a:p>
          </p:txBody>
        </p:sp>
        <p:sp>
          <p:nvSpPr>
            <p:cNvPr id="338" name="TextBox 41">
              <a:extLst>
                <a:ext uri="{FF2B5EF4-FFF2-40B4-BE49-F238E27FC236}">
                  <a16:creationId xmlns:a16="http://schemas.microsoft.com/office/drawing/2014/main" id="{82AC0984-48A8-FE45-AA09-D7052C88FC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90892" y="2451401"/>
              <a:ext cx="152476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Fannin</a:t>
              </a:r>
            </a:p>
          </p:txBody>
        </p:sp>
        <p:sp>
          <p:nvSpPr>
            <p:cNvPr id="339" name="TextBox 41">
              <a:extLst>
                <a:ext uri="{FF2B5EF4-FFF2-40B4-BE49-F238E27FC236}">
                  <a16:creationId xmlns:a16="http://schemas.microsoft.com/office/drawing/2014/main" id="{46AF2373-0F3B-3848-B78C-8A09742B7B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00178" y="2352977"/>
              <a:ext cx="141889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Lamar</a:t>
              </a:r>
            </a:p>
          </p:txBody>
        </p:sp>
        <p:sp>
          <p:nvSpPr>
            <p:cNvPr id="340" name="TextBox 41">
              <a:extLst>
                <a:ext uri="{FF2B5EF4-FFF2-40B4-BE49-F238E27FC236}">
                  <a16:creationId xmlns:a16="http://schemas.microsoft.com/office/drawing/2014/main" id="{F7F6E42A-3848-2B47-8DD3-870DA359ED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03359" y="2511726"/>
              <a:ext cx="116476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Delta</a:t>
              </a:r>
            </a:p>
          </p:txBody>
        </p:sp>
        <p:sp>
          <p:nvSpPr>
            <p:cNvPr id="341" name="TextBox 41">
              <a:extLst>
                <a:ext uri="{FF2B5EF4-FFF2-40B4-BE49-F238E27FC236}">
                  <a16:creationId xmlns:a16="http://schemas.microsoft.com/office/drawing/2014/main" id="{0821E9DA-49FA-054F-9964-7007A7DB30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31958" y="2352977"/>
              <a:ext cx="116476" cy="121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Red </a:t>
              </a:r>
              <a:br>
                <a:rPr lang="en-US" sz="300" dirty="0"/>
              </a:br>
              <a:r>
                <a:rPr lang="en-US" sz="300" dirty="0"/>
                <a:t>River</a:t>
              </a:r>
            </a:p>
          </p:txBody>
        </p:sp>
        <p:sp>
          <p:nvSpPr>
            <p:cNvPr id="342" name="TextBox 41">
              <a:extLst>
                <a:ext uri="{FF2B5EF4-FFF2-40B4-BE49-F238E27FC236}">
                  <a16:creationId xmlns:a16="http://schemas.microsoft.com/office/drawing/2014/main" id="{EE9C1A65-D1CC-5547-9BDB-76DC9F608A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53542" y="2425550"/>
              <a:ext cx="154595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b="1" dirty="0"/>
                <a:t>PARIS</a:t>
              </a:r>
            </a:p>
          </p:txBody>
        </p:sp>
        <p:sp>
          <p:nvSpPr>
            <p:cNvPr id="343" name="TextBox 41">
              <a:extLst>
                <a:ext uri="{FF2B5EF4-FFF2-40B4-BE49-F238E27FC236}">
                  <a16:creationId xmlns:a16="http://schemas.microsoft.com/office/drawing/2014/main" id="{0DF86A4E-5E9C-BD40-99FC-F62FCCE0AE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81988" y="2484738"/>
              <a:ext cx="135536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Bowie</a:t>
              </a:r>
            </a:p>
          </p:txBody>
        </p:sp>
        <p:sp>
          <p:nvSpPr>
            <p:cNvPr id="344" name="TextBox 41">
              <a:extLst>
                <a:ext uri="{FF2B5EF4-FFF2-40B4-BE49-F238E27FC236}">
                  <a16:creationId xmlns:a16="http://schemas.microsoft.com/office/drawing/2014/main" id="{A5C62802-D4DD-894E-92E2-EF94AE794D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22840" y="2629201"/>
              <a:ext cx="112241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Wise</a:t>
              </a:r>
            </a:p>
          </p:txBody>
        </p:sp>
        <p:sp>
          <p:nvSpPr>
            <p:cNvPr id="345" name="TextBox 41">
              <a:extLst>
                <a:ext uri="{FF2B5EF4-FFF2-40B4-BE49-F238E27FC236}">
                  <a16:creationId xmlns:a16="http://schemas.microsoft.com/office/drawing/2014/main" id="{C478B14B-3AC6-D146-82AE-7ECFE2CFBB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24705" y="2635551"/>
              <a:ext cx="160948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Denton</a:t>
              </a:r>
            </a:p>
          </p:txBody>
        </p:sp>
        <p:sp>
          <p:nvSpPr>
            <p:cNvPr id="346" name="TextBox 41">
              <a:extLst>
                <a:ext uri="{FF2B5EF4-FFF2-40B4-BE49-F238E27FC236}">
                  <a16:creationId xmlns:a16="http://schemas.microsoft.com/office/drawing/2014/main" id="{CD7C6D73-DFE6-A740-84BB-2167DC4E08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35852" y="2640314"/>
              <a:ext cx="122829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Collin</a:t>
              </a:r>
            </a:p>
          </p:txBody>
        </p:sp>
        <p:sp>
          <p:nvSpPr>
            <p:cNvPr id="347" name="TextBox 41">
              <a:extLst>
                <a:ext uri="{FF2B5EF4-FFF2-40B4-BE49-F238E27FC236}">
                  <a16:creationId xmlns:a16="http://schemas.microsoft.com/office/drawing/2014/main" id="{83FC8AC9-CD0A-3947-BE31-5D1EDD7424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5141" y="2665713"/>
              <a:ext cx="105886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Hunt</a:t>
              </a:r>
            </a:p>
          </p:txBody>
        </p:sp>
        <p:sp>
          <p:nvSpPr>
            <p:cNvPr id="348" name="TextBox 41">
              <a:extLst>
                <a:ext uri="{FF2B5EF4-FFF2-40B4-BE49-F238E27FC236}">
                  <a16:creationId xmlns:a16="http://schemas.microsoft.com/office/drawing/2014/main" id="{65AF7A2C-AFC2-B248-8F04-A7758D3534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55258" y="2664126"/>
              <a:ext cx="180008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Hopkins</a:t>
              </a:r>
            </a:p>
          </p:txBody>
        </p:sp>
        <p:sp>
          <p:nvSpPr>
            <p:cNvPr id="349" name="TextBox 41">
              <a:extLst>
                <a:ext uri="{FF2B5EF4-FFF2-40B4-BE49-F238E27FC236}">
                  <a16:creationId xmlns:a16="http://schemas.microsoft.com/office/drawing/2014/main" id="{E0FF0E46-4B3F-E147-93F8-BE11701EB7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71398" y="2773663"/>
              <a:ext cx="127065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Rains</a:t>
              </a:r>
            </a:p>
          </p:txBody>
        </p:sp>
        <p:sp>
          <p:nvSpPr>
            <p:cNvPr id="350" name="TextBox 41">
              <a:extLst>
                <a:ext uri="{FF2B5EF4-FFF2-40B4-BE49-F238E27FC236}">
                  <a16:creationId xmlns:a16="http://schemas.microsoft.com/office/drawing/2014/main" id="{E9CDE695-7F84-6641-88A3-95020A9299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25332" y="2803826"/>
              <a:ext cx="131300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Wood</a:t>
              </a:r>
            </a:p>
          </p:txBody>
        </p:sp>
        <p:sp>
          <p:nvSpPr>
            <p:cNvPr id="351" name="TextBox 41">
              <a:extLst>
                <a:ext uri="{FF2B5EF4-FFF2-40B4-BE49-F238E27FC236}">
                  <a16:creationId xmlns:a16="http://schemas.microsoft.com/office/drawing/2014/main" id="{8394ACD4-E0D2-954C-A555-490DC6D17A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02595" y="2822875"/>
              <a:ext cx="160948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Upshur</a:t>
              </a:r>
            </a:p>
          </p:txBody>
        </p:sp>
        <p:sp>
          <p:nvSpPr>
            <p:cNvPr id="352" name="TextBox 41">
              <a:extLst>
                <a:ext uri="{FF2B5EF4-FFF2-40B4-BE49-F238E27FC236}">
                  <a16:creationId xmlns:a16="http://schemas.microsoft.com/office/drawing/2014/main" id="{F7E8CA27-E7E0-AF44-868B-551CEFAAF2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80988" y="2747964"/>
              <a:ext cx="152476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Marion</a:t>
              </a:r>
            </a:p>
          </p:txBody>
        </p:sp>
        <p:sp>
          <p:nvSpPr>
            <p:cNvPr id="353" name="TextBox 41">
              <a:extLst>
                <a:ext uri="{FF2B5EF4-FFF2-40B4-BE49-F238E27FC236}">
                  <a16:creationId xmlns:a16="http://schemas.microsoft.com/office/drawing/2014/main" id="{997FCE1D-D824-A54E-A213-F8B2D57330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08453" y="2660951"/>
              <a:ext cx="114357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Cass</a:t>
              </a:r>
            </a:p>
          </p:txBody>
        </p:sp>
        <p:sp>
          <p:nvSpPr>
            <p:cNvPr id="354" name="TextBox 41">
              <a:extLst>
                <a:ext uri="{FF2B5EF4-FFF2-40B4-BE49-F238E27FC236}">
                  <a16:creationId xmlns:a16="http://schemas.microsoft.com/office/drawing/2014/main" id="{E290DD9A-23EC-1E40-ADB8-6CD1938278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02608" y="2594276"/>
              <a:ext cx="110122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Titus</a:t>
              </a:r>
            </a:p>
          </p:txBody>
        </p:sp>
        <p:sp>
          <p:nvSpPr>
            <p:cNvPr id="355" name="TextBox 41">
              <a:extLst>
                <a:ext uri="{FF2B5EF4-FFF2-40B4-BE49-F238E27FC236}">
                  <a16:creationId xmlns:a16="http://schemas.microsoft.com/office/drawing/2014/main" id="{1D31296C-22DE-CB46-95CF-185F5BB3C0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6787798" y="2616962"/>
              <a:ext cx="139770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Morris</a:t>
              </a:r>
            </a:p>
          </p:txBody>
        </p:sp>
        <p:sp>
          <p:nvSpPr>
            <p:cNvPr id="356" name="TextBox 41">
              <a:extLst>
                <a:ext uri="{FF2B5EF4-FFF2-40B4-BE49-F238E27FC236}">
                  <a16:creationId xmlns:a16="http://schemas.microsoft.com/office/drawing/2014/main" id="{3C211940-A694-D342-99BF-460AA2426B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90165" y="2692701"/>
              <a:ext cx="133418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Camp</a:t>
              </a:r>
            </a:p>
          </p:txBody>
        </p:sp>
        <p:sp>
          <p:nvSpPr>
            <p:cNvPr id="357" name="TextBox 41">
              <a:extLst>
                <a:ext uri="{FF2B5EF4-FFF2-40B4-BE49-F238E27FC236}">
                  <a16:creationId xmlns:a16="http://schemas.microsoft.com/office/drawing/2014/main" id="{13A5AD7D-AB56-E54D-A40A-0B97AA13CD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63972" y="2608618"/>
              <a:ext cx="239304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b="1" dirty="0"/>
                <a:t>ATLANTA</a:t>
              </a:r>
            </a:p>
          </p:txBody>
        </p:sp>
        <p:sp>
          <p:nvSpPr>
            <p:cNvPr id="358" name="TextBox 41">
              <a:extLst>
                <a:ext uri="{FF2B5EF4-FFF2-40B4-BE49-F238E27FC236}">
                  <a16:creationId xmlns:a16="http://schemas.microsoft.com/office/drawing/2014/main" id="{48CFE907-3708-AA40-957D-425614D503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75358" y="2908602"/>
              <a:ext cx="188479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Harrison</a:t>
              </a:r>
            </a:p>
          </p:txBody>
        </p:sp>
        <p:sp>
          <p:nvSpPr>
            <p:cNvPr id="359" name="TextBox 41">
              <a:extLst>
                <a:ext uri="{FF2B5EF4-FFF2-40B4-BE49-F238E27FC236}">
                  <a16:creationId xmlns:a16="http://schemas.microsoft.com/office/drawing/2014/main" id="{3A65E294-48E8-AA4A-A29D-8C09C95013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79568" y="2970512"/>
              <a:ext cx="129183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Smith</a:t>
              </a:r>
            </a:p>
          </p:txBody>
        </p:sp>
        <p:sp>
          <p:nvSpPr>
            <p:cNvPr id="360" name="TextBox 41">
              <a:extLst>
                <a:ext uri="{FF2B5EF4-FFF2-40B4-BE49-F238E27FC236}">
                  <a16:creationId xmlns:a16="http://schemas.microsoft.com/office/drawing/2014/main" id="{DD3609AE-59F7-4749-B0DE-E2CFA1CF75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8184568">
              <a:off x="6757848" y="2910326"/>
              <a:ext cx="139770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Gregg</a:t>
              </a:r>
            </a:p>
          </p:txBody>
        </p:sp>
        <p:sp>
          <p:nvSpPr>
            <p:cNvPr id="361" name="TextBox 41">
              <a:extLst>
                <a:ext uri="{FF2B5EF4-FFF2-40B4-BE49-F238E27FC236}">
                  <a16:creationId xmlns:a16="http://schemas.microsoft.com/office/drawing/2014/main" id="{C8114DBB-5E94-4844-8127-EE754ED925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44618" y="2895901"/>
              <a:ext cx="129183" cy="121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Van</a:t>
              </a:r>
              <a:br>
                <a:rPr lang="en-US" sz="300" dirty="0"/>
              </a:br>
              <a:r>
                <a:rPr lang="en-US" sz="300" dirty="0"/>
                <a:t>Zandt</a:t>
              </a:r>
            </a:p>
          </p:txBody>
        </p:sp>
        <p:sp>
          <p:nvSpPr>
            <p:cNvPr id="362" name="TextBox 41">
              <a:extLst>
                <a:ext uri="{FF2B5EF4-FFF2-40B4-BE49-F238E27FC236}">
                  <a16:creationId xmlns:a16="http://schemas.microsoft.com/office/drawing/2014/main" id="{6B6C0CA4-0C41-5548-A0FA-7A229C5430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3627" y="3059413"/>
              <a:ext cx="243540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Henderson</a:t>
              </a:r>
            </a:p>
          </p:txBody>
        </p:sp>
        <p:sp>
          <p:nvSpPr>
            <p:cNvPr id="363" name="TextBox 41">
              <a:extLst>
                <a:ext uri="{FF2B5EF4-FFF2-40B4-BE49-F238E27FC236}">
                  <a16:creationId xmlns:a16="http://schemas.microsoft.com/office/drawing/2014/main" id="{6F7AB043-6F6A-6A40-80B9-E842FC23CF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54327" y="3035573"/>
              <a:ext cx="167302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b="1" dirty="0"/>
                <a:t>TYLER</a:t>
              </a:r>
            </a:p>
          </p:txBody>
        </p:sp>
        <p:sp>
          <p:nvSpPr>
            <p:cNvPr id="364" name="TextBox 41">
              <a:extLst>
                <a:ext uri="{FF2B5EF4-FFF2-40B4-BE49-F238E27FC236}">
                  <a16:creationId xmlns:a16="http://schemas.microsoft.com/office/drawing/2014/main" id="{60983E8A-610E-2F40-9DC2-4BECDFC942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01612" y="3105451"/>
              <a:ext cx="114357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Rusk</a:t>
              </a:r>
            </a:p>
          </p:txBody>
        </p:sp>
        <p:sp>
          <p:nvSpPr>
            <p:cNvPr id="365" name="TextBox 41">
              <a:extLst>
                <a:ext uri="{FF2B5EF4-FFF2-40B4-BE49-F238E27FC236}">
                  <a16:creationId xmlns:a16="http://schemas.microsoft.com/office/drawing/2014/main" id="{7321A9B0-144D-7541-9E1F-9406DAE3F4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38336" y="3113388"/>
              <a:ext cx="154595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Panola</a:t>
              </a:r>
            </a:p>
          </p:txBody>
        </p:sp>
        <p:sp>
          <p:nvSpPr>
            <p:cNvPr id="366" name="TextBox 41">
              <a:extLst>
                <a:ext uri="{FF2B5EF4-FFF2-40B4-BE49-F238E27FC236}">
                  <a16:creationId xmlns:a16="http://schemas.microsoft.com/office/drawing/2014/main" id="{4D909BBD-0131-784A-9823-383E305445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05453" y="3262613"/>
              <a:ext cx="213892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Anderson</a:t>
              </a:r>
            </a:p>
          </p:txBody>
        </p:sp>
        <p:sp>
          <p:nvSpPr>
            <p:cNvPr id="367" name="TextBox 41">
              <a:extLst>
                <a:ext uri="{FF2B5EF4-FFF2-40B4-BE49-F238E27FC236}">
                  <a16:creationId xmlns:a16="http://schemas.microsoft.com/office/drawing/2014/main" id="{78A02D74-AAB4-424F-9EFB-7BED519A85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05215" y="3235626"/>
              <a:ext cx="216008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Cherokee</a:t>
              </a:r>
            </a:p>
          </p:txBody>
        </p:sp>
        <p:sp>
          <p:nvSpPr>
            <p:cNvPr id="368" name="TextBox 41">
              <a:extLst>
                <a:ext uri="{FF2B5EF4-FFF2-40B4-BE49-F238E27FC236}">
                  <a16:creationId xmlns:a16="http://schemas.microsoft.com/office/drawing/2014/main" id="{25424AF2-D82F-8440-B65B-795FA1CEF1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320837">
              <a:off x="6792516" y="3331334"/>
              <a:ext cx="304954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Nacogdoches</a:t>
              </a:r>
            </a:p>
          </p:txBody>
        </p:sp>
        <p:sp>
          <p:nvSpPr>
            <p:cNvPr id="369" name="TextBox 41">
              <a:extLst>
                <a:ext uri="{FF2B5EF4-FFF2-40B4-BE49-F238E27FC236}">
                  <a16:creationId xmlns:a16="http://schemas.microsoft.com/office/drawing/2014/main" id="{83A8E1AA-5445-514D-89C6-C0F4602E12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18123" y="3354687"/>
              <a:ext cx="226598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Freestone</a:t>
              </a:r>
            </a:p>
          </p:txBody>
        </p:sp>
        <p:sp>
          <p:nvSpPr>
            <p:cNvPr id="370" name="TextBox 41">
              <a:extLst>
                <a:ext uri="{FF2B5EF4-FFF2-40B4-BE49-F238E27FC236}">
                  <a16:creationId xmlns:a16="http://schemas.microsoft.com/office/drawing/2014/main" id="{4396B93D-BA72-404E-A9C1-2DE80F5F84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6207" y="2893649"/>
              <a:ext cx="137654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Dallas</a:t>
              </a:r>
            </a:p>
          </p:txBody>
        </p:sp>
        <p:sp>
          <p:nvSpPr>
            <p:cNvPr id="371" name="TextBox 41">
              <a:extLst>
                <a:ext uri="{FF2B5EF4-FFF2-40B4-BE49-F238E27FC236}">
                  <a16:creationId xmlns:a16="http://schemas.microsoft.com/office/drawing/2014/main" id="{7C61D000-EAAD-FC45-84E1-77C42877C6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06730" y="2842070"/>
              <a:ext cx="205421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b="1" dirty="0"/>
                <a:t>DALLAS</a:t>
              </a:r>
            </a:p>
          </p:txBody>
        </p:sp>
        <p:sp>
          <p:nvSpPr>
            <p:cNvPr id="372" name="TextBox 41">
              <a:extLst>
                <a:ext uri="{FF2B5EF4-FFF2-40B4-BE49-F238E27FC236}">
                  <a16:creationId xmlns:a16="http://schemas.microsoft.com/office/drawing/2014/main" id="{FE90007F-B84F-7E4A-83D0-0BA219939E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5796" y="2754673"/>
              <a:ext cx="199068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Rockwall</a:t>
              </a:r>
            </a:p>
          </p:txBody>
        </p:sp>
        <p:sp>
          <p:nvSpPr>
            <p:cNvPr id="373" name="TextBox 118">
              <a:extLst>
                <a:ext uri="{FF2B5EF4-FFF2-40B4-BE49-F238E27FC236}">
                  <a16:creationId xmlns:a16="http://schemas.microsoft.com/office/drawing/2014/main" id="{088B7C56-2568-9E44-8CB4-B8561A5C9F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8482691">
              <a:off x="5150005" y="2855086"/>
              <a:ext cx="211773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Stephens</a:t>
              </a:r>
            </a:p>
          </p:txBody>
        </p:sp>
        <p:sp>
          <p:nvSpPr>
            <p:cNvPr id="374" name="TextBox 41">
              <a:extLst>
                <a:ext uri="{FF2B5EF4-FFF2-40B4-BE49-F238E27FC236}">
                  <a16:creationId xmlns:a16="http://schemas.microsoft.com/office/drawing/2014/main" id="{821C0447-0D1C-B748-A7D7-F4EEAFAA80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5401" y="2827638"/>
              <a:ext cx="114357" cy="121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Palo </a:t>
              </a:r>
              <a:br>
                <a:rPr lang="en-US" sz="300" dirty="0"/>
              </a:br>
              <a:r>
                <a:rPr lang="en-US" sz="300" dirty="0"/>
                <a:t>Pinto</a:t>
              </a:r>
            </a:p>
          </p:txBody>
        </p:sp>
        <p:sp>
          <p:nvSpPr>
            <p:cNvPr id="375" name="TextBox 41">
              <a:extLst>
                <a:ext uri="{FF2B5EF4-FFF2-40B4-BE49-F238E27FC236}">
                  <a16:creationId xmlns:a16="http://schemas.microsoft.com/office/drawing/2014/main" id="{E7630980-3CDD-3142-92F9-43D4266621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5947" y="2814938"/>
              <a:ext cx="148241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Parker</a:t>
              </a:r>
            </a:p>
          </p:txBody>
        </p:sp>
        <p:sp>
          <p:nvSpPr>
            <p:cNvPr id="376" name="TextBox 41">
              <a:extLst>
                <a:ext uri="{FF2B5EF4-FFF2-40B4-BE49-F238E27FC236}">
                  <a16:creationId xmlns:a16="http://schemas.microsoft.com/office/drawing/2014/main" id="{A024E22E-AFA5-C442-9FF6-4F7FA49167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33953" y="2829226"/>
              <a:ext cx="163066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Tarrant</a:t>
              </a:r>
            </a:p>
          </p:txBody>
        </p:sp>
        <p:sp>
          <p:nvSpPr>
            <p:cNvPr id="377" name="TextBox 41">
              <a:extLst>
                <a:ext uri="{FF2B5EF4-FFF2-40B4-BE49-F238E27FC236}">
                  <a16:creationId xmlns:a16="http://schemas.microsoft.com/office/drawing/2014/main" id="{B7661462-25C9-8746-9344-1EB358A4B8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8627780">
              <a:off x="6130817" y="2861437"/>
              <a:ext cx="201185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Kaufman</a:t>
              </a:r>
            </a:p>
          </p:txBody>
        </p:sp>
        <p:sp>
          <p:nvSpPr>
            <p:cNvPr id="378" name="TextBox 41">
              <a:extLst>
                <a:ext uri="{FF2B5EF4-FFF2-40B4-BE49-F238E27FC236}">
                  <a16:creationId xmlns:a16="http://schemas.microsoft.com/office/drawing/2014/main" id="{D155C0F2-66FF-C940-940F-39A6CAFD89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38620" y="3241976"/>
              <a:ext cx="152476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Shelby</a:t>
              </a:r>
            </a:p>
          </p:txBody>
        </p:sp>
        <p:sp>
          <p:nvSpPr>
            <p:cNvPr id="379" name="TextBox 41">
              <a:extLst>
                <a:ext uri="{FF2B5EF4-FFF2-40B4-BE49-F238E27FC236}">
                  <a16:creationId xmlns:a16="http://schemas.microsoft.com/office/drawing/2014/main" id="{33191EBD-1A6B-4246-BD85-4BB6822966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383075">
              <a:off x="7018757" y="3396885"/>
              <a:ext cx="222363" cy="121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San </a:t>
              </a:r>
              <a:br>
                <a:rPr lang="en-US" sz="300" dirty="0"/>
              </a:br>
              <a:r>
                <a:rPr lang="en-US" sz="300" dirty="0"/>
                <a:t>Augustine</a:t>
              </a:r>
            </a:p>
          </p:txBody>
        </p:sp>
        <p:sp>
          <p:nvSpPr>
            <p:cNvPr id="380" name="TextBox 41">
              <a:extLst>
                <a:ext uri="{FF2B5EF4-FFF2-40B4-BE49-F238E27FC236}">
                  <a16:creationId xmlns:a16="http://schemas.microsoft.com/office/drawing/2014/main" id="{93EAD8E4-AAEA-3041-AA0A-B70BD3952A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89167" y="3475338"/>
              <a:ext cx="154595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Sabine</a:t>
              </a:r>
            </a:p>
          </p:txBody>
        </p:sp>
        <p:sp>
          <p:nvSpPr>
            <p:cNvPr id="381" name="TextBox 41">
              <a:extLst>
                <a:ext uri="{FF2B5EF4-FFF2-40B4-BE49-F238E27FC236}">
                  <a16:creationId xmlns:a16="http://schemas.microsoft.com/office/drawing/2014/main" id="{B37002CC-6361-CB43-B717-AAEDFC0262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26377" y="3472162"/>
              <a:ext cx="186360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Houston</a:t>
              </a:r>
            </a:p>
          </p:txBody>
        </p:sp>
        <p:sp>
          <p:nvSpPr>
            <p:cNvPr id="382" name="TextBox 41">
              <a:extLst>
                <a:ext uri="{FF2B5EF4-FFF2-40B4-BE49-F238E27FC236}">
                  <a16:creationId xmlns:a16="http://schemas.microsoft.com/office/drawing/2014/main" id="{3A0C3B94-4A1F-154C-8D09-C982B064F3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95546" y="3456554"/>
              <a:ext cx="186360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b="1" dirty="0"/>
                <a:t>LUFKIN</a:t>
              </a:r>
            </a:p>
          </p:txBody>
        </p:sp>
        <p:sp>
          <p:nvSpPr>
            <p:cNvPr id="383" name="TextBox 41">
              <a:extLst>
                <a:ext uri="{FF2B5EF4-FFF2-40B4-BE49-F238E27FC236}">
                  <a16:creationId xmlns:a16="http://schemas.microsoft.com/office/drawing/2014/main" id="{8D56C26F-E03E-B640-B87F-0490165453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80810" y="3565235"/>
              <a:ext cx="192714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Angelina</a:t>
              </a:r>
            </a:p>
          </p:txBody>
        </p:sp>
        <p:sp>
          <p:nvSpPr>
            <p:cNvPr id="384" name="TextBox 41">
              <a:extLst>
                <a:ext uri="{FF2B5EF4-FFF2-40B4-BE49-F238E27FC236}">
                  <a16:creationId xmlns:a16="http://schemas.microsoft.com/office/drawing/2014/main" id="{E346B31B-58BF-514E-A1C1-3180CD7A4B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97618" y="3745213"/>
              <a:ext cx="112241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Tyler</a:t>
              </a:r>
            </a:p>
          </p:txBody>
        </p:sp>
        <p:sp>
          <p:nvSpPr>
            <p:cNvPr id="385" name="TextBox 41">
              <a:extLst>
                <a:ext uri="{FF2B5EF4-FFF2-40B4-BE49-F238E27FC236}">
                  <a16:creationId xmlns:a16="http://schemas.microsoft.com/office/drawing/2014/main" id="{880F37D7-5E10-A349-8FB9-3EBCA40044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5952" y="3735688"/>
              <a:ext cx="97415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Polk</a:t>
              </a:r>
            </a:p>
          </p:txBody>
        </p:sp>
        <p:sp>
          <p:nvSpPr>
            <p:cNvPr id="386" name="TextBox 41">
              <a:extLst>
                <a:ext uri="{FF2B5EF4-FFF2-40B4-BE49-F238E27FC236}">
                  <a16:creationId xmlns:a16="http://schemas.microsoft.com/office/drawing/2014/main" id="{9ABE21FE-31E8-4744-8DE7-897BFDC0FE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2958" y="3632501"/>
              <a:ext cx="137653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Trinity</a:t>
              </a:r>
            </a:p>
          </p:txBody>
        </p:sp>
        <p:sp>
          <p:nvSpPr>
            <p:cNvPr id="387" name="TextBox 41">
              <a:extLst>
                <a:ext uri="{FF2B5EF4-FFF2-40B4-BE49-F238E27FC236}">
                  <a16:creationId xmlns:a16="http://schemas.microsoft.com/office/drawing/2014/main" id="{526568EA-8F5F-3949-A1AC-C64D8ECF23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7146833" y="3725037"/>
              <a:ext cx="150360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Jasper</a:t>
              </a:r>
            </a:p>
          </p:txBody>
        </p:sp>
        <p:sp>
          <p:nvSpPr>
            <p:cNvPr id="388" name="TextBox 41">
              <a:extLst>
                <a:ext uri="{FF2B5EF4-FFF2-40B4-BE49-F238E27FC236}">
                  <a16:creationId xmlns:a16="http://schemas.microsoft.com/office/drawing/2014/main" id="{014C4C7C-E7FD-CA46-BC73-2E4B58794B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7231762" y="3715512"/>
              <a:ext cx="169419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Newton</a:t>
              </a:r>
            </a:p>
          </p:txBody>
        </p:sp>
        <p:sp>
          <p:nvSpPr>
            <p:cNvPr id="389" name="TextBox 41">
              <a:extLst>
                <a:ext uri="{FF2B5EF4-FFF2-40B4-BE49-F238E27FC236}">
                  <a16:creationId xmlns:a16="http://schemas.microsoft.com/office/drawing/2014/main" id="{185BCBB2-DB46-2C44-98E5-0B2D9ABA7D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9521" y="3827763"/>
              <a:ext cx="158831" cy="121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San</a:t>
              </a:r>
              <a:br>
                <a:rPr lang="en-US" sz="300" dirty="0"/>
              </a:br>
              <a:r>
                <a:rPr lang="en-US" sz="300" dirty="0"/>
                <a:t>Jacinto</a:t>
              </a:r>
            </a:p>
          </p:txBody>
        </p:sp>
        <p:sp>
          <p:nvSpPr>
            <p:cNvPr id="390" name="TextBox 41">
              <a:extLst>
                <a:ext uri="{FF2B5EF4-FFF2-40B4-BE49-F238E27FC236}">
                  <a16:creationId xmlns:a16="http://schemas.microsoft.com/office/drawing/2014/main" id="{7FBA201D-0F98-6A47-B0BC-E3C3456D13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80873" y="3778551"/>
              <a:ext cx="156713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Walker</a:t>
              </a:r>
            </a:p>
          </p:txBody>
        </p:sp>
        <p:sp>
          <p:nvSpPr>
            <p:cNvPr id="391" name="TextBox 41">
              <a:extLst>
                <a:ext uri="{FF2B5EF4-FFF2-40B4-BE49-F238E27FC236}">
                  <a16:creationId xmlns:a16="http://schemas.microsoft.com/office/drawing/2014/main" id="{0FEADE1F-4C38-FB48-97AA-903845E476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04144" y="3511851"/>
              <a:ext cx="110122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Leon</a:t>
              </a:r>
            </a:p>
          </p:txBody>
        </p:sp>
        <p:sp>
          <p:nvSpPr>
            <p:cNvPr id="392" name="TextBox 41">
              <a:extLst>
                <a:ext uri="{FF2B5EF4-FFF2-40B4-BE49-F238E27FC236}">
                  <a16:creationId xmlns:a16="http://schemas.microsoft.com/office/drawing/2014/main" id="{85CBBD35-3277-0847-B3B9-7D10FA99EB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6272" y="3176888"/>
              <a:ext cx="177889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Navarro</a:t>
              </a:r>
            </a:p>
          </p:txBody>
        </p:sp>
        <p:sp>
          <p:nvSpPr>
            <p:cNvPr id="393" name="TextBox 41">
              <a:extLst>
                <a:ext uri="{FF2B5EF4-FFF2-40B4-BE49-F238E27FC236}">
                  <a16:creationId xmlns:a16="http://schemas.microsoft.com/office/drawing/2014/main" id="{CE428CA3-69ED-BE44-B4E2-C8F02882E3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92998" y="3040363"/>
              <a:ext cx="91064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Ellis</a:t>
              </a:r>
            </a:p>
          </p:txBody>
        </p:sp>
        <p:sp>
          <p:nvSpPr>
            <p:cNvPr id="394" name="TextBox 41">
              <a:extLst>
                <a:ext uri="{FF2B5EF4-FFF2-40B4-BE49-F238E27FC236}">
                  <a16:creationId xmlns:a16="http://schemas.microsoft.com/office/drawing/2014/main" id="{113D4ABC-552E-7F46-A82D-42BAF40005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69561" y="3938888"/>
              <a:ext cx="146124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Hardin</a:t>
              </a:r>
            </a:p>
          </p:txBody>
        </p:sp>
        <p:sp>
          <p:nvSpPr>
            <p:cNvPr id="395" name="TextBox 41">
              <a:extLst>
                <a:ext uri="{FF2B5EF4-FFF2-40B4-BE49-F238E27FC236}">
                  <a16:creationId xmlns:a16="http://schemas.microsoft.com/office/drawing/2014/main" id="{2144B814-9ABF-B34D-98A4-AC5CA818FF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70757" y="2860219"/>
              <a:ext cx="192714" cy="121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b="1" dirty="0"/>
                <a:t>FORT</a:t>
              </a:r>
              <a:br>
                <a:rPr lang="en-US" sz="300" b="1" dirty="0"/>
              </a:br>
              <a:r>
                <a:rPr lang="en-US" sz="300" b="1" dirty="0"/>
                <a:t>WORTH</a:t>
              </a:r>
            </a:p>
          </p:txBody>
        </p:sp>
        <p:sp>
          <p:nvSpPr>
            <p:cNvPr id="396" name="TextBox 143">
              <a:extLst>
                <a:ext uri="{FF2B5EF4-FFF2-40B4-BE49-F238E27FC236}">
                  <a16:creationId xmlns:a16="http://schemas.microsoft.com/office/drawing/2014/main" id="{45942086-D390-6446-9CFE-E205418558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2228" y="3121325"/>
              <a:ext cx="120712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Erath</a:t>
              </a:r>
            </a:p>
          </p:txBody>
        </p:sp>
        <p:sp>
          <p:nvSpPr>
            <p:cNvPr id="397" name="TextBox 144">
              <a:extLst>
                <a:ext uri="{FF2B5EF4-FFF2-40B4-BE49-F238E27FC236}">
                  <a16:creationId xmlns:a16="http://schemas.microsoft.com/office/drawing/2014/main" id="{BAA0AD2F-BA0D-3A4D-9BC1-CD780754DA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76008" y="3027661"/>
              <a:ext cx="118593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Hood</a:t>
              </a:r>
            </a:p>
          </p:txBody>
        </p:sp>
        <p:sp>
          <p:nvSpPr>
            <p:cNvPr id="398" name="TextBox 145">
              <a:extLst>
                <a:ext uri="{FF2B5EF4-FFF2-40B4-BE49-F238E27FC236}">
                  <a16:creationId xmlns:a16="http://schemas.microsoft.com/office/drawing/2014/main" id="{63C40302-18E1-9E4B-892C-7D7DBAABE6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9658" y="3048302"/>
              <a:ext cx="188479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Johnson</a:t>
              </a:r>
            </a:p>
          </p:txBody>
        </p:sp>
        <p:sp>
          <p:nvSpPr>
            <p:cNvPr id="399" name="TextBox 146">
              <a:extLst>
                <a:ext uri="{FF2B5EF4-FFF2-40B4-BE49-F238E27FC236}">
                  <a16:creationId xmlns:a16="http://schemas.microsoft.com/office/drawing/2014/main" id="{23F8C350-1197-9541-B26F-10CBBC376C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920052">
              <a:off x="5606017" y="3081357"/>
              <a:ext cx="114518" cy="81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200" dirty="0"/>
                <a:t>Somer</a:t>
              </a:r>
              <a:br>
                <a:rPr lang="en-US" sz="200" dirty="0"/>
              </a:br>
              <a:r>
                <a:rPr lang="en-US" sz="200" dirty="0"/>
                <a:t>-vell</a:t>
              </a:r>
            </a:p>
          </p:txBody>
        </p:sp>
        <p:sp>
          <p:nvSpPr>
            <p:cNvPr id="400" name="TextBox 147">
              <a:extLst>
                <a:ext uri="{FF2B5EF4-FFF2-40B4-BE49-F238E27FC236}">
                  <a16:creationId xmlns:a16="http://schemas.microsoft.com/office/drawing/2014/main" id="{D0FEC79D-E129-0F4A-8E21-8E1DE31DF7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3996" y="3219751"/>
              <a:ext cx="67767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Hill</a:t>
              </a:r>
            </a:p>
          </p:txBody>
        </p:sp>
        <p:sp>
          <p:nvSpPr>
            <p:cNvPr id="401" name="TextBox 148">
              <a:extLst>
                <a:ext uri="{FF2B5EF4-FFF2-40B4-BE49-F238E27FC236}">
                  <a16:creationId xmlns:a16="http://schemas.microsoft.com/office/drawing/2014/main" id="{CFB8287C-88D9-674C-84B0-A2C3D4DBC6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32350" y="3291187"/>
              <a:ext cx="169418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Bosque</a:t>
              </a:r>
            </a:p>
          </p:txBody>
        </p:sp>
        <p:sp>
          <p:nvSpPr>
            <p:cNvPr id="402" name="TextBox 149">
              <a:extLst>
                <a:ext uri="{FF2B5EF4-FFF2-40B4-BE49-F238E27FC236}">
                  <a16:creationId xmlns:a16="http://schemas.microsoft.com/office/drawing/2014/main" id="{00B25E3A-3B17-424B-967D-843BD403E4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59950" y="3333831"/>
              <a:ext cx="165184" cy="121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Mc</a:t>
              </a:r>
              <a:br>
                <a:rPr lang="en-US" sz="300" dirty="0"/>
              </a:br>
              <a:r>
                <a:rPr lang="en-US" sz="300" dirty="0"/>
                <a:t>Lennan</a:t>
              </a:r>
            </a:p>
          </p:txBody>
        </p:sp>
        <p:sp>
          <p:nvSpPr>
            <p:cNvPr id="403" name="TextBox 151">
              <a:extLst>
                <a:ext uri="{FF2B5EF4-FFF2-40B4-BE49-F238E27FC236}">
                  <a16:creationId xmlns:a16="http://schemas.microsoft.com/office/drawing/2014/main" id="{57D224C4-5DA7-DE44-B4DB-89485A078D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9354" y="3389613"/>
              <a:ext cx="196950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Hamilton</a:t>
              </a:r>
            </a:p>
          </p:txBody>
        </p:sp>
        <p:sp>
          <p:nvSpPr>
            <p:cNvPr id="404" name="TextBox 152">
              <a:extLst>
                <a:ext uri="{FF2B5EF4-FFF2-40B4-BE49-F238E27FC236}">
                  <a16:creationId xmlns:a16="http://schemas.microsoft.com/office/drawing/2014/main" id="{20FF6198-2FC6-2647-A4E8-404913AA9C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77057" y="3505500"/>
              <a:ext cx="154595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Coryell</a:t>
              </a:r>
            </a:p>
          </p:txBody>
        </p:sp>
        <p:sp>
          <p:nvSpPr>
            <p:cNvPr id="405" name="TextBox 153">
              <a:extLst>
                <a:ext uri="{FF2B5EF4-FFF2-40B4-BE49-F238E27FC236}">
                  <a16:creationId xmlns:a16="http://schemas.microsoft.com/office/drawing/2014/main" id="{1A0870E7-FB64-C24E-9457-33B7862404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38470" y="3661076"/>
              <a:ext cx="82593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Bell</a:t>
              </a:r>
            </a:p>
          </p:txBody>
        </p:sp>
        <p:sp>
          <p:nvSpPr>
            <p:cNvPr id="406" name="TextBox 154">
              <a:extLst>
                <a:ext uri="{FF2B5EF4-FFF2-40B4-BE49-F238E27FC236}">
                  <a16:creationId xmlns:a16="http://schemas.microsoft.com/office/drawing/2014/main" id="{3C9F10CA-705D-EB4D-B937-488C39D38D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1455" y="3562651"/>
              <a:ext cx="105886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Falls</a:t>
              </a:r>
            </a:p>
          </p:txBody>
        </p:sp>
        <p:sp>
          <p:nvSpPr>
            <p:cNvPr id="407" name="TextBox 155">
              <a:extLst>
                <a:ext uri="{FF2B5EF4-FFF2-40B4-BE49-F238E27FC236}">
                  <a16:creationId xmlns:a16="http://schemas.microsoft.com/office/drawing/2014/main" id="{EAEB20F0-4D6C-EC46-8FB9-A361DCE07E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02285" y="3487563"/>
              <a:ext cx="160948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b="1" dirty="0"/>
                <a:t>WACO</a:t>
              </a:r>
            </a:p>
          </p:txBody>
        </p:sp>
        <p:sp>
          <p:nvSpPr>
            <p:cNvPr id="408" name="TextBox 156">
              <a:extLst>
                <a:ext uri="{FF2B5EF4-FFF2-40B4-BE49-F238E27FC236}">
                  <a16:creationId xmlns:a16="http://schemas.microsoft.com/office/drawing/2014/main" id="{9F328D67-1CD0-AB49-951D-9ED7138E85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285713">
              <a:off x="5995343" y="3398012"/>
              <a:ext cx="230833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Limestone</a:t>
              </a:r>
            </a:p>
          </p:txBody>
        </p:sp>
        <p:sp>
          <p:nvSpPr>
            <p:cNvPr id="409" name="TextBox 41">
              <a:extLst>
                <a:ext uri="{FF2B5EF4-FFF2-40B4-BE49-F238E27FC236}">
                  <a16:creationId xmlns:a16="http://schemas.microsoft.com/office/drawing/2014/main" id="{CA11FC9E-105A-3849-A8FB-1F409A319D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74719" y="3632501"/>
              <a:ext cx="230833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Robertson</a:t>
              </a:r>
            </a:p>
          </p:txBody>
        </p:sp>
        <p:sp>
          <p:nvSpPr>
            <p:cNvPr id="410" name="TextBox 41">
              <a:extLst>
                <a:ext uri="{FF2B5EF4-FFF2-40B4-BE49-F238E27FC236}">
                  <a16:creationId xmlns:a16="http://schemas.microsoft.com/office/drawing/2014/main" id="{242BAFD2-F195-0547-AB81-BD2A9C7EB5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16558" y="3684888"/>
              <a:ext cx="188479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Madison</a:t>
              </a:r>
            </a:p>
          </p:txBody>
        </p:sp>
        <p:sp>
          <p:nvSpPr>
            <p:cNvPr id="411" name="TextBox 41">
              <a:extLst>
                <a:ext uri="{FF2B5EF4-FFF2-40B4-BE49-F238E27FC236}">
                  <a16:creationId xmlns:a16="http://schemas.microsoft.com/office/drawing/2014/main" id="{D632E213-99E1-3C46-A683-AD0638A107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6101" y="3752005"/>
              <a:ext cx="133418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Milam</a:t>
              </a:r>
            </a:p>
          </p:txBody>
        </p:sp>
        <p:sp>
          <p:nvSpPr>
            <p:cNvPr id="412" name="TextBox 41">
              <a:extLst>
                <a:ext uri="{FF2B5EF4-FFF2-40B4-BE49-F238E27FC236}">
                  <a16:creationId xmlns:a16="http://schemas.microsoft.com/office/drawing/2014/main" id="{74AF34E2-4A2E-4E48-99C2-6B0E47D281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72898" y="3819826"/>
              <a:ext cx="156713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Brazos</a:t>
              </a:r>
            </a:p>
          </p:txBody>
        </p:sp>
        <p:sp>
          <p:nvSpPr>
            <p:cNvPr id="413" name="TextBox 41">
              <a:extLst>
                <a:ext uri="{FF2B5EF4-FFF2-40B4-BE49-F238E27FC236}">
                  <a16:creationId xmlns:a16="http://schemas.microsoft.com/office/drawing/2014/main" id="{8A0345F5-8547-6B42-8B3B-08CA65D997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6311802" y="3863150"/>
              <a:ext cx="163066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Grimes</a:t>
              </a:r>
            </a:p>
          </p:txBody>
        </p:sp>
        <p:sp>
          <p:nvSpPr>
            <p:cNvPr id="414" name="TextBox 41">
              <a:extLst>
                <a:ext uri="{FF2B5EF4-FFF2-40B4-BE49-F238E27FC236}">
                  <a16:creationId xmlns:a16="http://schemas.microsoft.com/office/drawing/2014/main" id="{95A82E4E-CAA9-C149-B97D-CF460D8146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80549" y="3918251"/>
              <a:ext cx="196950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Burleson</a:t>
              </a:r>
            </a:p>
          </p:txBody>
        </p:sp>
        <p:sp>
          <p:nvSpPr>
            <p:cNvPr id="415" name="TextBox 41">
              <a:extLst>
                <a:ext uri="{FF2B5EF4-FFF2-40B4-BE49-F238E27FC236}">
                  <a16:creationId xmlns:a16="http://schemas.microsoft.com/office/drawing/2014/main" id="{30B75544-E278-3149-9081-4C8BC668AA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21744" y="3829801"/>
              <a:ext cx="177889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b="1" dirty="0"/>
                <a:t>BRYAN</a:t>
              </a:r>
            </a:p>
          </p:txBody>
        </p:sp>
        <p:sp>
          <p:nvSpPr>
            <p:cNvPr id="416" name="TextBox 41">
              <a:extLst>
                <a:ext uri="{FF2B5EF4-FFF2-40B4-BE49-F238E27FC236}">
                  <a16:creationId xmlns:a16="http://schemas.microsoft.com/office/drawing/2014/main" id="{4869D974-E76F-3341-BC17-66959DCD78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1753" y="4038902"/>
              <a:ext cx="264717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Washington</a:t>
              </a:r>
            </a:p>
          </p:txBody>
        </p:sp>
        <p:sp>
          <p:nvSpPr>
            <p:cNvPr id="417" name="TextBox 41">
              <a:extLst>
                <a:ext uri="{FF2B5EF4-FFF2-40B4-BE49-F238E27FC236}">
                  <a16:creationId xmlns:a16="http://schemas.microsoft.com/office/drawing/2014/main" id="{739708DF-E5D7-6445-9016-35136FDAF0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75008" y="3986514"/>
              <a:ext cx="82593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Lee</a:t>
              </a:r>
            </a:p>
          </p:txBody>
        </p:sp>
        <p:sp>
          <p:nvSpPr>
            <p:cNvPr id="418" name="TextBox 41">
              <a:extLst>
                <a:ext uri="{FF2B5EF4-FFF2-40B4-BE49-F238E27FC236}">
                  <a16:creationId xmlns:a16="http://schemas.microsoft.com/office/drawing/2014/main" id="{2ECF9D11-BC48-B24F-AE8F-3662BC5AA3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00419" y="4154788"/>
              <a:ext cx="139770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Austin</a:t>
              </a:r>
            </a:p>
          </p:txBody>
        </p:sp>
        <p:sp>
          <p:nvSpPr>
            <p:cNvPr id="419" name="TextBox 41">
              <a:extLst>
                <a:ext uri="{FF2B5EF4-FFF2-40B4-BE49-F238E27FC236}">
                  <a16:creationId xmlns:a16="http://schemas.microsoft.com/office/drawing/2014/main" id="{48C0C0EF-6FBD-2B48-A518-F18DBBD46D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5407" y="4218288"/>
              <a:ext cx="169419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Fayette</a:t>
              </a:r>
            </a:p>
          </p:txBody>
        </p:sp>
        <p:sp>
          <p:nvSpPr>
            <p:cNvPr id="420" name="TextBox 41">
              <a:extLst>
                <a:ext uri="{FF2B5EF4-FFF2-40B4-BE49-F238E27FC236}">
                  <a16:creationId xmlns:a16="http://schemas.microsoft.com/office/drawing/2014/main" id="{08C2152D-A00D-7A4B-A8B4-8CA3496CC2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74276" y="4172251"/>
              <a:ext cx="133418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Harris</a:t>
              </a:r>
            </a:p>
          </p:txBody>
        </p:sp>
        <p:sp>
          <p:nvSpPr>
            <p:cNvPr id="421" name="TextBox 41">
              <a:extLst>
                <a:ext uri="{FF2B5EF4-FFF2-40B4-BE49-F238E27FC236}">
                  <a16:creationId xmlns:a16="http://schemas.microsoft.com/office/drawing/2014/main" id="{17DF22D7-149C-B54C-9B82-0CC61CFD74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89309" y="4007151"/>
              <a:ext cx="279540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Montgomery</a:t>
              </a:r>
            </a:p>
          </p:txBody>
        </p:sp>
        <p:sp>
          <p:nvSpPr>
            <p:cNvPr id="422" name="TextBox 41">
              <a:extLst>
                <a:ext uri="{FF2B5EF4-FFF2-40B4-BE49-F238E27FC236}">
                  <a16:creationId xmlns:a16="http://schemas.microsoft.com/office/drawing/2014/main" id="{3BB28263-FB69-B945-B4EC-C08A13A234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1706" y="4013501"/>
              <a:ext cx="150360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Liberty</a:t>
              </a:r>
            </a:p>
          </p:txBody>
        </p:sp>
        <p:sp>
          <p:nvSpPr>
            <p:cNvPr id="423" name="TextBox 41">
              <a:extLst>
                <a:ext uri="{FF2B5EF4-FFF2-40B4-BE49-F238E27FC236}">
                  <a16:creationId xmlns:a16="http://schemas.microsoft.com/office/drawing/2014/main" id="{EFD7D8CB-551D-F942-B39E-F4D3F8D437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86181" y="4098783"/>
              <a:ext cx="292246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b="1" dirty="0"/>
                <a:t>BEAUMONT</a:t>
              </a:r>
            </a:p>
          </p:txBody>
        </p:sp>
        <p:sp>
          <p:nvSpPr>
            <p:cNvPr id="424" name="TextBox 41">
              <a:extLst>
                <a:ext uri="{FF2B5EF4-FFF2-40B4-BE49-F238E27FC236}">
                  <a16:creationId xmlns:a16="http://schemas.microsoft.com/office/drawing/2014/main" id="{0FAAE02E-FA75-A040-839B-A62415E3B2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90751" y="4032551"/>
              <a:ext cx="167302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Orange</a:t>
              </a:r>
            </a:p>
          </p:txBody>
        </p:sp>
        <p:sp>
          <p:nvSpPr>
            <p:cNvPr id="425" name="TextBox 41">
              <a:extLst>
                <a:ext uri="{FF2B5EF4-FFF2-40B4-BE49-F238E27FC236}">
                  <a16:creationId xmlns:a16="http://schemas.microsoft.com/office/drawing/2014/main" id="{A8AB1C4F-A014-D346-8BA6-F03431EF08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92056" y="4134151"/>
              <a:ext cx="207537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Jefferson</a:t>
              </a:r>
            </a:p>
          </p:txBody>
        </p:sp>
        <p:sp>
          <p:nvSpPr>
            <p:cNvPr id="426" name="TextBox 41">
              <a:extLst>
                <a:ext uri="{FF2B5EF4-FFF2-40B4-BE49-F238E27FC236}">
                  <a16:creationId xmlns:a16="http://schemas.microsoft.com/office/drawing/2014/main" id="{0D324B31-1B16-3B47-B4C6-4574DB6C05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71647" y="4227813"/>
              <a:ext cx="230833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Chambers</a:t>
              </a:r>
            </a:p>
          </p:txBody>
        </p:sp>
        <p:sp>
          <p:nvSpPr>
            <p:cNvPr id="427" name="TextBox 41">
              <a:extLst>
                <a:ext uri="{FF2B5EF4-FFF2-40B4-BE49-F238E27FC236}">
                  <a16:creationId xmlns:a16="http://schemas.microsoft.com/office/drawing/2014/main" id="{F8CC9485-6BF1-3D4A-8F89-A2E6AEF562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8763640">
              <a:off x="6793449" y="4398135"/>
              <a:ext cx="226598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Galveston</a:t>
              </a:r>
            </a:p>
          </p:txBody>
        </p:sp>
        <p:sp>
          <p:nvSpPr>
            <p:cNvPr id="428" name="TextBox 41">
              <a:extLst>
                <a:ext uri="{FF2B5EF4-FFF2-40B4-BE49-F238E27FC236}">
                  <a16:creationId xmlns:a16="http://schemas.microsoft.com/office/drawing/2014/main" id="{BEB6C449-1337-5D4D-9779-58CD3DD7D8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8490" y="4234362"/>
              <a:ext cx="254127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b="1" dirty="0"/>
                <a:t>HOUSTON</a:t>
              </a:r>
            </a:p>
          </p:txBody>
        </p:sp>
        <p:sp>
          <p:nvSpPr>
            <p:cNvPr id="429" name="TextBox 41">
              <a:extLst>
                <a:ext uri="{FF2B5EF4-FFF2-40B4-BE49-F238E27FC236}">
                  <a16:creationId xmlns:a16="http://schemas.microsoft.com/office/drawing/2014/main" id="{1654C663-FF3E-2248-A56F-46B5EF3100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50983" y="4383388"/>
              <a:ext cx="116476" cy="121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Fort</a:t>
              </a:r>
              <a:br>
                <a:rPr lang="en-US" sz="300" dirty="0"/>
              </a:br>
              <a:r>
                <a:rPr lang="en-US" sz="300" dirty="0"/>
                <a:t>Bend</a:t>
              </a:r>
            </a:p>
          </p:txBody>
        </p:sp>
        <p:sp>
          <p:nvSpPr>
            <p:cNvPr id="430" name="TextBox 41">
              <a:extLst>
                <a:ext uri="{FF2B5EF4-FFF2-40B4-BE49-F238E27FC236}">
                  <a16:creationId xmlns:a16="http://schemas.microsoft.com/office/drawing/2014/main" id="{176BFCCE-4593-9047-9444-A92404680C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75587" y="4505626"/>
              <a:ext cx="186360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Brazoria</a:t>
              </a:r>
            </a:p>
          </p:txBody>
        </p:sp>
        <p:sp>
          <p:nvSpPr>
            <p:cNvPr id="431" name="TextBox 41">
              <a:extLst>
                <a:ext uri="{FF2B5EF4-FFF2-40B4-BE49-F238E27FC236}">
                  <a16:creationId xmlns:a16="http://schemas.microsoft.com/office/drawing/2014/main" id="{708C37E1-DA5A-414E-AB78-78CF86ADBA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45121" y="4680251"/>
              <a:ext cx="239304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Matagorda</a:t>
              </a:r>
            </a:p>
          </p:txBody>
        </p:sp>
        <p:sp>
          <p:nvSpPr>
            <p:cNvPr id="432" name="TextBox 41">
              <a:extLst>
                <a:ext uri="{FF2B5EF4-FFF2-40B4-BE49-F238E27FC236}">
                  <a16:creationId xmlns:a16="http://schemas.microsoft.com/office/drawing/2014/main" id="{4B01C094-DCDB-B545-BD71-2FFF4F8282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6444" y="4483401"/>
              <a:ext cx="190597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Wharton</a:t>
              </a:r>
            </a:p>
          </p:txBody>
        </p:sp>
        <p:sp>
          <p:nvSpPr>
            <p:cNvPr id="433" name="TextBox 41">
              <a:extLst>
                <a:ext uri="{FF2B5EF4-FFF2-40B4-BE49-F238E27FC236}">
                  <a16:creationId xmlns:a16="http://schemas.microsoft.com/office/drawing/2014/main" id="{78C786B4-887F-3C4F-A545-281D943E35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0179" y="4313538"/>
              <a:ext cx="201185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Colorado</a:t>
              </a:r>
            </a:p>
          </p:txBody>
        </p:sp>
        <p:sp>
          <p:nvSpPr>
            <p:cNvPr id="434" name="TextBox 41">
              <a:extLst>
                <a:ext uri="{FF2B5EF4-FFF2-40B4-BE49-F238E27FC236}">
                  <a16:creationId xmlns:a16="http://schemas.microsoft.com/office/drawing/2014/main" id="{16EBC92F-7998-8048-B9B1-1012B74411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62816" y="4427838"/>
              <a:ext cx="160948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Lavaca</a:t>
              </a:r>
            </a:p>
          </p:txBody>
        </p:sp>
        <p:sp>
          <p:nvSpPr>
            <p:cNvPr id="435" name="TextBox 41">
              <a:extLst>
                <a:ext uri="{FF2B5EF4-FFF2-40B4-BE49-F238E27FC236}">
                  <a16:creationId xmlns:a16="http://schemas.microsoft.com/office/drawing/2014/main" id="{E51C28CD-E7AC-8446-8653-22F8370A72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5155" y="4404025"/>
              <a:ext cx="211773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Gonzales</a:t>
              </a:r>
            </a:p>
          </p:txBody>
        </p:sp>
        <p:sp>
          <p:nvSpPr>
            <p:cNvPr id="436" name="TextBox 41">
              <a:extLst>
                <a:ext uri="{FF2B5EF4-FFF2-40B4-BE49-F238E27FC236}">
                  <a16:creationId xmlns:a16="http://schemas.microsoft.com/office/drawing/2014/main" id="{8545956C-69EC-DD45-B40E-4F13F0A26D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11483" y="4592938"/>
              <a:ext cx="139770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Dewitt</a:t>
              </a:r>
            </a:p>
          </p:txBody>
        </p:sp>
        <p:sp>
          <p:nvSpPr>
            <p:cNvPr id="437" name="TextBox 41">
              <a:extLst>
                <a:ext uri="{FF2B5EF4-FFF2-40B4-BE49-F238E27FC236}">
                  <a16:creationId xmlns:a16="http://schemas.microsoft.com/office/drawing/2014/main" id="{34712727-08C9-5845-93E7-139CFB405A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93095" y="4506265"/>
              <a:ext cx="224479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b="1" dirty="0"/>
                <a:t>YOAKUM</a:t>
              </a:r>
            </a:p>
          </p:txBody>
        </p:sp>
        <p:sp>
          <p:nvSpPr>
            <p:cNvPr id="438" name="TextBox 41">
              <a:extLst>
                <a:ext uri="{FF2B5EF4-FFF2-40B4-BE49-F238E27FC236}">
                  <a16:creationId xmlns:a16="http://schemas.microsoft.com/office/drawing/2014/main" id="{6A02C8AD-68F6-1540-957A-CCD643565E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9764" y="4642151"/>
              <a:ext cx="184243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Jackson</a:t>
              </a:r>
            </a:p>
          </p:txBody>
        </p:sp>
        <p:sp>
          <p:nvSpPr>
            <p:cNvPr id="439" name="TextBox 41">
              <a:extLst>
                <a:ext uri="{FF2B5EF4-FFF2-40B4-BE49-F238E27FC236}">
                  <a16:creationId xmlns:a16="http://schemas.microsoft.com/office/drawing/2014/main" id="{012526D5-93A0-2E47-8F53-3FB3EE2850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65196" y="4727876"/>
              <a:ext cx="167302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Victoria</a:t>
              </a:r>
            </a:p>
          </p:txBody>
        </p:sp>
        <p:sp>
          <p:nvSpPr>
            <p:cNvPr id="440" name="TextBox 41">
              <a:extLst>
                <a:ext uri="{FF2B5EF4-FFF2-40B4-BE49-F238E27FC236}">
                  <a16:creationId xmlns:a16="http://schemas.microsoft.com/office/drawing/2014/main" id="{CE744B8B-C869-7C49-BE16-63E3E5ABAD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7064" y="4832652"/>
              <a:ext cx="184243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Calhoun</a:t>
              </a:r>
            </a:p>
          </p:txBody>
        </p:sp>
        <p:sp>
          <p:nvSpPr>
            <p:cNvPr id="441" name="TextBox 41">
              <a:extLst>
                <a:ext uri="{FF2B5EF4-FFF2-40B4-BE49-F238E27FC236}">
                  <a16:creationId xmlns:a16="http://schemas.microsoft.com/office/drawing/2014/main" id="{AA5ED55D-6064-144E-893E-FD3789E4CD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4482617">
              <a:off x="6335091" y="4129851"/>
              <a:ext cx="141889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Waller</a:t>
              </a:r>
            </a:p>
          </p:txBody>
        </p:sp>
        <p:sp>
          <p:nvSpPr>
            <p:cNvPr id="442" name="TextBox 41">
              <a:extLst>
                <a:ext uri="{FF2B5EF4-FFF2-40B4-BE49-F238E27FC236}">
                  <a16:creationId xmlns:a16="http://schemas.microsoft.com/office/drawing/2014/main" id="{0C8BFA67-270A-724D-B63D-15D2D0F071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82376" y="4770738"/>
              <a:ext cx="144005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Goliad</a:t>
              </a:r>
            </a:p>
          </p:txBody>
        </p:sp>
        <p:sp>
          <p:nvSpPr>
            <p:cNvPr id="443" name="TextBox 41">
              <a:extLst>
                <a:ext uri="{FF2B5EF4-FFF2-40B4-BE49-F238E27FC236}">
                  <a16:creationId xmlns:a16="http://schemas.microsoft.com/office/drawing/2014/main" id="{88DF1EB5-05A2-1342-ADD0-7CCFBBE051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63061" y="4904087"/>
              <a:ext cx="88946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Bee</a:t>
              </a:r>
            </a:p>
          </p:txBody>
        </p:sp>
        <p:sp>
          <p:nvSpPr>
            <p:cNvPr id="444" name="TextBox 41">
              <a:extLst>
                <a:ext uri="{FF2B5EF4-FFF2-40B4-BE49-F238E27FC236}">
                  <a16:creationId xmlns:a16="http://schemas.microsoft.com/office/drawing/2014/main" id="{628F2A1C-DC9E-EF48-BC0F-0016314BAC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4817" y="4918376"/>
              <a:ext cx="171537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Refugio</a:t>
              </a:r>
            </a:p>
          </p:txBody>
        </p:sp>
        <p:sp>
          <p:nvSpPr>
            <p:cNvPr id="445" name="TextBox 41">
              <a:extLst>
                <a:ext uri="{FF2B5EF4-FFF2-40B4-BE49-F238E27FC236}">
                  <a16:creationId xmlns:a16="http://schemas.microsoft.com/office/drawing/2014/main" id="{F6C7662D-5880-894E-9FA7-A0CDD7AA85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8288275">
              <a:off x="5947202" y="5053778"/>
              <a:ext cx="184243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Aransas</a:t>
              </a:r>
            </a:p>
          </p:txBody>
        </p:sp>
        <p:sp>
          <p:nvSpPr>
            <p:cNvPr id="446" name="TextBox 41">
              <a:extLst>
                <a:ext uri="{FF2B5EF4-FFF2-40B4-BE49-F238E27FC236}">
                  <a16:creationId xmlns:a16="http://schemas.microsoft.com/office/drawing/2014/main" id="{23297802-3E4C-7B4D-AC55-FFF3D3429F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82082" y="4694538"/>
              <a:ext cx="158831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Karnes</a:t>
              </a:r>
            </a:p>
          </p:txBody>
        </p:sp>
        <p:sp>
          <p:nvSpPr>
            <p:cNvPr id="447" name="TextBox 41">
              <a:extLst>
                <a:ext uri="{FF2B5EF4-FFF2-40B4-BE49-F238E27FC236}">
                  <a16:creationId xmlns:a16="http://schemas.microsoft.com/office/drawing/2014/main" id="{304E3982-9AEC-6449-8FBA-82F4C9883D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08545" y="4956476"/>
              <a:ext cx="93181" cy="121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Live</a:t>
              </a:r>
              <a:br>
                <a:rPr lang="en-US" sz="300" dirty="0"/>
              </a:br>
              <a:r>
                <a:rPr lang="en-US" sz="300" dirty="0"/>
                <a:t>Oak</a:t>
              </a:r>
            </a:p>
          </p:txBody>
        </p:sp>
        <p:sp>
          <p:nvSpPr>
            <p:cNvPr id="448" name="TextBox 41">
              <a:extLst>
                <a:ext uri="{FF2B5EF4-FFF2-40B4-BE49-F238E27FC236}">
                  <a16:creationId xmlns:a16="http://schemas.microsoft.com/office/drawing/2014/main" id="{ABF976A1-8860-494F-BB2B-E68A8BA077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26264" y="5152958"/>
              <a:ext cx="122829" cy="121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Jim</a:t>
              </a:r>
              <a:br>
                <a:rPr lang="en-US" sz="300" dirty="0"/>
              </a:br>
              <a:r>
                <a:rPr lang="en-US" sz="300" dirty="0"/>
                <a:t>Wells</a:t>
              </a:r>
            </a:p>
          </p:txBody>
        </p:sp>
        <p:sp>
          <p:nvSpPr>
            <p:cNvPr id="449" name="TextBox 41">
              <a:extLst>
                <a:ext uri="{FF2B5EF4-FFF2-40B4-BE49-F238E27FC236}">
                  <a16:creationId xmlns:a16="http://schemas.microsoft.com/office/drawing/2014/main" id="{5C2528F7-9433-5D4C-9BDE-E49C1D4E72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54059" y="5088240"/>
              <a:ext cx="167302" cy="121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San</a:t>
              </a:r>
              <a:br>
                <a:rPr lang="en-US" sz="300" dirty="0"/>
              </a:br>
              <a:r>
                <a:rPr lang="en-US" sz="300" dirty="0"/>
                <a:t>Patricio</a:t>
              </a:r>
            </a:p>
          </p:txBody>
        </p:sp>
        <p:sp>
          <p:nvSpPr>
            <p:cNvPr id="450" name="TextBox 41">
              <a:extLst>
                <a:ext uri="{FF2B5EF4-FFF2-40B4-BE49-F238E27FC236}">
                  <a16:creationId xmlns:a16="http://schemas.microsoft.com/office/drawing/2014/main" id="{6AB50864-C5DD-E241-B56F-1144E8FC33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95058" y="5215241"/>
              <a:ext cx="169418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Nueces</a:t>
              </a:r>
            </a:p>
          </p:txBody>
        </p:sp>
        <p:sp>
          <p:nvSpPr>
            <p:cNvPr id="451" name="TextBox 41">
              <a:extLst>
                <a:ext uri="{FF2B5EF4-FFF2-40B4-BE49-F238E27FC236}">
                  <a16:creationId xmlns:a16="http://schemas.microsoft.com/office/drawing/2014/main" id="{78658C2C-C45C-5F47-B8A3-00736F08E0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1775" y="5269508"/>
              <a:ext cx="216008" cy="121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b="1" dirty="0"/>
                <a:t>CORPUS</a:t>
              </a:r>
            </a:p>
            <a:p>
              <a:pPr algn="ctr"/>
              <a:r>
                <a:rPr lang="en-US" sz="300" b="1" dirty="0"/>
                <a:t>CHRISTI</a:t>
              </a:r>
            </a:p>
          </p:txBody>
        </p:sp>
        <p:sp>
          <p:nvSpPr>
            <p:cNvPr id="452" name="TextBox 41">
              <a:extLst>
                <a:ext uri="{FF2B5EF4-FFF2-40B4-BE49-F238E27FC236}">
                  <a16:creationId xmlns:a16="http://schemas.microsoft.com/office/drawing/2014/main" id="{54962670-2FF3-0845-B032-97A2254E36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85266" y="5400976"/>
              <a:ext cx="171537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Kleberg</a:t>
              </a:r>
            </a:p>
          </p:txBody>
        </p:sp>
        <p:sp>
          <p:nvSpPr>
            <p:cNvPr id="453" name="TextBox 41">
              <a:extLst>
                <a:ext uri="{FF2B5EF4-FFF2-40B4-BE49-F238E27FC236}">
                  <a16:creationId xmlns:a16="http://schemas.microsoft.com/office/drawing/2014/main" id="{8E562A6E-0E77-D441-9CFA-3E73CE9D07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7595" y="5615288"/>
              <a:ext cx="169419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Kenedy</a:t>
              </a:r>
            </a:p>
          </p:txBody>
        </p:sp>
        <p:sp>
          <p:nvSpPr>
            <p:cNvPr id="454" name="TextBox 41">
              <a:extLst>
                <a:ext uri="{FF2B5EF4-FFF2-40B4-BE49-F238E27FC236}">
                  <a16:creationId xmlns:a16="http://schemas.microsoft.com/office/drawing/2014/main" id="{208C81F5-F534-A94F-A9A1-8DE059D063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6545" y="5862637"/>
              <a:ext cx="158831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Willacy</a:t>
              </a:r>
            </a:p>
          </p:txBody>
        </p:sp>
        <p:sp>
          <p:nvSpPr>
            <p:cNvPr id="455" name="TextBox 41">
              <a:extLst>
                <a:ext uri="{FF2B5EF4-FFF2-40B4-BE49-F238E27FC236}">
                  <a16:creationId xmlns:a16="http://schemas.microsoft.com/office/drawing/2014/main" id="{1771DDDF-D77D-2A46-8E18-7CA120121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59187" y="5838586"/>
              <a:ext cx="167302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Hidalgo</a:t>
              </a:r>
            </a:p>
          </p:txBody>
        </p:sp>
        <p:sp>
          <p:nvSpPr>
            <p:cNvPr id="456" name="TextBox 41">
              <a:extLst>
                <a:ext uri="{FF2B5EF4-FFF2-40B4-BE49-F238E27FC236}">
                  <a16:creationId xmlns:a16="http://schemas.microsoft.com/office/drawing/2014/main" id="{78D9F731-9304-B84B-97FA-6C5EC0AD3C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63285" y="5572426"/>
              <a:ext cx="156713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Brooks</a:t>
              </a:r>
            </a:p>
          </p:txBody>
        </p:sp>
        <p:sp>
          <p:nvSpPr>
            <p:cNvPr id="457" name="TextBox 41">
              <a:extLst>
                <a:ext uri="{FF2B5EF4-FFF2-40B4-BE49-F238E27FC236}">
                  <a16:creationId xmlns:a16="http://schemas.microsoft.com/office/drawing/2014/main" id="{748D79F4-5300-AA4F-8A75-6D8114CC7C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64857" y="5545437"/>
              <a:ext cx="118593" cy="121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Jim</a:t>
              </a:r>
              <a:br>
                <a:rPr lang="en-US" sz="300" dirty="0"/>
              </a:br>
              <a:r>
                <a:rPr lang="en-US" sz="300" dirty="0"/>
                <a:t>Hogg</a:t>
              </a:r>
            </a:p>
          </p:txBody>
        </p:sp>
        <p:sp>
          <p:nvSpPr>
            <p:cNvPr id="458" name="TextBox 41">
              <a:extLst>
                <a:ext uri="{FF2B5EF4-FFF2-40B4-BE49-F238E27FC236}">
                  <a16:creationId xmlns:a16="http://schemas.microsoft.com/office/drawing/2014/main" id="{65085587-2A0C-A145-91B9-A662818807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39864" y="5569252"/>
              <a:ext cx="156713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Zapata</a:t>
              </a:r>
            </a:p>
          </p:txBody>
        </p:sp>
        <p:sp>
          <p:nvSpPr>
            <p:cNvPr id="459" name="TextBox 41">
              <a:extLst>
                <a:ext uri="{FF2B5EF4-FFF2-40B4-BE49-F238E27FC236}">
                  <a16:creationId xmlns:a16="http://schemas.microsoft.com/office/drawing/2014/main" id="{82FBE793-9851-9942-8E8A-1E6F4F1172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38931" y="5807376"/>
              <a:ext cx="110122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Starr</a:t>
              </a:r>
            </a:p>
          </p:txBody>
        </p:sp>
        <p:sp>
          <p:nvSpPr>
            <p:cNvPr id="460" name="TextBox 41">
              <a:extLst>
                <a:ext uri="{FF2B5EF4-FFF2-40B4-BE49-F238E27FC236}">
                  <a16:creationId xmlns:a16="http://schemas.microsoft.com/office/drawing/2014/main" id="{5DF9BF1F-E86D-AC4D-B9EE-F80BC5889E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56664" y="5951112"/>
              <a:ext cx="177889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b="1" dirty="0"/>
                <a:t>PHARR</a:t>
              </a:r>
            </a:p>
          </p:txBody>
        </p:sp>
        <p:sp>
          <p:nvSpPr>
            <p:cNvPr id="461" name="TextBox 41">
              <a:extLst>
                <a:ext uri="{FF2B5EF4-FFF2-40B4-BE49-F238E27FC236}">
                  <a16:creationId xmlns:a16="http://schemas.microsoft.com/office/drawing/2014/main" id="{0A4FE6D6-BFB7-1E4E-887A-6092595400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44759" y="5261276"/>
              <a:ext cx="127065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Duval</a:t>
              </a:r>
            </a:p>
          </p:txBody>
        </p:sp>
        <p:sp>
          <p:nvSpPr>
            <p:cNvPr id="462" name="TextBox 41">
              <a:extLst>
                <a:ext uri="{FF2B5EF4-FFF2-40B4-BE49-F238E27FC236}">
                  <a16:creationId xmlns:a16="http://schemas.microsoft.com/office/drawing/2014/main" id="{FE1D5EE6-19EE-2B49-AE80-5EE3FFB0F8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9757" y="5194603"/>
              <a:ext cx="131300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Webb</a:t>
              </a:r>
            </a:p>
          </p:txBody>
        </p:sp>
        <p:sp>
          <p:nvSpPr>
            <p:cNvPr id="463" name="TextBox 41">
              <a:extLst>
                <a:ext uri="{FF2B5EF4-FFF2-40B4-BE49-F238E27FC236}">
                  <a16:creationId xmlns:a16="http://schemas.microsoft.com/office/drawing/2014/main" id="{FDC5D48D-87DA-9F48-ADA6-47692B705C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46204" y="5365421"/>
              <a:ext cx="213892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b="1" dirty="0"/>
                <a:t>LAREDO</a:t>
              </a:r>
            </a:p>
          </p:txBody>
        </p:sp>
        <p:sp>
          <p:nvSpPr>
            <p:cNvPr id="464" name="TextBox 41">
              <a:extLst>
                <a:ext uri="{FF2B5EF4-FFF2-40B4-BE49-F238E27FC236}">
                  <a16:creationId xmlns:a16="http://schemas.microsoft.com/office/drawing/2014/main" id="{163C458A-AA59-D745-95C1-FCE4E9F414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65080" y="4937425"/>
              <a:ext cx="180008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La Salle</a:t>
              </a:r>
            </a:p>
          </p:txBody>
        </p:sp>
        <p:sp>
          <p:nvSpPr>
            <p:cNvPr id="465" name="TextBox 41">
              <a:extLst>
                <a:ext uri="{FF2B5EF4-FFF2-40B4-BE49-F238E27FC236}">
                  <a16:creationId xmlns:a16="http://schemas.microsoft.com/office/drawing/2014/main" id="{1738A534-79F5-5E42-93FA-F99AA14EE2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94948" y="4926314"/>
              <a:ext cx="156713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Dimmit</a:t>
              </a:r>
            </a:p>
          </p:txBody>
        </p:sp>
        <p:sp>
          <p:nvSpPr>
            <p:cNvPr id="466" name="TextBox 41">
              <a:extLst>
                <a:ext uri="{FF2B5EF4-FFF2-40B4-BE49-F238E27FC236}">
                  <a16:creationId xmlns:a16="http://schemas.microsoft.com/office/drawing/2014/main" id="{E3A779C6-0375-F648-861B-C4D3210410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16380" y="4694538"/>
              <a:ext cx="150360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Zavala</a:t>
              </a:r>
            </a:p>
          </p:txBody>
        </p:sp>
        <p:sp>
          <p:nvSpPr>
            <p:cNvPr id="467" name="TextBox 41">
              <a:extLst>
                <a:ext uri="{FF2B5EF4-FFF2-40B4-BE49-F238E27FC236}">
                  <a16:creationId xmlns:a16="http://schemas.microsoft.com/office/drawing/2014/main" id="{BC0DB573-40A9-114F-836A-1AA1AA0DD6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8340" y="4685013"/>
              <a:ext cx="86828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Frio</a:t>
              </a:r>
            </a:p>
          </p:txBody>
        </p:sp>
        <p:sp>
          <p:nvSpPr>
            <p:cNvPr id="468" name="TextBox 41">
              <a:extLst>
                <a:ext uri="{FF2B5EF4-FFF2-40B4-BE49-F238E27FC236}">
                  <a16:creationId xmlns:a16="http://schemas.microsoft.com/office/drawing/2014/main" id="{8587E584-E27E-8A43-A121-55C6C44F9E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79123" y="4700887"/>
              <a:ext cx="207537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Atascosa</a:t>
              </a:r>
            </a:p>
          </p:txBody>
        </p:sp>
        <p:sp>
          <p:nvSpPr>
            <p:cNvPr id="469" name="TextBox 41">
              <a:extLst>
                <a:ext uri="{FF2B5EF4-FFF2-40B4-BE49-F238E27FC236}">
                  <a16:creationId xmlns:a16="http://schemas.microsoft.com/office/drawing/2014/main" id="{18B59A59-3F1C-2341-92A7-61F9F8B415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96335" y="4902501"/>
              <a:ext cx="146124" cy="121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Mc</a:t>
              </a:r>
              <a:br>
                <a:rPr lang="en-US" sz="300" dirty="0"/>
              </a:br>
              <a:r>
                <a:rPr lang="en-US" sz="300" dirty="0"/>
                <a:t>Mullen</a:t>
              </a:r>
            </a:p>
          </p:txBody>
        </p:sp>
        <p:sp>
          <p:nvSpPr>
            <p:cNvPr id="470" name="TextBox 41">
              <a:extLst>
                <a:ext uri="{FF2B5EF4-FFF2-40B4-BE49-F238E27FC236}">
                  <a16:creationId xmlns:a16="http://schemas.microsoft.com/office/drawing/2014/main" id="{6869CCE0-CB89-7C40-BEDA-AEDF506618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93691" y="4343701"/>
              <a:ext cx="243540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Guadalupe</a:t>
              </a:r>
            </a:p>
          </p:txBody>
        </p:sp>
        <p:sp>
          <p:nvSpPr>
            <p:cNvPr id="471" name="TextBox 41">
              <a:extLst>
                <a:ext uri="{FF2B5EF4-FFF2-40B4-BE49-F238E27FC236}">
                  <a16:creationId xmlns:a16="http://schemas.microsoft.com/office/drawing/2014/main" id="{77011E1E-3A2F-3C4F-BDF4-04D90B6AEF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05356" y="4534201"/>
              <a:ext cx="150360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Wilson</a:t>
              </a:r>
            </a:p>
          </p:txBody>
        </p:sp>
        <p:sp>
          <p:nvSpPr>
            <p:cNvPr id="472" name="TextBox 41">
              <a:extLst>
                <a:ext uri="{FF2B5EF4-FFF2-40B4-BE49-F238E27FC236}">
                  <a16:creationId xmlns:a16="http://schemas.microsoft.com/office/drawing/2014/main" id="{FF1256EF-8937-D547-AAE9-2C020C9E3A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23592" y="4373863"/>
              <a:ext cx="131300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Bexar</a:t>
              </a:r>
            </a:p>
          </p:txBody>
        </p:sp>
        <p:sp>
          <p:nvSpPr>
            <p:cNvPr id="473" name="TextBox 41">
              <a:extLst>
                <a:ext uri="{FF2B5EF4-FFF2-40B4-BE49-F238E27FC236}">
                  <a16:creationId xmlns:a16="http://schemas.microsoft.com/office/drawing/2014/main" id="{276C2A38-9033-0340-B957-2E63A2825E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0378" y="4461176"/>
              <a:ext cx="163066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Medina</a:t>
              </a:r>
            </a:p>
          </p:txBody>
        </p:sp>
        <p:sp>
          <p:nvSpPr>
            <p:cNvPr id="474" name="TextBox 41">
              <a:extLst>
                <a:ext uri="{FF2B5EF4-FFF2-40B4-BE49-F238E27FC236}">
                  <a16:creationId xmlns:a16="http://schemas.microsoft.com/office/drawing/2014/main" id="{EFFB6E5A-FACE-E34E-B2C0-1FDA32901F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7275" y="4450063"/>
              <a:ext cx="154595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Uvalde</a:t>
              </a:r>
            </a:p>
          </p:txBody>
        </p:sp>
        <p:sp>
          <p:nvSpPr>
            <p:cNvPr id="475" name="TextBox 41">
              <a:extLst>
                <a:ext uri="{FF2B5EF4-FFF2-40B4-BE49-F238E27FC236}">
                  <a16:creationId xmlns:a16="http://schemas.microsoft.com/office/drawing/2014/main" id="{2C270254-08E0-3D44-967B-DCB1966B51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1048" y="4259563"/>
              <a:ext cx="101651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Real</a:t>
              </a:r>
            </a:p>
          </p:txBody>
        </p:sp>
        <p:sp>
          <p:nvSpPr>
            <p:cNvPr id="476" name="TextBox 41">
              <a:extLst>
                <a:ext uri="{FF2B5EF4-FFF2-40B4-BE49-F238E27FC236}">
                  <a16:creationId xmlns:a16="http://schemas.microsoft.com/office/drawing/2014/main" id="{3E2B9EC2-B1E8-A44D-AC0E-7C0D0B0BD0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9244" y="4275439"/>
              <a:ext cx="188479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Bandera</a:t>
              </a:r>
            </a:p>
          </p:txBody>
        </p:sp>
        <p:sp>
          <p:nvSpPr>
            <p:cNvPr id="477" name="TextBox 41">
              <a:extLst>
                <a:ext uri="{FF2B5EF4-FFF2-40B4-BE49-F238E27FC236}">
                  <a16:creationId xmlns:a16="http://schemas.microsoft.com/office/drawing/2014/main" id="{76F2611C-5D3E-384C-B7FF-A37956D791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03455" y="4132563"/>
              <a:ext cx="95299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Kerr</a:t>
              </a:r>
            </a:p>
          </p:txBody>
        </p:sp>
        <p:sp>
          <p:nvSpPr>
            <p:cNvPr id="478" name="TextBox 41">
              <a:extLst>
                <a:ext uri="{FF2B5EF4-FFF2-40B4-BE49-F238E27FC236}">
                  <a16:creationId xmlns:a16="http://schemas.microsoft.com/office/drawing/2014/main" id="{EC677A9A-1B24-FD41-BFA3-234090D8C5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1086" y="4188126"/>
              <a:ext cx="165184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Kendall</a:t>
              </a:r>
            </a:p>
          </p:txBody>
        </p:sp>
        <p:sp>
          <p:nvSpPr>
            <p:cNvPr id="479" name="TextBox 41">
              <a:extLst>
                <a:ext uri="{FF2B5EF4-FFF2-40B4-BE49-F238E27FC236}">
                  <a16:creationId xmlns:a16="http://schemas.microsoft.com/office/drawing/2014/main" id="{CC61FA9E-DBEB-824F-9AAA-64C3E60C0C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5669" y="4008739"/>
              <a:ext cx="190597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Gillespie</a:t>
              </a:r>
            </a:p>
          </p:txBody>
        </p:sp>
        <p:sp>
          <p:nvSpPr>
            <p:cNvPr id="480" name="TextBox 41">
              <a:extLst>
                <a:ext uri="{FF2B5EF4-FFF2-40B4-BE49-F238E27FC236}">
                  <a16:creationId xmlns:a16="http://schemas.microsoft.com/office/drawing/2014/main" id="{65D9EA03-8E92-254D-B96B-EE718176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978" y="3988102"/>
              <a:ext cx="152476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Blanco</a:t>
              </a:r>
            </a:p>
          </p:txBody>
        </p:sp>
        <p:sp>
          <p:nvSpPr>
            <p:cNvPr id="481" name="TextBox 41">
              <a:extLst>
                <a:ext uri="{FF2B5EF4-FFF2-40B4-BE49-F238E27FC236}">
                  <a16:creationId xmlns:a16="http://schemas.microsoft.com/office/drawing/2014/main" id="{8C7B9F6C-67E0-7140-A70E-93B39DD65E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28779" y="4432601"/>
              <a:ext cx="152476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Kinney</a:t>
              </a:r>
            </a:p>
          </p:txBody>
        </p:sp>
        <p:sp>
          <p:nvSpPr>
            <p:cNvPr id="482" name="TextBox 41">
              <a:extLst>
                <a:ext uri="{FF2B5EF4-FFF2-40B4-BE49-F238E27FC236}">
                  <a16:creationId xmlns:a16="http://schemas.microsoft.com/office/drawing/2014/main" id="{627BD9A8-DCA0-F547-8F64-28B648A19E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4028140">
              <a:off x="4532203" y="4767147"/>
              <a:ext cx="201185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Maverick</a:t>
              </a:r>
            </a:p>
          </p:txBody>
        </p:sp>
        <p:sp>
          <p:nvSpPr>
            <p:cNvPr id="483" name="TextBox 41">
              <a:extLst>
                <a:ext uri="{FF2B5EF4-FFF2-40B4-BE49-F238E27FC236}">
                  <a16:creationId xmlns:a16="http://schemas.microsoft.com/office/drawing/2014/main" id="{9B80B3E8-9EBB-854E-89A8-D5AA9E58DD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74735" y="4497281"/>
              <a:ext cx="235069" cy="121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b="1" dirty="0"/>
                <a:t>SAN</a:t>
              </a:r>
              <a:br>
                <a:rPr lang="en-US" sz="300" b="1" dirty="0"/>
              </a:br>
              <a:r>
                <a:rPr lang="en-US" sz="300" b="1" dirty="0"/>
                <a:t>ANTONIO</a:t>
              </a:r>
            </a:p>
          </p:txBody>
        </p:sp>
        <p:sp>
          <p:nvSpPr>
            <p:cNvPr id="484" name="TextBox 41">
              <a:extLst>
                <a:ext uri="{FF2B5EF4-FFF2-40B4-BE49-F238E27FC236}">
                  <a16:creationId xmlns:a16="http://schemas.microsoft.com/office/drawing/2014/main" id="{1167E8FE-B917-5A45-ACD9-76913DB6E1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36176" y="4161138"/>
              <a:ext cx="194832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Edwards</a:t>
              </a:r>
            </a:p>
          </p:txBody>
        </p:sp>
        <p:sp>
          <p:nvSpPr>
            <p:cNvPr id="485" name="TextBox 41">
              <a:extLst>
                <a:ext uri="{FF2B5EF4-FFF2-40B4-BE49-F238E27FC236}">
                  <a16:creationId xmlns:a16="http://schemas.microsoft.com/office/drawing/2014/main" id="{3D9ADDE2-1BAE-474A-9B3E-C8ACF8A9C7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6872" y="3918251"/>
              <a:ext cx="146124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Sutton</a:t>
              </a:r>
            </a:p>
          </p:txBody>
        </p:sp>
        <p:sp>
          <p:nvSpPr>
            <p:cNvPr id="486" name="TextBox 41">
              <a:extLst>
                <a:ext uri="{FF2B5EF4-FFF2-40B4-BE49-F238E27FC236}">
                  <a16:creationId xmlns:a16="http://schemas.microsoft.com/office/drawing/2014/main" id="{0D5037E0-8C96-BA40-AD13-9902F236B8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8179" y="3932537"/>
              <a:ext cx="152476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Kimble</a:t>
              </a:r>
            </a:p>
          </p:txBody>
        </p:sp>
        <p:sp>
          <p:nvSpPr>
            <p:cNvPr id="487" name="TextBox 41">
              <a:extLst>
                <a:ext uri="{FF2B5EF4-FFF2-40B4-BE49-F238E27FC236}">
                  <a16:creationId xmlns:a16="http://schemas.microsoft.com/office/drawing/2014/main" id="{1FD30862-57A0-4B44-9315-C774871971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6406" y="3808713"/>
              <a:ext cx="150360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Mason</a:t>
              </a:r>
            </a:p>
          </p:txBody>
        </p:sp>
        <p:sp>
          <p:nvSpPr>
            <p:cNvPr id="488" name="TextBox 41">
              <a:extLst>
                <a:ext uri="{FF2B5EF4-FFF2-40B4-BE49-F238E27FC236}">
                  <a16:creationId xmlns:a16="http://schemas.microsoft.com/office/drawing/2014/main" id="{829FBD22-1A7D-6544-9607-2128E53C55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6653" y="3803951"/>
              <a:ext cx="120712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Llano</a:t>
              </a:r>
            </a:p>
          </p:txBody>
        </p:sp>
        <p:sp>
          <p:nvSpPr>
            <p:cNvPr id="489" name="TextBox 41">
              <a:extLst>
                <a:ext uri="{FF2B5EF4-FFF2-40B4-BE49-F238E27FC236}">
                  <a16:creationId xmlns:a16="http://schemas.microsoft.com/office/drawing/2014/main" id="{CBD4ECC8-36EA-F644-912A-14F507FDB8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52441" y="3769027"/>
              <a:ext cx="148241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Burnet</a:t>
              </a:r>
            </a:p>
          </p:txBody>
        </p:sp>
        <p:sp>
          <p:nvSpPr>
            <p:cNvPr id="490" name="TextBox 41">
              <a:extLst>
                <a:ext uri="{FF2B5EF4-FFF2-40B4-BE49-F238E27FC236}">
                  <a16:creationId xmlns:a16="http://schemas.microsoft.com/office/drawing/2014/main" id="{A4602B46-9304-B347-B364-8747378A7D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28893" y="3842051"/>
              <a:ext cx="241422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Williamson</a:t>
              </a:r>
            </a:p>
          </p:txBody>
        </p:sp>
        <p:sp>
          <p:nvSpPr>
            <p:cNvPr id="491" name="TextBox 41">
              <a:extLst>
                <a:ext uri="{FF2B5EF4-FFF2-40B4-BE49-F238E27FC236}">
                  <a16:creationId xmlns:a16="http://schemas.microsoft.com/office/drawing/2014/main" id="{5D076F13-8172-7144-B6E2-B71CC88E3E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05371" y="3998550"/>
              <a:ext cx="137654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Travis</a:t>
              </a:r>
            </a:p>
          </p:txBody>
        </p:sp>
        <p:sp>
          <p:nvSpPr>
            <p:cNvPr id="492" name="TextBox 41">
              <a:extLst>
                <a:ext uri="{FF2B5EF4-FFF2-40B4-BE49-F238E27FC236}">
                  <a16:creationId xmlns:a16="http://schemas.microsoft.com/office/drawing/2014/main" id="{0120B29F-F80E-D54B-9DD9-015C31D68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86322" y="4069392"/>
              <a:ext cx="188479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b="1" dirty="0"/>
                <a:t>AUSTIN</a:t>
              </a:r>
            </a:p>
          </p:txBody>
        </p:sp>
        <p:sp>
          <p:nvSpPr>
            <p:cNvPr id="493" name="TextBox 41">
              <a:extLst>
                <a:ext uri="{FF2B5EF4-FFF2-40B4-BE49-F238E27FC236}">
                  <a16:creationId xmlns:a16="http://schemas.microsoft.com/office/drawing/2014/main" id="{976CDF49-45A3-334D-AFEF-8FC53A85EF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05652" y="4116688"/>
              <a:ext cx="173654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Bastrop</a:t>
              </a:r>
            </a:p>
          </p:txBody>
        </p:sp>
        <p:sp>
          <p:nvSpPr>
            <p:cNvPr id="494" name="TextBox 41">
              <a:extLst>
                <a:ext uri="{FF2B5EF4-FFF2-40B4-BE49-F238E27FC236}">
                  <a16:creationId xmlns:a16="http://schemas.microsoft.com/office/drawing/2014/main" id="{B70708EF-9103-674D-BF28-87701F4A5C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7964" y="4159552"/>
              <a:ext cx="114357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Hays</a:t>
              </a:r>
            </a:p>
          </p:txBody>
        </p:sp>
        <p:sp>
          <p:nvSpPr>
            <p:cNvPr id="495" name="TextBox 41">
              <a:extLst>
                <a:ext uri="{FF2B5EF4-FFF2-40B4-BE49-F238E27FC236}">
                  <a16:creationId xmlns:a16="http://schemas.microsoft.com/office/drawing/2014/main" id="{485938B9-E3E2-5747-90F2-2E49032F25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0712" y="4230987"/>
              <a:ext cx="186360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Caldwell</a:t>
              </a:r>
            </a:p>
          </p:txBody>
        </p:sp>
        <p:sp>
          <p:nvSpPr>
            <p:cNvPr id="496" name="TextBox 41">
              <a:extLst>
                <a:ext uri="{FF2B5EF4-FFF2-40B4-BE49-F238E27FC236}">
                  <a16:creationId xmlns:a16="http://schemas.microsoft.com/office/drawing/2014/main" id="{AEFF7671-ACDA-FD45-8ADA-10D50C5B0A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7252" y="4251626"/>
              <a:ext cx="144005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Comal</a:t>
              </a:r>
            </a:p>
          </p:txBody>
        </p:sp>
        <p:sp>
          <p:nvSpPr>
            <p:cNvPr id="497" name="TextBox 245">
              <a:extLst>
                <a:ext uri="{FF2B5EF4-FFF2-40B4-BE49-F238E27FC236}">
                  <a16:creationId xmlns:a16="http://schemas.microsoft.com/office/drawing/2014/main" id="{BD5437DE-B35C-FC42-B0B7-6B5519EA71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4622" y="3276901"/>
              <a:ext cx="141889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Brown</a:t>
              </a:r>
            </a:p>
          </p:txBody>
        </p:sp>
        <p:sp>
          <p:nvSpPr>
            <p:cNvPr id="498" name="TextBox 246">
              <a:extLst>
                <a:ext uri="{FF2B5EF4-FFF2-40B4-BE49-F238E27FC236}">
                  <a16:creationId xmlns:a16="http://schemas.microsoft.com/office/drawing/2014/main" id="{08A82CFB-FCAE-474C-BD87-791C07630D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65357" y="3284838"/>
              <a:ext cx="241422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Comanche</a:t>
              </a:r>
            </a:p>
          </p:txBody>
        </p:sp>
        <p:sp>
          <p:nvSpPr>
            <p:cNvPr id="499" name="TextBox 247">
              <a:extLst>
                <a:ext uri="{FF2B5EF4-FFF2-40B4-BE49-F238E27FC236}">
                  <a16:creationId xmlns:a16="http://schemas.microsoft.com/office/drawing/2014/main" id="{91B2D6B6-C815-D847-A610-ECCEFB9F2C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32756" y="3442000"/>
              <a:ext cx="362132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b="1" dirty="0"/>
                <a:t>BROWNWOOD</a:t>
              </a:r>
            </a:p>
          </p:txBody>
        </p:sp>
        <p:sp>
          <p:nvSpPr>
            <p:cNvPr id="500" name="TextBox 248">
              <a:extLst>
                <a:ext uri="{FF2B5EF4-FFF2-40B4-BE49-F238E27FC236}">
                  <a16:creationId xmlns:a16="http://schemas.microsoft.com/office/drawing/2014/main" id="{C8468889-6D26-004B-9FD3-0A587DBFAD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8070" y="3322937"/>
              <a:ext cx="199068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Coleman</a:t>
              </a:r>
            </a:p>
          </p:txBody>
        </p:sp>
        <p:sp>
          <p:nvSpPr>
            <p:cNvPr id="501" name="TextBox 249">
              <a:extLst>
                <a:ext uri="{FF2B5EF4-FFF2-40B4-BE49-F238E27FC236}">
                  <a16:creationId xmlns:a16="http://schemas.microsoft.com/office/drawing/2014/main" id="{9DBC7D4F-16C3-ED4C-88E1-2014E80514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712" y="3495975"/>
              <a:ext cx="99534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Mills</a:t>
              </a:r>
            </a:p>
          </p:txBody>
        </p:sp>
        <p:sp>
          <p:nvSpPr>
            <p:cNvPr id="502" name="TextBox 250">
              <a:extLst>
                <a:ext uri="{FF2B5EF4-FFF2-40B4-BE49-F238E27FC236}">
                  <a16:creationId xmlns:a16="http://schemas.microsoft.com/office/drawing/2014/main" id="{28D37CAB-EC64-4746-A110-76293D49DC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5812" y="3565826"/>
              <a:ext cx="165184" cy="121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Mc</a:t>
              </a:r>
              <a:br>
                <a:rPr lang="en-US" sz="300" dirty="0"/>
              </a:br>
              <a:r>
                <a:rPr lang="en-US" sz="300" dirty="0"/>
                <a:t>Culloch</a:t>
              </a:r>
            </a:p>
          </p:txBody>
        </p:sp>
        <p:sp>
          <p:nvSpPr>
            <p:cNvPr id="503" name="TextBox 251">
              <a:extLst>
                <a:ext uri="{FF2B5EF4-FFF2-40B4-BE49-F238E27FC236}">
                  <a16:creationId xmlns:a16="http://schemas.microsoft.com/office/drawing/2014/main" id="{7FF121DC-5A7E-E341-A9E4-0619A08824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0214" y="3643612"/>
              <a:ext cx="220243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San Saba</a:t>
              </a:r>
            </a:p>
          </p:txBody>
        </p:sp>
        <p:sp>
          <p:nvSpPr>
            <p:cNvPr id="504" name="TextBox 252">
              <a:extLst>
                <a:ext uri="{FF2B5EF4-FFF2-40B4-BE49-F238E27FC236}">
                  <a16:creationId xmlns:a16="http://schemas.microsoft.com/office/drawing/2014/main" id="{D9ABC939-B369-0B4B-9B72-20319911D4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98443" y="3634089"/>
              <a:ext cx="230833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Lampasas</a:t>
              </a:r>
            </a:p>
          </p:txBody>
        </p:sp>
        <p:sp>
          <p:nvSpPr>
            <p:cNvPr id="505" name="TextBox 254">
              <a:extLst>
                <a:ext uri="{FF2B5EF4-FFF2-40B4-BE49-F238E27FC236}">
                  <a16:creationId xmlns:a16="http://schemas.microsoft.com/office/drawing/2014/main" id="{D3554663-F639-2649-838A-28044BFA50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3405" y="3548364"/>
              <a:ext cx="171537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Concho</a:t>
              </a:r>
            </a:p>
          </p:txBody>
        </p:sp>
        <p:sp>
          <p:nvSpPr>
            <p:cNvPr id="506" name="TextBox 255">
              <a:extLst>
                <a:ext uri="{FF2B5EF4-FFF2-40B4-BE49-F238E27FC236}">
                  <a16:creationId xmlns:a16="http://schemas.microsoft.com/office/drawing/2014/main" id="{1CE7C353-30F0-6843-8BC9-DFA0833E23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9070" y="3751564"/>
              <a:ext cx="169419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Menard</a:t>
              </a:r>
            </a:p>
          </p:txBody>
        </p:sp>
        <p:sp>
          <p:nvSpPr>
            <p:cNvPr id="507" name="TextBox 256">
              <a:extLst>
                <a:ext uri="{FF2B5EF4-FFF2-40B4-BE49-F238E27FC236}">
                  <a16:creationId xmlns:a16="http://schemas.microsoft.com/office/drawing/2014/main" id="{A0EBA88D-D831-704E-BCA3-6594791D31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4028" y="3409441"/>
              <a:ext cx="218127" cy="121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b="1" dirty="0"/>
                <a:t>SAN</a:t>
              </a:r>
              <a:br>
                <a:rPr lang="en-US" sz="300" b="1" dirty="0"/>
              </a:br>
              <a:r>
                <a:rPr lang="en-US" sz="300" b="1" dirty="0"/>
                <a:t>ANGELO</a:t>
              </a:r>
            </a:p>
          </p:txBody>
        </p:sp>
        <p:sp>
          <p:nvSpPr>
            <p:cNvPr id="508" name="TextBox 257">
              <a:extLst>
                <a:ext uri="{FF2B5EF4-FFF2-40B4-BE49-F238E27FC236}">
                  <a16:creationId xmlns:a16="http://schemas.microsoft.com/office/drawing/2014/main" id="{91E7AC76-64E9-E34B-AD48-EF2A4BC9BC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7266" y="3749976"/>
              <a:ext cx="232951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Schleicher</a:t>
              </a:r>
            </a:p>
          </p:txBody>
        </p:sp>
        <p:sp>
          <p:nvSpPr>
            <p:cNvPr id="509" name="TextBox 258">
              <a:extLst>
                <a:ext uri="{FF2B5EF4-FFF2-40B4-BE49-F238E27FC236}">
                  <a16:creationId xmlns:a16="http://schemas.microsoft.com/office/drawing/2014/main" id="{61F1C7F9-FFD3-E349-892D-B5A060A494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8174" y="3539615"/>
              <a:ext cx="139770" cy="121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Tom</a:t>
              </a:r>
              <a:br>
                <a:rPr lang="en-US" sz="300" dirty="0"/>
              </a:br>
              <a:r>
                <a:rPr lang="en-US" sz="300" dirty="0"/>
                <a:t>Green</a:t>
              </a:r>
            </a:p>
          </p:txBody>
        </p:sp>
        <p:sp>
          <p:nvSpPr>
            <p:cNvPr id="510" name="TextBox 45">
              <a:extLst>
                <a:ext uri="{FF2B5EF4-FFF2-40B4-BE49-F238E27FC236}">
                  <a16:creationId xmlns:a16="http://schemas.microsoft.com/office/drawing/2014/main" id="{EDC31A1F-3B8B-BA41-B4D2-47BEAEE2A4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8920" y="3070526"/>
              <a:ext cx="194832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Andrews</a:t>
              </a:r>
            </a:p>
          </p:txBody>
        </p:sp>
        <p:sp>
          <p:nvSpPr>
            <p:cNvPr id="511" name="TextBox 45">
              <a:extLst>
                <a:ext uri="{FF2B5EF4-FFF2-40B4-BE49-F238E27FC236}">
                  <a16:creationId xmlns:a16="http://schemas.microsoft.com/office/drawing/2014/main" id="{264C01E9-80EF-994B-8CE5-E8980310D8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5375" y="3080052"/>
              <a:ext cx="139770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Martin</a:t>
              </a:r>
            </a:p>
          </p:txBody>
        </p:sp>
        <p:sp>
          <p:nvSpPr>
            <p:cNvPr id="512" name="TextBox 45">
              <a:extLst>
                <a:ext uri="{FF2B5EF4-FFF2-40B4-BE49-F238E27FC236}">
                  <a16:creationId xmlns:a16="http://schemas.microsoft.com/office/drawing/2014/main" id="{ABDE3D8B-A60E-8D46-9570-784840BAA2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7158" y="3272138"/>
              <a:ext cx="173654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Midland</a:t>
              </a:r>
            </a:p>
          </p:txBody>
        </p:sp>
        <p:sp>
          <p:nvSpPr>
            <p:cNvPr id="513" name="TextBox 45">
              <a:extLst>
                <a:ext uri="{FF2B5EF4-FFF2-40B4-BE49-F238E27FC236}">
                  <a16:creationId xmlns:a16="http://schemas.microsoft.com/office/drawing/2014/main" id="{D67C67FA-BB84-5F40-B48E-60B4CAD637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8825" y="3754738"/>
              <a:ext cx="139770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Pecos</a:t>
              </a:r>
            </a:p>
          </p:txBody>
        </p:sp>
        <p:sp>
          <p:nvSpPr>
            <p:cNvPr id="514" name="TextBox 45">
              <a:extLst>
                <a:ext uri="{FF2B5EF4-FFF2-40B4-BE49-F238E27FC236}">
                  <a16:creationId xmlns:a16="http://schemas.microsoft.com/office/drawing/2014/main" id="{A26A40F9-4DA2-9447-808B-B97D8CF20E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7422" y="3212108"/>
              <a:ext cx="118594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Ector</a:t>
              </a:r>
            </a:p>
          </p:txBody>
        </p:sp>
        <p:sp>
          <p:nvSpPr>
            <p:cNvPr id="515" name="TextBox 45">
              <a:extLst>
                <a:ext uri="{FF2B5EF4-FFF2-40B4-BE49-F238E27FC236}">
                  <a16:creationId xmlns:a16="http://schemas.microsoft.com/office/drawing/2014/main" id="{47A0E98E-F8E7-5942-9FF5-A68A88637B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4130" y="3470576"/>
              <a:ext cx="135534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Crane</a:t>
              </a:r>
            </a:p>
          </p:txBody>
        </p:sp>
        <p:sp>
          <p:nvSpPr>
            <p:cNvPr id="516" name="TextBox 45">
              <a:extLst>
                <a:ext uri="{FF2B5EF4-FFF2-40B4-BE49-F238E27FC236}">
                  <a16:creationId xmlns:a16="http://schemas.microsoft.com/office/drawing/2014/main" id="{37E44241-FA21-8644-98B5-15F15F3CA0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2148" y="3424535"/>
              <a:ext cx="120712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Ward</a:t>
              </a:r>
            </a:p>
          </p:txBody>
        </p:sp>
        <p:sp>
          <p:nvSpPr>
            <p:cNvPr id="517" name="TextBox 45">
              <a:extLst>
                <a:ext uri="{FF2B5EF4-FFF2-40B4-BE49-F238E27FC236}">
                  <a16:creationId xmlns:a16="http://schemas.microsoft.com/office/drawing/2014/main" id="{899198DE-5432-B64E-B3D1-4A15981414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5157" y="3276901"/>
              <a:ext cx="167302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Winkler</a:t>
              </a:r>
            </a:p>
          </p:txBody>
        </p:sp>
        <p:sp>
          <p:nvSpPr>
            <p:cNvPr id="518" name="TextBox 45">
              <a:extLst>
                <a:ext uri="{FF2B5EF4-FFF2-40B4-BE49-F238E27FC236}">
                  <a16:creationId xmlns:a16="http://schemas.microsoft.com/office/drawing/2014/main" id="{B4083837-B2AB-8948-A4FE-4590AFBB90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4653" y="3246738"/>
              <a:ext cx="146124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Loving</a:t>
              </a:r>
            </a:p>
          </p:txBody>
        </p:sp>
        <p:sp>
          <p:nvSpPr>
            <p:cNvPr id="519" name="TextBox 45">
              <a:extLst>
                <a:ext uri="{FF2B5EF4-FFF2-40B4-BE49-F238E27FC236}">
                  <a16:creationId xmlns:a16="http://schemas.microsoft.com/office/drawing/2014/main" id="{81042749-E29E-7F46-B210-21E8AD15DC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2002" y="3819826"/>
              <a:ext cx="188479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Crockett</a:t>
              </a:r>
            </a:p>
          </p:txBody>
        </p:sp>
        <p:sp>
          <p:nvSpPr>
            <p:cNvPr id="520" name="TextBox 45">
              <a:extLst>
                <a:ext uri="{FF2B5EF4-FFF2-40B4-BE49-F238E27FC236}">
                  <a16:creationId xmlns:a16="http://schemas.microsoft.com/office/drawing/2014/main" id="{43C66358-0064-394A-A9ED-E137BA45C2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4695" y="4175426"/>
              <a:ext cx="220243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Val Verde</a:t>
              </a:r>
            </a:p>
          </p:txBody>
        </p:sp>
        <p:sp>
          <p:nvSpPr>
            <p:cNvPr id="521" name="TextBox 45">
              <a:extLst>
                <a:ext uri="{FF2B5EF4-FFF2-40B4-BE49-F238E27FC236}">
                  <a16:creationId xmlns:a16="http://schemas.microsoft.com/office/drawing/2014/main" id="{1D8F461B-A9DB-D845-8D73-999B453CE8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0133" y="3510263"/>
              <a:ext cx="133418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Upton</a:t>
              </a:r>
            </a:p>
          </p:txBody>
        </p:sp>
        <p:sp>
          <p:nvSpPr>
            <p:cNvPr id="522" name="TextBox 45">
              <a:extLst>
                <a:ext uri="{FF2B5EF4-FFF2-40B4-BE49-F238E27FC236}">
                  <a16:creationId xmlns:a16="http://schemas.microsoft.com/office/drawing/2014/main" id="{E9C54333-4063-6245-B1A1-0CC8A992C8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6210" y="4043663"/>
              <a:ext cx="141889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Terrell</a:t>
              </a:r>
            </a:p>
          </p:txBody>
        </p:sp>
        <p:sp>
          <p:nvSpPr>
            <p:cNvPr id="523" name="TextBox 45">
              <a:extLst>
                <a:ext uri="{FF2B5EF4-FFF2-40B4-BE49-F238E27FC236}">
                  <a16:creationId xmlns:a16="http://schemas.microsoft.com/office/drawing/2014/main" id="{6F760E2D-965D-374D-AE6C-FDFB7E28A6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4588" y="3503913"/>
              <a:ext cx="169418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Reeves</a:t>
              </a:r>
            </a:p>
          </p:txBody>
        </p:sp>
        <p:sp>
          <p:nvSpPr>
            <p:cNvPr id="524" name="TextBox 45">
              <a:extLst>
                <a:ext uri="{FF2B5EF4-FFF2-40B4-BE49-F238E27FC236}">
                  <a16:creationId xmlns:a16="http://schemas.microsoft.com/office/drawing/2014/main" id="{80F35114-C17E-E94F-8493-1A2D637BF6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3581" y="3456288"/>
              <a:ext cx="226598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Culberson</a:t>
              </a:r>
            </a:p>
          </p:txBody>
        </p:sp>
        <p:sp>
          <p:nvSpPr>
            <p:cNvPr id="525" name="TextBox 45">
              <a:extLst>
                <a:ext uri="{FF2B5EF4-FFF2-40B4-BE49-F238E27FC236}">
                  <a16:creationId xmlns:a16="http://schemas.microsoft.com/office/drawing/2014/main" id="{D9105011-1807-3C46-8A66-81F72BAAA7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0627" y="3805539"/>
              <a:ext cx="222363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Jeff Davis</a:t>
              </a:r>
            </a:p>
          </p:txBody>
        </p:sp>
        <p:sp>
          <p:nvSpPr>
            <p:cNvPr id="526" name="TextBox 45">
              <a:extLst>
                <a:ext uri="{FF2B5EF4-FFF2-40B4-BE49-F238E27FC236}">
                  <a16:creationId xmlns:a16="http://schemas.microsoft.com/office/drawing/2014/main" id="{DF8C39CC-8EEC-2042-9958-9EAF17A144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6926" y="4196063"/>
              <a:ext cx="199068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Brewster</a:t>
              </a:r>
            </a:p>
          </p:txBody>
        </p:sp>
        <p:sp>
          <p:nvSpPr>
            <p:cNvPr id="527" name="TextBox 45">
              <a:extLst>
                <a:ext uri="{FF2B5EF4-FFF2-40B4-BE49-F238E27FC236}">
                  <a16:creationId xmlns:a16="http://schemas.microsoft.com/office/drawing/2014/main" id="{EE33907C-666E-D746-AAA6-9F452AA851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7038" y="4135739"/>
              <a:ext cx="180008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Presidio</a:t>
              </a:r>
            </a:p>
          </p:txBody>
        </p:sp>
        <p:sp>
          <p:nvSpPr>
            <p:cNvPr id="528" name="TextBox 45">
              <a:extLst>
                <a:ext uri="{FF2B5EF4-FFF2-40B4-BE49-F238E27FC236}">
                  <a16:creationId xmlns:a16="http://schemas.microsoft.com/office/drawing/2014/main" id="{5950CE5F-21E1-0147-9376-E97F9CA11B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53371" y="3329288"/>
              <a:ext cx="213892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Hudspeth</a:t>
              </a:r>
            </a:p>
          </p:txBody>
        </p:sp>
        <p:sp>
          <p:nvSpPr>
            <p:cNvPr id="529" name="TextBox 45">
              <a:extLst>
                <a:ext uri="{FF2B5EF4-FFF2-40B4-BE49-F238E27FC236}">
                  <a16:creationId xmlns:a16="http://schemas.microsoft.com/office/drawing/2014/main" id="{CB69483A-E9D2-334F-8313-CBE1EED75F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1968" y="3149232"/>
              <a:ext cx="173654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El Paso</a:t>
              </a:r>
            </a:p>
          </p:txBody>
        </p:sp>
        <p:sp>
          <p:nvSpPr>
            <p:cNvPr id="530" name="TextBox 155">
              <a:extLst>
                <a:ext uri="{FF2B5EF4-FFF2-40B4-BE49-F238E27FC236}">
                  <a16:creationId xmlns:a16="http://schemas.microsoft.com/office/drawing/2014/main" id="{279E305C-DA15-3843-A2B2-6E00AAB8B1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2649" y="3200400"/>
              <a:ext cx="224479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b="1" dirty="0"/>
                <a:t>EL PASO</a:t>
              </a:r>
            </a:p>
          </p:txBody>
        </p:sp>
        <p:sp>
          <p:nvSpPr>
            <p:cNvPr id="531" name="TextBox 155">
              <a:extLst>
                <a:ext uri="{FF2B5EF4-FFF2-40B4-BE49-F238E27FC236}">
                  <a16:creationId xmlns:a16="http://schemas.microsoft.com/office/drawing/2014/main" id="{7F3B05D5-C3BB-E448-99CE-5EF0F265E8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2600" y="3335282"/>
              <a:ext cx="213892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b="1" dirty="0"/>
                <a:t>ODESSA</a:t>
              </a:r>
            </a:p>
          </p:txBody>
        </p:sp>
        <p:sp>
          <p:nvSpPr>
            <p:cNvPr id="532" name="TextBox 155">
              <a:extLst>
                <a:ext uri="{FF2B5EF4-FFF2-40B4-BE49-F238E27FC236}">
                  <a16:creationId xmlns:a16="http://schemas.microsoft.com/office/drawing/2014/main" id="{C074CCAF-57F7-504A-8D0E-54DD31E97C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8938" y="2572900"/>
              <a:ext cx="252011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b="1" dirty="0"/>
                <a:t>LUBBOCK</a:t>
              </a:r>
            </a:p>
          </p:txBody>
        </p:sp>
        <p:sp>
          <p:nvSpPr>
            <p:cNvPr id="533" name="TextBox 155">
              <a:extLst>
                <a:ext uri="{FF2B5EF4-FFF2-40B4-BE49-F238E27FC236}">
                  <a16:creationId xmlns:a16="http://schemas.microsoft.com/office/drawing/2014/main" id="{C3F4C89D-24EF-8345-95DC-6DBD09FA38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3349" y="1719259"/>
              <a:ext cx="264718" cy="121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300" b="1" dirty="0"/>
                <a:t>AMARILLO</a:t>
              </a:r>
            </a:p>
          </p:txBody>
        </p:sp>
        <p:sp>
          <p:nvSpPr>
            <p:cNvPr id="534" name="TextBox 155">
              <a:extLst>
                <a:ext uri="{FF2B5EF4-FFF2-40B4-BE49-F238E27FC236}">
                  <a16:creationId xmlns:a16="http://schemas.microsoft.com/office/drawing/2014/main" id="{D4D5DF23-0DD2-D34E-94ED-9F975C98D8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8922" y="3012920"/>
              <a:ext cx="222363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b="1" dirty="0"/>
                <a:t>ABILENE</a:t>
              </a:r>
            </a:p>
          </p:txBody>
        </p:sp>
        <p:sp>
          <p:nvSpPr>
            <p:cNvPr id="535" name="Oval 534">
              <a:extLst>
                <a:ext uri="{FF2B5EF4-FFF2-40B4-BE49-F238E27FC236}">
                  <a16:creationId xmlns:a16="http://schemas.microsoft.com/office/drawing/2014/main" id="{320BE8E8-EFDC-7740-938E-ADB006BA5499}"/>
                </a:ext>
              </a:extLst>
            </p:cNvPr>
            <p:cNvSpPr/>
            <p:nvPr/>
          </p:nvSpPr>
          <p:spPr>
            <a:xfrm>
              <a:off x="4033837" y="165734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6" name="TextBox 38">
              <a:extLst>
                <a:ext uri="{FF2B5EF4-FFF2-40B4-BE49-F238E27FC236}">
                  <a16:creationId xmlns:a16="http://schemas.microsoft.com/office/drawing/2014/main" id="{44E762B2-A7A6-1C49-8031-CD5EF54F40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4139" y="2260901"/>
              <a:ext cx="131300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Cottle</a:t>
              </a:r>
            </a:p>
          </p:txBody>
        </p:sp>
        <p:sp>
          <p:nvSpPr>
            <p:cNvPr id="537" name="TextBox 38">
              <a:extLst>
                <a:ext uri="{FF2B5EF4-FFF2-40B4-BE49-F238E27FC236}">
                  <a16:creationId xmlns:a16="http://schemas.microsoft.com/office/drawing/2014/main" id="{1A7A0FCE-9FB7-A54B-9A5A-6C9538F848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4643" y="2260901"/>
              <a:ext cx="131300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Foard</a:t>
              </a:r>
            </a:p>
          </p:txBody>
        </p:sp>
        <p:sp>
          <p:nvSpPr>
            <p:cNvPr id="538" name="TextBox 38">
              <a:extLst>
                <a:ext uri="{FF2B5EF4-FFF2-40B4-BE49-F238E27FC236}">
                  <a16:creationId xmlns:a16="http://schemas.microsoft.com/office/drawing/2014/main" id="{9DF93B58-2C4C-9D4B-9554-A40B581837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590025">
              <a:off x="4762012" y="2102374"/>
              <a:ext cx="232951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Hardeman</a:t>
              </a:r>
            </a:p>
          </p:txBody>
        </p:sp>
        <p:sp>
          <p:nvSpPr>
            <p:cNvPr id="539" name="TextBox 155">
              <a:extLst>
                <a:ext uri="{FF2B5EF4-FFF2-40B4-BE49-F238E27FC236}">
                  <a16:creationId xmlns:a16="http://schemas.microsoft.com/office/drawing/2014/main" id="{8AC690AA-03B9-194C-B5FB-B71F30509B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78353" y="2149940"/>
              <a:ext cx="334531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300" b="1" dirty="0"/>
                <a:t>CHILDRESS</a:t>
              </a:r>
            </a:p>
          </p:txBody>
        </p:sp>
        <p:sp>
          <p:nvSpPr>
            <p:cNvPr id="540" name="Oval 539">
              <a:extLst>
                <a:ext uri="{FF2B5EF4-FFF2-40B4-BE49-F238E27FC236}">
                  <a16:creationId xmlns:a16="http://schemas.microsoft.com/office/drawing/2014/main" id="{8097D1E1-251E-E041-A9F2-0FC3A54B9DDE}"/>
                </a:ext>
              </a:extLst>
            </p:cNvPr>
            <p:cNvSpPr/>
            <p:nvPr/>
          </p:nvSpPr>
          <p:spPr>
            <a:xfrm>
              <a:off x="4695830" y="208697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1" name="Oval 540">
              <a:extLst>
                <a:ext uri="{FF2B5EF4-FFF2-40B4-BE49-F238E27FC236}">
                  <a16:creationId xmlns:a16="http://schemas.microsoft.com/office/drawing/2014/main" id="{A7A7DE72-7161-0743-BDB2-5364B57FD485}"/>
                </a:ext>
              </a:extLst>
            </p:cNvPr>
            <p:cNvSpPr/>
            <p:nvPr/>
          </p:nvSpPr>
          <p:spPr>
            <a:xfrm>
              <a:off x="4026214" y="2509421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2" name="Oval 541">
              <a:extLst>
                <a:ext uri="{FF2B5EF4-FFF2-40B4-BE49-F238E27FC236}">
                  <a16:creationId xmlns:a16="http://schemas.microsoft.com/office/drawing/2014/main" id="{D55E9581-F8F5-F24E-B6CE-4D468E0127D9}"/>
                </a:ext>
              </a:extLst>
            </p:cNvPr>
            <p:cNvSpPr/>
            <p:nvPr/>
          </p:nvSpPr>
          <p:spPr>
            <a:xfrm>
              <a:off x="5302543" y="2335311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3" name="Oval 542">
              <a:extLst>
                <a:ext uri="{FF2B5EF4-FFF2-40B4-BE49-F238E27FC236}">
                  <a16:creationId xmlns:a16="http://schemas.microsoft.com/office/drawing/2014/main" id="{2600B504-355B-3842-BE5D-4C99A6693774}"/>
                </a:ext>
              </a:extLst>
            </p:cNvPr>
            <p:cNvSpPr/>
            <p:nvPr/>
          </p:nvSpPr>
          <p:spPr>
            <a:xfrm>
              <a:off x="6417650" y="243320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4" name="Oval 543">
              <a:extLst>
                <a:ext uri="{FF2B5EF4-FFF2-40B4-BE49-F238E27FC236}">
                  <a16:creationId xmlns:a16="http://schemas.microsoft.com/office/drawing/2014/main" id="{FDAF7600-8AB9-CD41-991F-6E0DBDF7F769}"/>
                </a:ext>
              </a:extLst>
            </p:cNvPr>
            <p:cNvSpPr/>
            <p:nvPr/>
          </p:nvSpPr>
          <p:spPr>
            <a:xfrm>
              <a:off x="4829170" y="3072145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5" name="Oval 544">
              <a:extLst>
                <a:ext uri="{FF2B5EF4-FFF2-40B4-BE49-F238E27FC236}">
                  <a16:creationId xmlns:a16="http://schemas.microsoft.com/office/drawing/2014/main" id="{B112F86F-E7D4-6D46-A668-175D967B6A86}"/>
                </a:ext>
              </a:extLst>
            </p:cNvPr>
            <p:cNvSpPr/>
            <p:nvPr/>
          </p:nvSpPr>
          <p:spPr>
            <a:xfrm>
              <a:off x="5974081" y="284731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6" name="Oval 545">
              <a:extLst>
                <a:ext uri="{FF2B5EF4-FFF2-40B4-BE49-F238E27FC236}">
                  <a16:creationId xmlns:a16="http://schemas.microsoft.com/office/drawing/2014/main" id="{D9C39FC7-EE08-C942-B8A8-4EDFA2158760}"/>
                </a:ext>
              </a:extLst>
            </p:cNvPr>
            <p:cNvSpPr/>
            <p:nvPr/>
          </p:nvSpPr>
          <p:spPr>
            <a:xfrm>
              <a:off x="5764533" y="288797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7" name="Oval 546">
              <a:extLst>
                <a:ext uri="{FF2B5EF4-FFF2-40B4-BE49-F238E27FC236}">
                  <a16:creationId xmlns:a16="http://schemas.microsoft.com/office/drawing/2014/main" id="{B23C173C-00B9-174D-92FC-B6F1608BF600}"/>
                </a:ext>
              </a:extLst>
            </p:cNvPr>
            <p:cNvSpPr/>
            <p:nvPr/>
          </p:nvSpPr>
          <p:spPr>
            <a:xfrm>
              <a:off x="7058049" y="266710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8" name="TextBox 41">
              <a:extLst>
                <a:ext uri="{FF2B5EF4-FFF2-40B4-BE49-F238E27FC236}">
                  <a16:creationId xmlns:a16="http://schemas.microsoft.com/office/drawing/2014/main" id="{8771A59D-7795-F44E-B839-259B0CA8F7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6579347" y="2589673"/>
              <a:ext cx="177889" cy="6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Franklin</a:t>
              </a:r>
            </a:p>
          </p:txBody>
        </p:sp>
        <p:sp>
          <p:nvSpPr>
            <p:cNvPr id="549" name="Oval 548">
              <a:extLst>
                <a:ext uri="{FF2B5EF4-FFF2-40B4-BE49-F238E27FC236}">
                  <a16:creationId xmlns:a16="http://schemas.microsoft.com/office/drawing/2014/main" id="{8DC0086E-91BB-A744-97F0-9731FA7B1877}"/>
                </a:ext>
              </a:extLst>
            </p:cNvPr>
            <p:cNvSpPr/>
            <p:nvPr/>
          </p:nvSpPr>
          <p:spPr>
            <a:xfrm>
              <a:off x="2125513" y="317260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0" name="Oval 549">
              <a:extLst>
                <a:ext uri="{FF2B5EF4-FFF2-40B4-BE49-F238E27FC236}">
                  <a16:creationId xmlns:a16="http://schemas.microsoft.com/office/drawing/2014/main" id="{DD74530D-A248-3D4D-A2CE-ECA9D4C5CD0A}"/>
                </a:ext>
              </a:extLst>
            </p:cNvPr>
            <p:cNvSpPr/>
            <p:nvPr/>
          </p:nvSpPr>
          <p:spPr>
            <a:xfrm>
              <a:off x="3735836" y="329277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1" name="Oval 550">
              <a:extLst>
                <a:ext uri="{FF2B5EF4-FFF2-40B4-BE49-F238E27FC236}">
                  <a16:creationId xmlns:a16="http://schemas.microsoft.com/office/drawing/2014/main" id="{0B13D932-5A48-E647-AB34-5F2AD613B5FE}"/>
                </a:ext>
              </a:extLst>
            </p:cNvPr>
            <p:cNvSpPr/>
            <p:nvPr/>
          </p:nvSpPr>
          <p:spPr>
            <a:xfrm>
              <a:off x="4530262" y="353201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2" name="Oval 551">
              <a:extLst>
                <a:ext uri="{FF2B5EF4-FFF2-40B4-BE49-F238E27FC236}">
                  <a16:creationId xmlns:a16="http://schemas.microsoft.com/office/drawing/2014/main" id="{CD4E9E78-595A-3845-8F28-C92409468E3A}"/>
                </a:ext>
              </a:extLst>
            </p:cNvPr>
            <p:cNvSpPr/>
            <p:nvPr/>
          </p:nvSpPr>
          <p:spPr>
            <a:xfrm>
              <a:off x="5150170" y="3383281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" name="Oval 552">
              <a:extLst>
                <a:ext uri="{FF2B5EF4-FFF2-40B4-BE49-F238E27FC236}">
                  <a16:creationId xmlns:a16="http://schemas.microsoft.com/office/drawing/2014/main" id="{A9E4AC63-B44E-0745-AC5C-F84D16C5EAA1}"/>
                </a:ext>
              </a:extLst>
            </p:cNvPr>
            <p:cNvSpPr/>
            <p:nvPr/>
          </p:nvSpPr>
          <p:spPr>
            <a:xfrm>
              <a:off x="5905302" y="345117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4" name="Oval 553">
              <a:extLst>
                <a:ext uri="{FF2B5EF4-FFF2-40B4-BE49-F238E27FC236}">
                  <a16:creationId xmlns:a16="http://schemas.microsoft.com/office/drawing/2014/main" id="{224AE560-4063-914B-AB55-365CFEB50632}"/>
                </a:ext>
              </a:extLst>
            </p:cNvPr>
            <p:cNvSpPr/>
            <p:nvPr/>
          </p:nvSpPr>
          <p:spPr>
            <a:xfrm>
              <a:off x="6612251" y="3040385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5" name="Oval 554">
              <a:extLst>
                <a:ext uri="{FF2B5EF4-FFF2-40B4-BE49-F238E27FC236}">
                  <a16:creationId xmlns:a16="http://schemas.microsoft.com/office/drawing/2014/main" id="{C8A138B4-693F-C543-9779-A96C4458BB72}"/>
                </a:ext>
              </a:extLst>
            </p:cNvPr>
            <p:cNvSpPr/>
            <p:nvPr/>
          </p:nvSpPr>
          <p:spPr>
            <a:xfrm>
              <a:off x="6870405" y="3512399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6" name="Oval 555">
              <a:extLst>
                <a:ext uri="{FF2B5EF4-FFF2-40B4-BE49-F238E27FC236}">
                  <a16:creationId xmlns:a16="http://schemas.microsoft.com/office/drawing/2014/main" id="{CB7F369D-726B-0949-9A12-B1FD8815839A}"/>
                </a:ext>
              </a:extLst>
            </p:cNvPr>
            <p:cNvSpPr/>
            <p:nvPr/>
          </p:nvSpPr>
          <p:spPr>
            <a:xfrm>
              <a:off x="5648326" y="406653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7" name="Oval 556">
              <a:extLst>
                <a:ext uri="{FF2B5EF4-FFF2-40B4-BE49-F238E27FC236}">
                  <a16:creationId xmlns:a16="http://schemas.microsoft.com/office/drawing/2014/main" id="{E900B6E4-088A-AD4A-9C13-B0F26E5D8A44}"/>
                </a:ext>
              </a:extLst>
            </p:cNvPr>
            <p:cNvSpPr/>
            <p:nvPr/>
          </p:nvSpPr>
          <p:spPr>
            <a:xfrm>
              <a:off x="6105092" y="383328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8" name="Oval 557">
              <a:extLst>
                <a:ext uri="{FF2B5EF4-FFF2-40B4-BE49-F238E27FC236}">
                  <a16:creationId xmlns:a16="http://schemas.microsoft.com/office/drawing/2014/main" id="{DBC829CC-F529-4346-A4AE-96602BE65EB3}"/>
                </a:ext>
              </a:extLst>
            </p:cNvPr>
            <p:cNvSpPr/>
            <p:nvPr/>
          </p:nvSpPr>
          <p:spPr>
            <a:xfrm>
              <a:off x="7073741" y="404360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9" name="Oval 558">
              <a:extLst>
                <a:ext uri="{FF2B5EF4-FFF2-40B4-BE49-F238E27FC236}">
                  <a16:creationId xmlns:a16="http://schemas.microsoft.com/office/drawing/2014/main" id="{29EE835C-B9F6-2143-8B3F-B5B83502FCF9}"/>
                </a:ext>
              </a:extLst>
            </p:cNvPr>
            <p:cNvSpPr/>
            <p:nvPr/>
          </p:nvSpPr>
          <p:spPr>
            <a:xfrm>
              <a:off x="6660636" y="429535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0" name="Oval 559">
              <a:extLst>
                <a:ext uri="{FF2B5EF4-FFF2-40B4-BE49-F238E27FC236}">
                  <a16:creationId xmlns:a16="http://schemas.microsoft.com/office/drawing/2014/main" id="{2CDC9C42-182E-0347-A596-E56FCA037EE0}"/>
                </a:ext>
              </a:extLst>
            </p:cNvPr>
            <p:cNvSpPr/>
            <p:nvPr/>
          </p:nvSpPr>
          <p:spPr>
            <a:xfrm>
              <a:off x="5943600" y="451200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1" name="Oval 560">
              <a:extLst>
                <a:ext uri="{FF2B5EF4-FFF2-40B4-BE49-F238E27FC236}">
                  <a16:creationId xmlns:a16="http://schemas.microsoft.com/office/drawing/2014/main" id="{1A2C37F1-D48D-B94B-A390-C8DB4B564D21}"/>
                </a:ext>
              </a:extLst>
            </p:cNvPr>
            <p:cNvSpPr/>
            <p:nvPr/>
          </p:nvSpPr>
          <p:spPr>
            <a:xfrm>
              <a:off x="5384972" y="4446179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2" name="Oval 561">
              <a:extLst>
                <a:ext uri="{FF2B5EF4-FFF2-40B4-BE49-F238E27FC236}">
                  <a16:creationId xmlns:a16="http://schemas.microsoft.com/office/drawing/2014/main" id="{E285CE2F-561C-A24C-8E74-B9AAD86445FA}"/>
                </a:ext>
              </a:extLst>
            </p:cNvPr>
            <p:cNvSpPr/>
            <p:nvPr/>
          </p:nvSpPr>
          <p:spPr>
            <a:xfrm>
              <a:off x="4986582" y="5372541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3" name="Oval 562">
              <a:extLst>
                <a:ext uri="{FF2B5EF4-FFF2-40B4-BE49-F238E27FC236}">
                  <a16:creationId xmlns:a16="http://schemas.microsoft.com/office/drawing/2014/main" id="{0CCD9488-E49F-3A44-8D48-9A1EB0A97BA3}"/>
                </a:ext>
              </a:extLst>
            </p:cNvPr>
            <p:cNvSpPr/>
            <p:nvPr/>
          </p:nvSpPr>
          <p:spPr>
            <a:xfrm>
              <a:off x="5897881" y="525494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4" name="Oval 563">
              <a:extLst>
                <a:ext uri="{FF2B5EF4-FFF2-40B4-BE49-F238E27FC236}">
                  <a16:creationId xmlns:a16="http://schemas.microsoft.com/office/drawing/2014/main" id="{0912F009-AE69-6B41-AF85-EBF06C2BDF6E}"/>
                </a:ext>
              </a:extLst>
            </p:cNvPr>
            <p:cNvSpPr/>
            <p:nvPr/>
          </p:nvSpPr>
          <p:spPr>
            <a:xfrm>
              <a:off x="5535933" y="601027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65" name="TextBox 41">
            <a:extLst>
              <a:ext uri="{FF2B5EF4-FFF2-40B4-BE49-F238E27FC236}">
                <a16:creationId xmlns:a16="http://schemas.microsoft.com/office/drawing/2014/main" id="{99D2FCAF-D594-3646-9C39-3A29FDFBC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6374" y="4483072"/>
            <a:ext cx="155492" cy="46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300" dirty="0"/>
              <a:t>Cameron</a:t>
            </a:r>
          </a:p>
        </p:txBody>
      </p:sp>
    </p:spTree>
    <p:extLst>
      <p:ext uri="{BB962C8B-B14F-4D97-AF65-F5344CB8AC3E}">
        <p14:creationId xmlns:p14="http://schemas.microsoft.com/office/powerpoint/2010/main" val="37908738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E4C8C-6C74-497B-8444-ABAD10CC3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78" y="108926"/>
            <a:ext cx="8353424" cy="523220"/>
          </a:xfrm>
        </p:spPr>
        <p:txBody>
          <a:bodyPr/>
          <a:lstStyle/>
          <a:p>
            <a:r>
              <a:rPr lang="en-US" sz="2800" dirty="0"/>
              <a:t>CIP Upcoming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B418B-CF12-45C3-9936-39501A53E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678" y="632146"/>
            <a:ext cx="8477250" cy="404636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CIP Professional Workshop I- Host NTTA 8am-12pm-February 19</a:t>
            </a:r>
            <a:r>
              <a:rPr lang="en-US" baseline="30000" dirty="0"/>
              <a:t>th</a:t>
            </a:r>
            <a:r>
              <a:rPr lang="en-US" dirty="0"/>
              <a:t>, 2020</a:t>
            </a:r>
          </a:p>
          <a:p>
            <a:pPr marL="0" indent="0">
              <a:buNone/>
            </a:pPr>
            <a:r>
              <a:rPr lang="en-US" dirty="0"/>
              <a:t>    NTTA, 5900 W. Plano Pkwy, Suite #200-Board Room, TX 75093</a:t>
            </a:r>
          </a:p>
          <a:p>
            <a:endParaRPr lang="en-US" dirty="0"/>
          </a:p>
          <a:p>
            <a:r>
              <a:rPr lang="en-US" dirty="0"/>
              <a:t>CIP Class#2 NCTRCA DBE Certification/TxDOT DBE Compliance 8am-12pm-March 22</a:t>
            </a:r>
            <a:r>
              <a:rPr lang="en-US" baseline="30000" dirty="0"/>
              <a:t>nd</a:t>
            </a:r>
            <a:r>
              <a:rPr lang="en-US" dirty="0"/>
              <a:t>, 2020 TxDOT at DAL-Trans, Mesquite, TX </a:t>
            </a:r>
          </a:p>
          <a:p>
            <a:endParaRPr lang="en-US" dirty="0"/>
          </a:p>
          <a:p>
            <a:r>
              <a:rPr lang="en-US" dirty="0"/>
              <a:t>CIP Heavy Highway Construction Workshop 8am-12pm-April 17</a:t>
            </a:r>
            <a:r>
              <a:rPr lang="en-US" baseline="30000" dirty="0"/>
              <a:t>th</a:t>
            </a:r>
            <a:r>
              <a:rPr lang="en-US" dirty="0"/>
              <a:t>, 2020</a:t>
            </a:r>
          </a:p>
          <a:p>
            <a:endParaRPr lang="en-US" dirty="0"/>
          </a:p>
          <a:p>
            <a:r>
              <a:rPr lang="en-US" dirty="0"/>
              <a:t>CIP- Class #3 TxDOT Prequalification/NTTA Bidding 8am-12pm-May 22</a:t>
            </a:r>
            <a:r>
              <a:rPr lang="en-US" baseline="30000" dirty="0"/>
              <a:t>nd</a:t>
            </a:r>
            <a:r>
              <a:rPr lang="en-US" dirty="0"/>
              <a:t>, 2020 TxDOT at DAL-Trans, Mesquite, TX</a:t>
            </a:r>
          </a:p>
          <a:p>
            <a:endParaRPr lang="en-US" dirty="0"/>
          </a:p>
          <a:p>
            <a:r>
              <a:rPr lang="en-US" dirty="0"/>
              <a:t>CIP Professional Workshop II- Host </a:t>
            </a:r>
            <a:r>
              <a:rPr lang="en-US"/>
              <a:t>NTTA 8am-12pm-July 17</a:t>
            </a:r>
            <a:r>
              <a:rPr lang="en-US" baseline="30000"/>
              <a:t>th</a:t>
            </a:r>
            <a:r>
              <a:rPr lang="en-US"/>
              <a:t>, 2020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NTTA, 5900 W. Plano Pkwy, Suite #200-Board Room, TX 75093</a:t>
            </a:r>
          </a:p>
          <a:p>
            <a:endParaRPr lang="en-US" dirty="0"/>
          </a:p>
          <a:p>
            <a:r>
              <a:rPr lang="en-US" dirty="0"/>
              <a:t>CIP Heavy Highway Construction Workshop 8am-12pm-October 16</a:t>
            </a:r>
            <a:r>
              <a:rPr lang="en-US" baseline="30000" dirty="0"/>
              <a:t>th</a:t>
            </a:r>
            <a:r>
              <a:rPr lang="en-US" dirty="0"/>
              <a:t>, 2020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1C5200-F7FE-4E71-A2DB-E3AE1D4507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/>
              <a:pPr lvl="1">
                <a:spcBef>
                  <a:spcPts val="900"/>
                </a:spcBef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0382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DA5F8-BA57-4D37-8E66-01B48D043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78" y="108926"/>
            <a:ext cx="8353424" cy="523220"/>
          </a:xfrm>
        </p:spPr>
        <p:txBody>
          <a:bodyPr/>
          <a:lstStyle/>
          <a:p>
            <a:r>
              <a:rPr lang="en-US" sz="2800" dirty="0"/>
              <a:t>CIP Contact Information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452041-01CD-4891-86E5-1146C02CFC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 indent="-276225">
              <a:spcBef>
                <a:spcPts val="900"/>
              </a:spcBef>
            </a:pPr>
            <a:fld id="{126B356D-DBE9-445A-9C43-3D3F41468F04}" type="slidenum">
              <a:rPr lang="en-US" smtClean="0"/>
              <a:pPr lvl="1" indent="-276225">
                <a:spcBef>
                  <a:spcPts val="900"/>
                </a:spcBef>
              </a:pPr>
              <a:t>25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943E48-9D62-4253-AEDC-9F2EE0A4EBBA}"/>
              </a:ext>
            </a:extLst>
          </p:cNvPr>
          <p:cNvSpPr txBox="1"/>
          <p:nvPr/>
        </p:nvSpPr>
        <p:spPr>
          <a:xfrm>
            <a:off x="323459" y="845976"/>
            <a:ext cx="828364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Debra Wells </a:t>
            </a:r>
          </a:p>
          <a:p>
            <a:r>
              <a:rPr lang="en-US" sz="1200" dirty="0"/>
              <a:t>CIP Resource Specialist</a:t>
            </a:r>
          </a:p>
          <a:p>
            <a:r>
              <a:rPr lang="en-US" sz="1200" dirty="0"/>
              <a:t>Dallas District Construction Office</a:t>
            </a:r>
          </a:p>
          <a:p>
            <a:r>
              <a:rPr lang="en-US" sz="1200" dirty="0"/>
              <a:t>4777 E. US Highway 80</a:t>
            </a:r>
          </a:p>
          <a:p>
            <a:r>
              <a:rPr lang="en-US" sz="1200" dirty="0"/>
              <a:t>Mesquite, TX 75150-6642</a:t>
            </a:r>
          </a:p>
          <a:p>
            <a:r>
              <a:rPr lang="en-US" sz="1200" dirty="0"/>
              <a:t>214-319-3553</a:t>
            </a:r>
          </a:p>
          <a:p>
            <a:r>
              <a:rPr lang="en-US" sz="1200" dirty="0">
                <a:hlinkClick r:id="rId2"/>
              </a:rPr>
              <a:t>debra.wells@txdot.gov</a:t>
            </a:r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Noraima (Nora) Perez</a:t>
            </a:r>
          </a:p>
          <a:p>
            <a:r>
              <a:rPr lang="en-US" sz="1200" dirty="0"/>
              <a:t>DBE Coordinator</a:t>
            </a:r>
          </a:p>
          <a:p>
            <a:r>
              <a:rPr lang="en-US" sz="1200" dirty="0"/>
              <a:t>Dallas District Construction Office</a:t>
            </a:r>
          </a:p>
          <a:p>
            <a:r>
              <a:rPr lang="en-US" sz="1200" dirty="0"/>
              <a:t>4777 E. US Highway 80</a:t>
            </a:r>
          </a:p>
          <a:p>
            <a:r>
              <a:rPr lang="en-US" sz="1200" dirty="0"/>
              <a:t>Mesquite, TX 75150-6642</a:t>
            </a:r>
          </a:p>
          <a:p>
            <a:r>
              <a:rPr lang="en-US" sz="1200" dirty="0"/>
              <a:t>214-319-6456</a:t>
            </a:r>
          </a:p>
          <a:p>
            <a:r>
              <a:rPr lang="en-US" sz="1200" dirty="0">
                <a:hlinkClick r:id="rId3"/>
              </a:rPr>
              <a:t>noraima.perez@txdot.gov</a:t>
            </a:r>
            <a:r>
              <a:rPr lang="en-US" sz="1200" dirty="0"/>
              <a:t>  </a:t>
            </a:r>
          </a:p>
          <a:p>
            <a:endParaRPr lang="en-US" sz="1200" dirty="0"/>
          </a:p>
          <a:p>
            <a:r>
              <a:rPr lang="en-US" sz="1200" dirty="0"/>
              <a:t>CIP Committee Members: AGC, AACATX, NTTA, RHCA and TxDOT.</a:t>
            </a:r>
          </a:p>
          <a:p>
            <a:r>
              <a:rPr lang="en-US" sz="1200" dirty="0">
                <a:hlinkClick r:id="rId4"/>
              </a:rPr>
              <a:t>www.keepitmovingdallas.com</a:t>
            </a:r>
            <a:endParaRPr lang="en-US" sz="1200" dirty="0"/>
          </a:p>
          <a:p>
            <a:r>
              <a:rPr lang="en-US" sz="1200" dirty="0"/>
              <a:t> </a:t>
            </a:r>
          </a:p>
          <a:p>
            <a:endParaRPr lang="en-US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15784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3CEB4-DFA8-4E21-A3CF-0B9BA8D2E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78" y="108927"/>
            <a:ext cx="8353424" cy="485878"/>
          </a:xfrm>
        </p:spPr>
        <p:txBody>
          <a:bodyPr/>
          <a:lstStyle/>
          <a:p>
            <a:r>
              <a:rPr lang="en-US" dirty="0"/>
              <a:t>TxDOT Website </a:t>
            </a:r>
            <a:r>
              <a:rPr lang="en-US" u="sng" dirty="0">
                <a:hlinkClick r:id="rId2"/>
              </a:rPr>
              <a:t>https://www.txdot.gov/</a:t>
            </a:r>
            <a:br>
              <a:rPr lang="en-US" u="sng" dirty="0"/>
            </a:br>
            <a:br>
              <a:rPr lang="en-US" u="sng" dirty="0"/>
            </a:br>
            <a:r>
              <a:rPr lang="en-US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6F1ED4-D53C-4222-8BDA-B43DF7E1DF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 indent="-276225">
              <a:spcBef>
                <a:spcPts val="900"/>
              </a:spcBef>
            </a:pPr>
            <a:fld id="{126B356D-DBE9-445A-9C43-3D3F41468F04}" type="slidenum">
              <a:rPr lang="en-US" smtClean="0"/>
              <a:pPr lvl="1" indent="-276225">
                <a:spcBef>
                  <a:spcPts val="900"/>
                </a:spcBef>
              </a:pPr>
              <a:t>3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904A5F-9F4A-42F4-B600-CF07F1AC9E9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628252" y="735829"/>
            <a:ext cx="3905250" cy="38671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75C0EF-27C3-440E-BE70-8DBE8056745E}"/>
              </a:ext>
            </a:extLst>
          </p:cNvPr>
          <p:cNvSpPr txBox="1"/>
          <p:nvPr/>
        </p:nvSpPr>
        <p:spPr>
          <a:xfrm>
            <a:off x="266330" y="1100831"/>
            <a:ext cx="1984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Go  to TxDOT Website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Then Click on Business</a:t>
            </a:r>
          </a:p>
        </p:txBody>
      </p:sp>
    </p:spTree>
    <p:extLst>
      <p:ext uri="{BB962C8B-B14F-4D97-AF65-F5344CB8AC3E}">
        <p14:creationId xmlns:p14="http://schemas.microsoft.com/office/powerpoint/2010/main" val="3241602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882CF-BD7A-43BC-9457-845CF96D3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78" y="108926"/>
            <a:ext cx="8353424" cy="584775"/>
          </a:xfrm>
        </p:spPr>
        <p:txBody>
          <a:bodyPr/>
          <a:lstStyle/>
          <a:p>
            <a:r>
              <a:rPr lang="en-US" sz="3200" dirty="0"/>
              <a:t>Aviation Division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F7C5CE-7465-4039-A5B6-E2D504F902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 indent="-276225">
              <a:spcBef>
                <a:spcPts val="900"/>
              </a:spcBef>
            </a:pPr>
            <a:fld id="{126B356D-DBE9-445A-9C43-3D3F41468F04}" type="slidenum">
              <a:rPr lang="en-US" smtClean="0"/>
              <a:pPr lvl="1" indent="-276225">
                <a:spcBef>
                  <a:spcPts val="900"/>
                </a:spcBef>
              </a:pPr>
              <a:t>4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EE26AA-452F-472E-AF3A-A3084FC4FC0D}"/>
              </a:ext>
            </a:extLst>
          </p:cNvPr>
          <p:cNvSpPr txBox="1"/>
          <p:nvPr/>
        </p:nvSpPr>
        <p:spPr>
          <a:xfrm>
            <a:off x="253677" y="1325094"/>
            <a:ext cx="810655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Aviation Opportunities: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Procures and contracts for Professional Services, Heavy Construction Services and Building Construction Services. 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Useful Certifications: DBE/HUB/SBE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For more information about Aviation opportunities Contact the Aviation Division at 512-416-4500</a:t>
            </a:r>
          </a:p>
        </p:txBody>
      </p:sp>
    </p:spTree>
    <p:extLst>
      <p:ext uri="{BB962C8B-B14F-4D97-AF65-F5344CB8AC3E}">
        <p14:creationId xmlns:p14="http://schemas.microsoft.com/office/powerpoint/2010/main" val="293683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D9398-5206-45DA-AD18-52998CA72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Aviation Projects/Aviation Design Opportunities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6589DA-10EE-4581-A15E-9F00F3C753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 indent="-276225">
              <a:spcBef>
                <a:spcPts val="900"/>
              </a:spcBef>
            </a:pPr>
            <a:fld id="{126B356D-DBE9-445A-9C43-3D3F41468F04}" type="slidenum">
              <a:rPr lang="en-US" smtClean="0"/>
              <a:pPr lvl="1" indent="-276225">
                <a:spcBef>
                  <a:spcPts val="900"/>
                </a:spcBef>
              </a:pPr>
              <a:t>5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64C77D-5DDA-42EB-A4AD-C73D10A04C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34029" y="655743"/>
            <a:ext cx="3657600" cy="40233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E6F00FE-6AF3-4F77-A3C6-65311B6EEA93}"/>
              </a:ext>
            </a:extLst>
          </p:cNvPr>
          <p:cNvSpPr txBox="1"/>
          <p:nvPr/>
        </p:nvSpPr>
        <p:spPr>
          <a:xfrm>
            <a:off x="4204996" y="1225420"/>
            <a:ext cx="38939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Click on Aviation Projects to get in-depth aviation information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Click on Aviation Design Opportunities </a:t>
            </a:r>
          </a:p>
          <a:p>
            <a:r>
              <a:rPr lang="en-US" sz="1200" dirty="0"/>
              <a:t>    (Upcoming Design Projects)</a:t>
            </a:r>
          </a:p>
        </p:txBody>
      </p:sp>
    </p:spTree>
    <p:extLst>
      <p:ext uri="{BB962C8B-B14F-4D97-AF65-F5344CB8AC3E}">
        <p14:creationId xmlns:p14="http://schemas.microsoft.com/office/powerpoint/2010/main" val="961952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D3B9-4568-445F-A5CE-5DD00DFE8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78" y="108926"/>
            <a:ext cx="8353424" cy="523220"/>
          </a:xfrm>
        </p:spPr>
        <p:txBody>
          <a:bodyPr/>
          <a:lstStyle/>
          <a:p>
            <a:r>
              <a:rPr lang="en-US" sz="2800" dirty="0"/>
              <a:t>Construction Division (CST)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1A3975-3BE3-479A-8409-185F83CF47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 indent="-276225">
              <a:spcBef>
                <a:spcPts val="900"/>
              </a:spcBef>
            </a:pPr>
            <a:fld id="{126B356D-DBE9-445A-9C43-3D3F41468F04}" type="slidenum">
              <a:rPr lang="en-US" smtClean="0"/>
              <a:pPr lvl="1" indent="-276225">
                <a:spcBef>
                  <a:spcPts val="900"/>
                </a:spcBef>
              </a:pPr>
              <a:t>6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5DF005-DE3E-4CFB-A17F-72C7A6309318}"/>
              </a:ext>
            </a:extLst>
          </p:cNvPr>
          <p:cNvSpPr txBox="1"/>
          <p:nvPr/>
        </p:nvSpPr>
        <p:spPr>
          <a:xfrm>
            <a:off x="253678" y="936506"/>
            <a:ext cx="82496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CST procures and contract through a low bid system.</a:t>
            </a:r>
          </a:p>
          <a:p>
            <a:endParaRPr lang="en-US" dirty="0"/>
          </a:p>
          <a:p>
            <a:r>
              <a:rPr lang="en-US" dirty="0"/>
              <a:t>Construction Opportunities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Highway Improvement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Building Contract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Maintenance Contract</a:t>
            </a:r>
          </a:p>
          <a:p>
            <a:endParaRPr lang="en-US" dirty="0"/>
          </a:p>
          <a:p>
            <a:r>
              <a:rPr lang="en-US" dirty="0"/>
              <a:t>Useful Certifications: DBE/HUB/SBE</a:t>
            </a:r>
          </a:p>
          <a:p>
            <a:endParaRPr lang="en-US" dirty="0"/>
          </a:p>
          <a:p>
            <a:r>
              <a:rPr lang="en-US" dirty="0"/>
              <a:t>For more information about prequalification, letting, bids, or construction and maintenance opportunities Contact the Construction Division at 512-416-2584 </a:t>
            </a:r>
          </a:p>
        </p:txBody>
      </p:sp>
    </p:spTree>
    <p:extLst>
      <p:ext uri="{BB962C8B-B14F-4D97-AF65-F5344CB8AC3E}">
        <p14:creationId xmlns:p14="http://schemas.microsoft.com/office/powerpoint/2010/main" val="2590840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12A91-94AA-4A74-BE78-EF5CD3E3C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78" y="108926"/>
            <a:ext cx="8353424" cy="523220"/>
          </a:xfrm>
        </p:spPr>
        <p:txBody>
          <a:bodyPr/>
          <a:lstStyle/>
          <a:p>
            <a:r>
              <a:rPr lang="en-US" sz="2800" dirty="0"/>
              <a:t>Maintenance Division (MNT)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295CC2-3431-4C82-A45C-C38CDC42F3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 indent="-276225">
              <a:spcBef>
                <a:spcPts val="900"/>
              </a:spcBef>
            </a:pPr>
            <a:fld id="{126B356D-DBE9-445A-9C43-3D3F41468F04}" type="slidenum">
              <a:rPr lang="en-US" smtClean="0"/>
              <a:pPr lvl="1" indent="-276225">
                <a:spcBef>
                  <a:spcPts val="900"/>
                </a:spcBef>
              </a:pPr>
              <a:t>7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462043-CDEA-474F-911F-FAABB1F079F0}"/>
              </a:ext>
            </a:extLst>
          </p:cNvPr>
          <p:cNvSpPr txBox="1"/>
          <p:nvPr/>
        </p:nvSpPr>
        <p:spPr>
          <a:xfrm>
            <a:off x="253678" y="693701"/>
            <a:ext cx="865859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MNT procures and contracts through a low bid system.</a:t>
            </a:r>
          </a:p>
          <a:p>
            <a:endParaRPr lang="en-US" sz="1600" dirty="0"/>
          </a:p>
          <a:p>
            <a:r>
              <a:rPr lang="en-US" sz="1600" dirty="0"/>
              <a:t>Maintenance Division contract opportunities include:</a:t>
            </a:r>
          </a:p>
          <a:p>
            <a:endParaRPr lang="en-US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Routine Maintenance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Preventive Maintenance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Emergency Contracts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Purchasing Services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Vegetation Management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Bridge Preventive Maintenance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Routine Facilities Contracts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600" dirty="0"/>
              <a:t>Useful Certifications: DBE/SBE/HUB</a:t>
            </a:r>
          </a:p>
          <a:p>
            <a:endParaRPr lang="en-US" sz="1600" dirty="0"/>
          </a:p>
          <a:p>
            <a:r>
              <a:rPr lang="en-US" sz="1600" dirty="0"/>
              <a:t>For more information about prequalification, letting, bids, or construction and maintenance opportunities, Contact the Maintenance Division at 512-416-2584.</a:t>
            </a:r>
          </a:p>
        </p:txBody>
      </p:sp>
    </p:spTree>
    <p:extLst>
      <p:ext uri="{BB962C8B-B14F-4D97-AF65-F5344CB8AC3E}">
        <p14:creationId xmlns:p14="http://schemas.microsoft.com/office/powerpoint/2010/main" val="706493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6C1F2-A419-4640-8A72-F2BA780F0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78" y="108926"/>
            <a:ext cx="8353424" cy="584775"/>
          </a:xfrm>
        </p:spPr>
        <p:txBody>
          <a:bodyPr/>
          <a:lstStyle/>
          <a:p>
            <a:r>
              <a:rPr lang="en-US" sz="3200" dirty="0"/>
              <a:t>Letting &amp; Bids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0C817A-E25C-416D-9A5E-80F23DAEE0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 indent="-276225">
              <a:spcBef>
                <a:spcPts val="900"/>
              </a:spcBef>
            </a:pPr>
            <a:fld id="{126B356D-DBE9-445A-9C43-3D3F41468F04}" type="slidenum">
              <a:rPr lang="en-US" smtClean="0"/>
              <a:pPr lvl="1" indent="-276225">
                <a:spcBef>
                  <a:spcPts val="900"/>
                </a:spcBef>
              </a:pPr>
              <a:t>8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583C75-7CB0-41F1-BBD0-F72CAD3C2F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15431" y="665123"/>
            <a:ext cx="3200400" cy="402336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7EA0F7A-2D5E-4473-9518-43D1EB4549C9}"/>
              </a:ext>
            </a:extLst>
          </p:cNvPr>
          <p:cNvSpPr/>
          <p:nvPr/>
        </p:nvSpPr>
        <p:spPr>
          <a:xfrm>
            <a:off x="3815831" y="766477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Click on Letting &amp; Bids</a:t>
            </a:r>
          </a:p>
          <a:p>
            <a:r>
              <a:rPr lang="en-US" sz="1400" dirty="0"/>
              <a:t>    (All Contractors MUST be on E-Verify)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Click on Letting Schedule</a:t>
            </a:r>
          </a:p>
        </p:txBody>
      </p:sp>
    </p:spTree>
    <p:extLst>
      <p:ext uri="{BB962C8B-B14F-4D97-AF65-F5344CB8AC3E}">
        <p14:creationId xmlns:p14="http://schemas.microsoft.com/office/powerpoint/2010/main" val="3446695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4231B-E7D0-4B93-96A4-ED7194E62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78" y="108926"/>
            <a:ext cx="8353424" cy="461665"/>
          </a:xfrm>
        </p:spPr>
        <p:txBody>
          <a:bodyPr/>
          <a:lstStyle/>
          <a:p>
            <a:r>
              <a:rPr lang="en-US" sz="2400" dirty="0"/>
              <a:t>Pre-Letting, Post-Letting, Prepare to Bid, and Bidding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BCAA93-8F8E-4B61-9E99-80FA22F83D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 indent="-276225">
              <a:spcBef>
                <a:spcPts val="900"/>
              </a:spcBef>
            </a:pPr>
            <a:fld id="{126B356D-DBE9-445A-9C43-3D3F41468F04}" type="slidenum">
              <a:rPr lang="en-US" smtClean="0"/>
              <a:pPr lvl="1" indent="-276225">
                <a:spcBef>
                  <a:spcPts val="900"/>
                </a:spcBef>
              </a:pPr>
              <a:t>9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D0977C-964A-4A00-AAA2-965FCB355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750" y="653145"/>
            <a:ext cx="5669280" cy="406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5789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8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jvTlj3QUWGql_i_7LeJ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_Qp5HJoRkumCwRmwVWN2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_Qp5HJoRkumCwRmwVWN2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jpkN5a.s0eIRQ1VajZeX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E1_nFA840OlZ.4Wz9RlB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UdFQdb3k6Pf0.tJe3aj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.ZozDRwkUKmrwVY015d7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jvTlj3QUWGql_i_7LeJ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_Qp5HJoRkumCwRmwVWN2A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theme/theme1.xml><?xml version="1.0" encoding="utf-8"?>
<a:theme xmlns:a="http://schemas.openxmlformats.org/drawingml/2006/main" name="MASTER_powerpoint_template3_WIDESCREEN_SLANT">
  <a:themeElements>
    <a:clrScheme name="Prefinal 5">
      <a:dk1>
        <a:srgbClr val="000000"/>
      </a:dk1>
      <a:lt1>
        <a:srgbClr val="FFFFFF"/>
      </a:lt1>
      <a:dk2>
        <a:srgbClr val="E2E7EB"/>
      </a:dk2>
      <a:lt2>
        <a:srgbClr val="F9EFE0"/>
      </a:lt2>
      <a:accent1>
        <a:srgbClr val="3869A2"/>
      </a:accent1>
      <a:accent2>
        <a:srgbClr val="0F3859"/>
      </a:accent2>
      <a:accent3>
        <a:srgbClr val="CC7B28"/>
      </a:accent3>
      <a:accent4>
        <a:srgbClr val="F4BC46"/>
      </a:accent4>
      <a:accent5>
        <a:srgbClr val="79A03F"/>
      </a:accent5>
      <a:accent6>
        <a:srgbClr val="247F74"/>
      </a:accent6>
      <a:hlink>
        <a:srgbClr val="042A45"/>
      </a:hlink>
      <a:folHlink>
        <a:srgbClr val="4D4D4D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 l="-4127" t="-2765" r="-4127" b="-2765"/>
          </a:stretch>
        </a:blipFill>
        <a:ln>
          <a:noFill/>
        </a:ln>
      </a:spPr>
      <a:bodyPr rtlCol="0" anchor="ctr"/>
      <a:lstStyle>
        <a:defPPr algn="ctr">
          <a:defRPr sz="1200" dirty="0" err="1" smtClean="0"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12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rand_template_9-19-19_2_WIDE_WA.potx" id="{7652DCDF-05F5-4D9F-9E5A-67C4994334EF}" vid="{EA9608D4-2477-405F-BDC2-32882386FF6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C81961B010494D8D6CDD91DD8CDD3C" ma:contentTypeVersion="1" ma:contentTypeDescription="Create a new document." ma:contentTypeScope="" ma:versionID="73132754b6e442390b331891c4e3fac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D00FEB-8268-4E65-8965-8555F98441C4}">
  <ds:schemaRefs>
    <ds:schemaRef ds:uri="http://purl.org/dc/elements/1.1/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B070EC2-1E79-4469-B3E5-79E27703FC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AE2525B-C230-4AD3-9DB8-3F51BA8AE2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MASTER_powerpoint_template__WIDESCREEN</Template>
  <TotalTime>1843</TotalTime>
  <Words>1481</Words>
  <Application>Microsoft Office PowerPoint</Application>
  <PresentationFormat>On-screen Show (16:9)</PresentationFormat>
  <Paragraphs>495</Paragraphs>
  <Slides>25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Franklin Gothic Book</vt:lpstr>
      <vt:lpstr>Franklin Gothic Demi</vt:lpstr>
      <vt:lpstr>Franklin Gothic Medium Cond</vt:lpstr>
      <vt:lpstr>Times New Roman</vt:lpstr>
      <vt:lpstr>Wingdings</vt:lpstr>
      <vt:lpstr>MASTER_powerpoint_template3_WIDESCREEN_SLANT</vt:lpstr>
      <vt:lpstr>think-cell Slide</vt:lpstr>
      <vt:lpstr> CIP 2020 Class #1: Navigating TxDOT Website &amp; NTTA Marketplace</vt:lpstr>
      <vt:lpstr>Doing Business with TxDOT</vt:lpstr>
      <vt:lpstr>TxDOT Website https://www.txdot.gov/   </vt:lpstr>
      <vt:lpstr>Aviation Division</vt:lpstr>
      <vt:lpstr>Aviation Projects/Aviation Design Opportunities</vt:lpstr>
      <vt:lpstr>Construction Division (CST)</vt:lpstr>
      <vt:lpstr>Maintenance Division (MNT)</vt:lpstr>
      <vt:lpstr>Letting &amp; Bids</vt:lpstr>
      <vt:lpstr>Pre-Letting, Post-Letting, Prepare to Bid, and Bidding</vt:lpstr>
      <vt:lpstr>Letting &amp; Bids</vt:lpstr>
      <vt:lpstr>Plans Online</vt:lpstr>
      <vt:lpstr>Projects Plans &amp; Proposals</vt:lpstr>
      <vt:lpstr>Spec Book</vt:lpstr>
      <vt:lpstr>Professional Engineering Procurement Services Division (PEPS)</vt:lpstr>
      <vt:lpstr>PEPS Opportunities</vt:lpstr>
      <vt:lpstr>Procurement Division (PRO)</vt:lpstr>
      <vt:lpstr>Procurement Division (PRO) Opportunities</vt:lpstr>
      <vt:lpstr>Selling Goods and Non-Professional Services</vt:lpstr>
      <vt:lpstr>Public Transportation Division (PTN)</vt:lpstr>
      <vt:lpstr>Support Services Division (SSD)</vt:lpstr>
      <vt:lpstr>Support Services Division (SSD) Opportunities </vt:lpstr>
      <vt:lpstr>State Entity Updates</vt:lpstr>
      <vt:lpstr>TxDOT districts</vt:lpstr>
      <vt:lpstr>CIP Upcoming Schedule</vt:lpstr>
      <vt:lpstr>CIP Contact Information</vt:lpstr>
    </vt:vector>
  </TitlesOfParts>
  <Company>Texas Dept.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Master Cover</dc:title>
  <dc:creator>Debra Wells</dc:creator>
  <cp:lastModifiedBy>Debra Wells</cp:lastModifiedBy>
  <cp:revision>32</cp:revision>
  <cp:lastPrinted>2020-01-17T13:24:43Z</cp:lastPrinted>
  <dcterms:created xsi:type="dcterms:W3CDTF">2020-01-13T15:56:42Z</dcterms:created>
  <dcterms:modified xsi:type="dcterms:W3CDTF">2020-01-17T14:43:31Z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0x010100D6C81961B010494D8D6CDD91DD8CDD3C</vt:lpwstr>
  </property>
</Properties>
</file>