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Parcels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_(* #,##0_);_(* \(#,##0\);_(* "-"??_);_(@_)</c:formatCode>
                <c:ptCount val="2"/>
                <c:pt idx="0" formatCode="#,##0_);\(#,##0\)">
                  <c:v>207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B5-41B0-815B-210052C7F1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_(* #,##0_);_(* \(#,##0\);_(* "-"??_);_(@_)</c:formatCode>
                <c:ptCount val="2"/>
                <c:pt idx="0" formatCode="#,##0_);\(#,##0\)">
                  <c:v>5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B5-41B0-815B-210052C7F1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EB5-41B0-815B-210052C7F1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_(* #,##0_);_(* \(#,##0\);_(* "-"??_);_(@_)</c:formatCode>
                <c:ptCount val="2"/>
                <c:pt idx="0" formatCode="#,##0_);\(#,##0\)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B5-41B0-815B-210052C7F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Acreage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#,##0.0_);\(#,##0.0\)</c:formatCode>
                <c:ptCount val="2"/>
                <c:pt idx="0">
                  <c:v>23.652315595031656</c:v>
                </c:pt>
                <c:pt idx="1">
                  <c:v>50.326541159061883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0-4223-98BC-FB361A42E2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#,##0.0_);\(#,##0.0\)</c:formatCode>
                <c:ptCount val="2"/>
                <c:pt idx="0">
                  <c:v>228.2939670774249</c:v>
                </c:pt>
                <c:pt idx="1">
                  <c:v>229.42947381805089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0-4223-98BC-FB361A42E2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#,##0.0_);\(#,##0.0\)</c:formatCode>
                <c:ptCount val="2"/>
                <c:pt idx="0">
                  <c:v>736.60888813855888</c:v>
                </c:pt>
                <c:pt idx="1">
                  <c:v>616.23830152290498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0-4223-98BC-FB361A42E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Sheet1!$B$2:$B$4</c:f>
              <c:numCache>
                <c:formatCode>_(* #,##0_);_(* \(#,##0\);_(* "-"??_);_(@_)</c:formatCode>
                <c:ptCount val="3"/>
                <c:pt idx="0" formatCode="#,##0_);\(#,##0\)">
                  <c:v>205</c:v>
                </c:pt>
                <c:pt idx="1">
                  <c:v>15</c:v>
                </c:pt>
                <c:pt idx="2" formatCode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D0-4273-9D25-9CEC9EBB90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Sheet1!$C$2:$C$4</c:f>
              <c:numCache>
                <c:formatCode>_(* #,##0_);_(* \(#,##0\);_(* "-"??_);_(@_)</c:formatCode>
                <c:ptCount val="3"/>
                <c:pt idx="0" formatCode="#,##0_);\(#,##0\)">
                  <c:v>5</c:v>
                </c:pt>
                <c:pt idx="1">
                  <c:v>3</c:v>
                </c:pt>
                <c:pt idx="2" formatCode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D0-4273-9D25-9CEC9EBB90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8D0-4273-9D25-9CEC9EBB90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Sheet1!$D$2:$D$4</c:f>
              <c:numCache>
                <c:formatCode>_(* #,##0_);_(* \(#,##0\);_(* "-"??_);_(@_)</c:formatCode>
                <c:ptCount val="3"/>
                <c:pt idx="0" formatCode="#,##0_);\(#,##0\)">
                  <c:v>0</c:v>
                </c:pt>
                <c:pt idx="1">
                  <c:v>0</c:v>
                </c:pt>
                <c:pt idx="2" formatCode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8D0-4273-9D25-9CEC9EBB90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Sheet1!$B$2:$B$4</c:f>
              <c:numCache>
                <c:formatCode>#,##0.0_);\(#,##0.0\)</c:formatCode>
                <c:ptCount val="3"/>
                <c:pt idx="0">
                  <c:v>97.357442011577902</c:v>
                </c:pt>
                <c:pt idx="1">
                  <c:v>24.56556406471719</c:v>
                </c:pt>
                <c:pt idx="2">
                  <c:v>50.326541159061883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1F-4A1E-8155-94EAE47D5F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Sheet1!$C$2:$C$4</c:f>
              <c:numCache>
                <c:formatCode>#,##0.0_);\(#,##0.0\)</c:formatCode>
                <c:ptCount val="3"/>
                <c:pt idx="0">
                  <c:v>48.383274685698652</c:v>
                </c:pt>
                <c:pt idx="1">
                  <c:v>33.740749640524243</c:v>
                </c:pt>
                <c:pt idx="2">
                  <c:v>229.42947381805089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1F-4A1E-8155-94EAE47D5F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2837658208974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11F-4A1E-8155-94EAE47D5FAC}"/>
                </c:ext>
              </c:extLst>
            </c:dLbl>
            <c:dLbl>
              <c:idx val="1"/>
              <c:layout>
                <c:manualLayout>
                  <c:x val="0"/>
                  <c:y val="-3.2094145522437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11F-4A1E-8155-94EAE47D5F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Sheet1!$D$2:$D$4</c:f>
              <c:numCache>
                <c:formatCode>#,##0.0_);\(#,##0.0\)</c:formatCode>
                <c:ptCount val="3"/>
                <c:pt idx="0">
                  <c:v>0</c:v>
                </c:pt>
                <c:pt idx="1">
                  <c:v>0</c:v>
                </c:pt>
                <c:pt idx="2">
                  <c:v>616.23830152290498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1F-4A1E-8155-94EAE47D5F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7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Parcels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_(* #,##0_);_(* \(#,##0\);_(* "-"??_);_(@_)</c:formatCode>
                <c:ptCount val="2"/>
                <c:pt idx="0" formatCode="#,##0_);\(#,##0\)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B5-41B0-815B-210052C7F1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_(* #,##0_);_(* \(#,##0\);_(* "-"??_);_(@_)</c:formatCode>
                <c:ptCount val="2"/>
                <c:pt idx="0" formatCode="#,##0_);\(#,##0\)">
                  <c:v>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B5-41B0-815B-210052C7F1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EB5-41B0-815B-210052C7F1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_(* #,##0_);_(* \(#,##0\);_(* "-"??_);_(@_)</c:formatCode>
                <c:ptCount val="2"/>
                <c:pt idx="0" formatCode="#,##0_);\(#,##0\)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B5-41B0-815B-210052C7F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Acreage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#,##0.0_);\(#,##0.0\)</c:formatCode>
                <c:ptCount val="2"/>
                <c:pt idx="0">
                  <c:v>3.5126820281688573</c:v>
                </c:pt>
                <c:pt idx="1">
                  <c:v>2.5030923446195574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0-4223-98BC-FB361A42E2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#,##0.0_);\(#,##0.0\)</c:formatCode>
                <c:ptCount val="2"/>
                <c:pt idx="0">
                  <c:v>31.908796544311169</c:v>
                </c:pt>
                <c:pt idx="1">
                  <c:v>15.386079143967425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0-4223-98BC-FB361A42E2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#,##0.0_);\(#,##0.0\)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0-4223-98BC-FB361A42E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Parcels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0</c:formatCode>
                <c:ptCount val="2"/>
                <c:pt idx="0">
                  <c:v>0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B5-41B0-815B-210052C7F1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0</c:formatCode>
                <c:ptCount val="2"/>
                <c:pt idx="0">
                  <c:v>21</c:v>
                </c:pt>
                <c:pt idx="1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B5-41B0-815B-210052C7F1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EB5-41B0-815B-210052C7F1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0</c:formatCode>
                <c:ptCount val="2"/>
                <c:pt idx="0">
                  <c:v>42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B5-41B0-815B-210052C7F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Acreage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#,##0.0_);\(#,##0.0\)</c:formatCode>
                <c:ptCount val="2"/>
                <c:pt idx="0">
                  <c:v>41.296002553391148</c:v>
                </c:pt>
                <c:pt idx="1">
                  <c:v>49.11485387655636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0-4223-98BC-FB361A42E2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#,##0.0_);\(#,##0.0\)</c:formatCode>
                <c:ptCount val="2"/>
                <c:pt idx="0">
                  <c:v>203.20822021562304</c:v>
                </c:pt>
                <c:pt idx="1">
                  <c:v>265.76462085132891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0-4223-98BC-FB361A42E2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#,##0.0_);\(#,##0.0\)</c:formatCode>
                <c:ptCount val="2"/>
                <c:pt idx="0">
                  <c:v>899.24905226870078</c:v>
                </c:pt>
                <c:pt idx="1">
                  <c:v>576.25211805906417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0-4223-98BC-FB361A42E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Sheet1!$B$2:$B$4</c:f>
              <c:numCache>
                <c:formatCode>_(* #,##0_);_(* \(#,##0\);_(* "-"??_);_(@_)</c:formatCode>
                <c:ptCount val="3"/>
                <c:pt idx="0" formatCode="#,##0_);\(#,##0\)">
                  <c:v>4</c:v>
                </c:pt>
                <c:pt idx="1">
                  <c:v>1</c:v>
                </c:pt>
                <c:pt idx="2" formatCode="0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D0-4273-9D25-9CEC9EBB90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Sheet1!$C$2:$C$4</c:f>
              <c:numCache>
                <c:formatCode>_(* #,##0_);_(* \(#,##0\);_(* "-"??_);_(@_)</c:formatCode>
                <c:ptCount val="3"/>
                <c:pt idx="0" formatCode="#,##0_);\(#,##0\)">
                  <c:v>3</c:v>
                </c:pt>
                <c:pt idx="1">
                  <c:v>2</c:v>
                </c:pt>
                <c:pt idx="2" formatCode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D0-4273-9D25-9CEC9EBB90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8D0-4273-9D25-9CEC9EBB90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Sheet1!$D$2:$D$4</c:f>
              <c:numCache>
                <c:formatCode>_(* #,##0_);_(* \(#,##0\);_(* "-"??_);_(@_)</c:formatCode>
                <c:ptCount val="3"/>
                <c:pt idx="0" formatCode="#,##0_);\(#,##0\)">
                  <c:v>0</c:v>
                </c:pt>
                <c:pt idx="1">
                  <c:v>0</c:v>
                </c:pt>
                <c:pt idx="2" formatCode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8D0-4273-9D25-9CEC9EBB90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Sheet1!$B$2:$B$4</c:f>
              <c:numCache>
                <c:formatCode>#,##0.0_);\(#,##0.0\)</c:formatCode>
                <c:ptCount val="3"/>
                <c:pt idx="0">
                  <c:v>3.5126820281688573</c:v>
                </c:pt>
                <c:pt idx="1">
                  <c:v>2.5030923446195574</c:v>
                </c:pt>
                <c:pt idx="2">
                  <c:v>49.11485387655636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1F-4A1E-8155-94EAE47D5F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Sheet1!$C$2:$C$4</c:f>
              <c:numCache>
                <c:formatCode>#,##0.0_);\(#,##0.0\)</c:formatCode>
                <c:ptCount val="3"/>
                <c:pt idx="0">
                  <c:v>31.908796544311169</c:v>
                </c:pt>
                <c:pt idx="1">
                  <c:v>15.386079143967425</c:v>
                </c:pt>
                <c:pt idx="2">
                  <c:v>265.76462085132891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1F-4A1E-8155-94EAE47D5F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2837658208974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11F-4A1E-8155-94EAE47D5FAC}"/>
                </c:ext>
              </c:extLst>
            </c:dLbl>
            <c:dLbl>
              <c:idx val="1"/>
              <c:layout>
                <c:manualLayout>
                  <c:x val="0"/>
                  <c:y val="-3.2094145522437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11F-4A1E-8155-94EAE47D5F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Sheet1!$D$2:$D$4</c:f>
              <c:numCache>
                <c:formatCode>#,##0.0_);\(#,##0.0\)</c:formatCode>
                <c:ptCount val="3"/>
                <c:pt idx="0">
                  <c:v>0</c:v>
                </c:pt>
                <c:pt idx="1">
                  <c:v>0</c:v>
                </c:pt>
                <c:pt idx="2">
                  <c:v>576.25211805906417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1F-4A1E-8155-94EAE47D5F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Acreage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#,##0.0_);\(#,##0.0\)</c:formatCode>
                <c:ptCount val="2"/>
                <c:pt idx="0">
                  <c:v>97.357442011577902</c:v>
                </c:pt>
                <c:pt idx="1">
                  <c:v>28.28881272331925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0-4223-98BC-FB361A42E2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#,##0.0_);\(#,##0.0\)</c:formatCode>
                <c:ptCount val="2"/>
                <c:pt idx="0">
                  <c:v>48.4</c:v>
                </c:pt>
                <c:pt idx="1">
                  <c:v>31.054323627542807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0-4223-98BC-FB361A42E2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#,##0.0_);\(#,##0.0\)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0-4223-98BC-FB361A42E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Parcels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0</c:formatCode>
                <c:ptCount val="2"/>
                <c:pt idx="0">
                  <c:v>18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B5-41B0-815B-210052C7F1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0</c:formatCode>
                <c:ptCount val="2"/>
                <c:pt idx="0">
                  <c:v>37</c:v>
                </c:pt>
                <c:pt idx="1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B5-41B0-815B-210052C7F1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EB5-41B0-815B-210052C7F1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0</c:formatCode>
                <c:ptCount val="2"/>
                <c:pt idx="0">
                  <c:v>15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B5-41B0-815B-210052C7F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Acreage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#,##0.0_);\(#,##0.0\)</c:formatCode>
                <c:ptCount val="2"/>
                <c:pt idx="0">
                  <c:v>31.18081050301749</c:v>
                </c:pt>
                <c:pt idx="1">
                  <c:v>51.799584130912166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0-4223-98BC-FB361A42E2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#,##0.0_);\(#,##0.0\)</c:formatCode>
                <c:ptCount val="2"/>
                <c:pt idx="0">
                  <c:v>255.01749949463175</c:v>
                </c:pt>
                <c:pt idx="1">
                  <c:v>303.70401868247768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0-4223-98BC-FB361A42E2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#,##0.0_);\(#,##0.0\)</c:formatCode>
                <c:ptCount val="2"/>
                <c:pt idx="0">
                  <c:v>950.8734657336845</c:v>
                </c:pt>
                <c:pt idx="1">
                  <c:v>676.5113156354015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0-4223-98BC-FB361A42E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Sheet1!$B$2:$B$4</c:f>
              <c:numCache>
                <c:formatCode>_(* #,##0_);_(* \(#,##0\);_(* "-"??_);_(@_)</c:formatCode>
                <c:ptCount val="3"/>
                <c:pt idx="0" formatCode="#,##0_);\(#,##0\)">
                  <c:v>207</c:v>
                </c:pt>
                <c:pt idx="1">
                  <c:v>17</c:v>
                </c:pt>
                <c:pt idx="2" formatCode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D0-4273-9D25-9CEC9EBB90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Sheet1!$C$2:$C$4</c:f>
              <c:numCache>
                <c:formatCode>_(* #,##0_);_(* \(#,##0\);_(* "-"??_);_(@_)</c:formatCode>
                <c:ptCount val="3"/>
                <c:pt idx="0" formatCode="#,##0_);\(#,##0\)">
                  <c:v>5</c:v>
                </c:pt>
                <c:pt idx="1">
                  <c:v>3</c:v>
                </c:pt>
                <c:pt idx="2" formatCode="0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D0-4273-9D25-9CEC9EBB90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8D0-4273-9D25-9CEC9EBB90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Sheet1!$D$2:$D$4</c:f>
              <c:numCache>
                <c:formatCode>_(* #,##0_);_(* \(#,##0\);_(* "-"??_);_(@_)</c:formatCode>
                <c:ptCount val="3"/>
                <c:pt idx="0" formatCode="#,##0_);\(#,##0\)">
                  <c:v>0</c:v>
                </c:pt>
                <c:pt idx="1">
                  <c:v>0</c:v>
                </c:pt>
                <c:pt idx="2" formatCode="0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8D0-4273-9D25-9CEC9EBB90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Sheet1!$B$2:$B$4</c:f>
              <c:numCache>
                <c:formatCode>#,##0.0_);\(#,##0.0\)</c:formatCode>
                <c:ptCount val="3"/>
                <c:pt idx="0">
                  <c:v>97.357442011577902</c:v>
                </c:pt>
                <c:pt idx="1">
                  <c:v>28.28881272331925</c:v>
                </c:pt>
                <c:pt idx="2">
                  <c:v>51.799584130912166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1F-4A1E-8155-94EAE47D5FA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Sheet1!$C$2:$C$4</c:f>
              <c:numCache>
                <c:formatCode>#,##0.0_);\(#,##0.0\)</c:formatCode>
                <c:ptCount val="3"/>
                <c:pt idx="0">
                  <c:v>48.4</c:v>
                </c:pt>
                <c:pt idx="1">
                  <c:v>31.054323627542807</c:v>
                </c:pt>
                <c:pt idx="2">
                  <c:v>303.70401868247768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1F-4A1E-8155-94EAE47D5FA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2837658208974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11F-4A1E-8155-94EAE47D5FAC}"/>
                </c:ext>
              </c:extLst>
            </c:dLbl>
            <c:dLbl>
              <c:idx val="1"/>
              <c:layout>
                <c:manualLayout>
                  <c:x val="0"/>
                  <c:y val="-3.2094145522437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11F-4A1E-8155-94EAE47D5F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Original Commercial</c:v>
                </c:pt>
                <c:pt idx="1">
                  <c:v>Remaining Commercial</c:v>
                </c:pt>
                <c:pt idx="2">
                  <c:v>Remaining Vacant</c:v>
                </c:pt>
              </c:strCache>
            </c:strRef>
          </c:cat>
          <c:val>
            <c:numRef>
              <c:f>Sheet1!$D$2:$D$4</c:f>
              <c:numCache>
                <c:formatCode>#,##0.0_);\(#,##0.0\)</c:formatCode>
                <c:ptCount val="3"/>
                <c:pt idx="0">
                  <c:v>0</c:v>
                </c:pt>
                <c:pt idx="1">
                  <c:v>0</c:v>
                </c:pt>
                <c:pt idx="2">
                  <c:v>676.5113156354015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1F-4A1E-8155-94EAE47D5F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7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Parcels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_(* #,##0_);_(* \(#,##0\);_(* "-"??_);_(@_)</c:formatCode>
                <c:ptCount val="2"/>
                <c:pt idx="0" formatCode="#,##0_);\(#,##0\)">
                  <c:v>205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B5-41B0-815B-210052C7F1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_(* #,##0_);_(* \(#,##0\);_(* "-"??_);_(@_)</c:formatCode>
                <c:ptCount val="2"/>
                <c:pt idx="0" formatCode="#,##0_);\(#,##0\)">
                  <c:v>5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B5-41B0-815B-210052C7F1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EB5-41B0-815B-210052C7F1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_(* #,##0_);_(* \(#,##0\);_(* "-"??_);_(@_)</c:formatCode>
                <c:ptCount val="2"/>
                <c:pt idx="0" formatCode="#,##0_);\(#,##0\)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B5-41B0-815B-210052C7F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Acreage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#,##0.0_);\(#,##0.0\)</c:formatCode>
                <c:ptCount val="2"/>
                <c:pt idx="0">
                  <c:v>97.357442011577902</c:v>
                </c:pt>
                <c:pt idx="1">
                  <c:v>24.56556406471719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0-4223-98BC-FB361A42E2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#,##0.0_);\(#,##0.0\)</c:formatCode>
                <c:ptCount val="2"/>
                <c:pt idx="0">
                  <c:v>48.383274685698652</c:v>
                </c:pt>
                <c:pt idx="1">
                  <c:v>33.740749640524243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0-4223-98BC-FB361A42E2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#,##0.0_);\(#,##0.0\)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0-4223-98BC-FB361A42E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_);\(#,##0.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Parcels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Small (&lt;5 ac)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Sheet1!$B$2:$B$3</c:f>
              <c:numCache>
                <c:formatCode>0</c:formatCode>
                <c:ptCount val="2"/>
                <c:pt idx="0">
                  <c:v>14</c:v>
                </c:pt>
                <c:pt idx="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B5-41B0-815B-210052C7F1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Medium (5-25 ac)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Sheet1!$C$2:$C$3</c:f>
              <c:numCache>
                <c:formatCode>0</c:formatCode>
                <c:ptCount val="2"/>
                <c:pt idx="0">
                  <c:v>30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B5-41B0-815B-210052C7F1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Large (&gt;25 ac)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072396825243255E-17"/>
                  <c:y val="-2.2465901865705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EB5-41B0-815B-210052C7F1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Before</c:v>
                </c:pt>
                <c:pt idx="1">
                  <c:v>After</c:v>
                </c:pt>
              </c:strCache>
            </c:strRef>
          </c:cat>
          <c:val>
            <c:numRef>
              <c:f>Sheet1!$D$2:$D$3</c:f>
              <c:numCache>
                <c:formatCode>0</c:formatCode>
                <c:ptCount val="2"/>
                <c:pt idx="0">
                  <c:v>12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B5-41B0-815B-210052C7F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05718672"/>
        <c:axId val="558988088"/>
      </c:barChart>
      <c:catAx>
        <c:axId val="40571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988088"/>
        <c:crosses val="autoZero"/>
        <c:auto val="1"/>
        <c:lblAlgn val="ctr"/>
        <c:lblOffset val="100"/>
        <c:noMultiLvlLbl val="0"/>
      </c:catAx>
      <c:valAx>
        <c:axId val="55898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5718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5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4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0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6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88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0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6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7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8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4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1FF21-24D9-4756-A822-9E650E2FBE66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DBDDE-B57B-4957-A15B-06FE2CFCE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3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TxDOT</a:t>
            </a:r>
            <a:r>
              <a:rPr lang="en-US" dirty="0" smtClean="0"/>
              <a:t> US 380 Corridor Study</a:t>
            </a:r>
            <a:br>
              <a:rPr lang="en-US" dirty="0" smtClean="0"/>
            </a:br>
            <a:r>
              <a:rPr lang="en-US" dirty="0" smtClean="0"/>
              <a:t>Commercial Parcel Impact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28,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North Shift Alignment:</a:t>
            </a:r>
            <a:br>
              <a:rPr lang="en-US" dirty="0" smtClean="0"/>
            </a:br>
            <a:r>
              <a:rPr lang="en-US" dirty="0" smtClean="0"/>
              <a:t>Commercial Parcel Net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Parcels</a:t>
            </a:r>
          </a:p>
          <a:p>
            <a:pPr lvl="1"/>
            <a:r>
              <a:rPr lang="en-US" dirty="0" smtClean="0"/>
              <a:t>Small – (190)</a:t>
            </a:r>
          </a:p>
          <a:p>
            <a:pPr lvl="1"/>
            <a:r>
              <a:rPr lang="en-US" dirty="0" smtClean="0"/>
              <a:t>Medium – (2)</a:t>
            </a:r>
          </a:p>
          <a:p>
            <a:pPr lvl="1"/>
            <a:r>
              <a:rPr lang="en-US" dirty="0" smtClean="0"/>
              <a:t>Large – (0)</a:t>
            </a:r>
          </a:p>
          <a:p>
            <a:r>
              <a:rPr lang="en-US" dirty="0" smtClean="0"/>
              <a:t>Acreage</a:t>
            </a:r>
          </a:p>
          <a:p>
            <a:pPr lvl="1"/>
            <a:r>
              <a:rPr lang="en-US" dirty="0" smtClean="0"/>
              <a:t>Small – (72.8)</a:t>
            </a:r>
          </a:p>
          <a:p>
            <a:pPr lvl="1"/>
            <a:r>
              <a:rPr lang="en-US" dirty="0" smtClean="0"/>
              <a:t>Medium – (14.6)</a:t>
            </a:r>
          </a:p>
          <a:p>
            <a:pPr lvl="1"/>
            <a:r>
              <a:rPr lang="en-US" dirty="0" smtClean="0"/>
              <a:t>Large – (0)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30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Green North Shift Alignment:</a:t>
            </a:r>
            <a:br>
              <a:rPr lang="en-US" sz="4000" dirty="0" smtClean="0"/>
            </a:br>
            <a:r>
              <a:rPr lang="en-US" sz="4000" dirty="0" smtClean="0"/>
              <a:t>Vacant Parcel ROW Impact</a:t>
            </a:r>
            <a:endParaRPr lang="en-US" sz="4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647977806"/>
              </p:ext>
            </p:extLst>
          </p:nvPr>
        </p:nvGraphicFramePr>
        <p:xfrm>
          <a:off x="53340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955998316"/>
              </p:ext>
            </p:extLst>
          </p:nvPr>
        </p:nvGraphicFramePr>
        <p:xfrm>
          <a:off x="634365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40789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North Shift Alignment:</a:t>
            </a:r>
            <a:br>
              <a:rPr lang="en-US" dirty="0" smtClean="0"/>
            </a:br>
            <a:r>
              <a:rPr lang="en-US" dirty="0" smtClean="0"/>
              <a:t>Vacant Parcel Net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Parcels</a:t>
            </a:r>
          </a:p>
          <a:p>
            <a:pPr lvl="1"/>
            <a:r>
              <a:rPr lang="en-US" dirty="0" smtClean="0"/>
              <a:t>Small – + 9</a:t>
            </a:r>
          </a:p>
          <a:p>
            <a:pPr lvl="1"/>
            <a:r>
              <a:rPr lang="en-US" dirty="0" smtClean="0"/>
              <a:t>Medium – (9)</a:t>
            </a:r>
          </a:p>
          <a:p>
            <a:pPr lvl="1"/>
            <a:r>
              <a:rPr lang="en-US" dirty="0" smtClean="0"/>
              <a:t>Large – (0)</a:t>
            </a:r>
          </a:p>
          <a:p>
            <a:r>
              <a:rPr lang="en-US" dirty="0" smtClean="0"/>
              <a:t>Acreage</a:t>
            </a:r>
          </a:p>
          <a:p>
            <a:pPr lvl="1"/>
            <a:r>
              <a:rPr lang="en-US" dirty="0" smtClean="0"/>
              <a:t>Small +26.7</a:t>
            </a:r>
          </a:p>
          <a:p>
            <a:pPr lvl="1"/>
            <a:r>
              <a:rPr lang="en-US" dirty="0" smtClean="0"/>
              <a:t>Medium + 1.1</a:t>
            </a:r>
          </a:p>
          <a:p>
            <a:pPr lvl="1"/>
            <a:r>
              <a:rPr lang="en-US" dirty="0" smtClean="0"/>
              <a:t>Large – (120.4)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97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North Shift Alignment</a:t>
            </a:r>
            <a:br>
              <a:rPr lang="en-US" dirty="0" smtClean="0"/>
            </a:br>
            <a:r>
              <a:rPr lang="en-US" dirty="0" smtClean="0"/>
              <a:t>Needs Analysis: Parcels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03591600"/>
              </p:ext>
            </p:extLst>
          </p:nvPr>
        </p:nvGraphicFramePr>
        <p:xfrm>
          <a:off x="533400" y="1914525"/>
          <a:ext cx="9515475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ight Brace 5"/>
          <p:cNvSpPr/>
          <p:nvPr/>
        </p:nvSpPr>
        <p:spPr>
          <a:xfrm>
            <a:off x="8972551" y="4429125"/>
            <a:ext cx="190499" cy="50482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96400" y="4039610"/>
            <a:ext cx="19145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Remaining large and/or medium vacant parcels must be subdivided to replace displaced small commercial parcels.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908743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624476552"/>
              </p:ext>
            </p:extLst>
          </p:nvPr>
        </p:nvGraphicFramePr>
        <p:xfrm>
          <a:off x="704849" y="1943100"/>
          <a:ext cx="8267701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North Shift Alignment</a:t>
            </a:r>
            <a:br>
              <a:rPr lang="en-US" dirty="0" smtClean="0"/>
            </a:br>
            <a:r>
              <a:rPr lang="en-US" dirty="0" smtClean="0"/>
              <a:t>Needs Analysis: Acreage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67250" y="3001385"/>
            <a:ext cx="2276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There is plenty of residual commercial and vacant land to accommodate displaced businesses.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8551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Red Alignment:</a:t>
            </a:r>
            <a:br>
              <a:rPr lang="en-US" sz="4000" dirty="0" smtClean="0"/>
            </a:br>
            <a:r>
              <a:rPr lang="en-US" sz="4000" dirty="0" smtClean="0"/>
              <a:t>Commercial Parcel ROW Impact</a:t>
            </a:r>
            <a:endParaRPr lang="en-US" sz="4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289568730"/>
              </p:ext>
            </p:extLst>
          </p:nvPr>
        </p:nvGraphicFramePr>
        <p:xfrm>
          <a:off x="53340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290370399"/>
              </p:ext>
            </p:extLst>
          </p:nvPr>
        </p:nvGraphicFramePr>
        <p:xfrm>
          <a:off x="634365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73042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Alignment:</a:t>
            </a:r>
            <a:br>
              <a:rPr lang="en-US" dirty="0" smtClean="0"/>
            </a:br>
            <a:r>
              <a:rPr lang="en-US" dirty="0" smtClean="0"/>
              <a:t>Commercial Parcel Net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Parcels</a:t>
            </a:r>
          </a:p>
          <a:p>
            <a:pPr lvl="1"/>
            <a:r>
              <a:rPr lang="en-US" dirty="0" smtClean="0"/>
              <a:t>Small – </a:t>
            </a:r>
            <a:r>
              <a:rPr lang="en-US" dirty="0" smtClean="0"/>
              <a:t>(3)</a:t>
            </a:r>
            <a:endParaRPr lang="en-US" dirty="0" smtClean="0"/>
          </a:p>
          <a:p>
            <a:pPr lvl="1"/>
            <a:r>
              <a:rPr lang="en-US" dirty="0" smtClean="0"/>
              <a:t>Medium – (1)</a:t>
            </a:r>
          </a:p>
          <a:p>
            <a:pPr lvl="1"/>
            <a:r>
              <a:rPr lang="en-US" dirty="0" smtClean="0"/>
              <a:t>Large – (0)</a:t>
            </a:r>
          </a:p>
          <a:p>
            <a:r>
              <a:rPr lang="en-US" dirty="0" smtClean="0"/>
              <a:t>Acreage</a:t>
            </a:r>
          </a:p>
          <a:p>
            <a:pPr lvl="1"/>
            <a:r>
              <a:rPr lang="en-US" dirty="0" smtClean="0"/>
              <a:t>Small – </a:t>
            </a:r>
            <a:r>
              <a:rPr lang="en-US" dirty="0" smtClean="0"/>
              <a:t>(1.0)</a:t>
            </a:r>
            <a:endParaRPr lang="en-US" dirty="0" smtClean="0"/>
          </a:p>
          <a:p>
            <a:pPr lvl="1"/>
            <a:r>
              <a:rPr lang="en-US" dirty="0" smtClean="0"/>
              <a:t>Medium – (16.5)</a:t>
            </a:r>
          </a:p>
          <a:p>
            <a:pPr lvl="1"/>
            <a:r>
              <a:rPr lang="en-US" dirty="0" smtClean="0"/>
              <a:t>Large – (0)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43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Red Alignment:</a:t>
            </a:r>
            <a:br>
              <a:rPr lang="en-US" sz="4000" dirty="0" smtClean="0"/>
            </a:br>
            <a:r>
              <a:rPr lang="en-US" sz="4000" dirty="0" smtClean="0"/>
              <a:t>Vacant Parcel ROW Impact</a:t>
            </a:r>
            <a:endParaRPr lang="en-US" sz="4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545822174"/>
              </p:ext>
            </p:extLst>
          </p:nvPr>
        </p:nvGraphicFramePr>
        <p:xfrm>
          <a:off x="53340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638777785"/>
              </p:ext>
            </p:extLst>
          </p:nvPr>
        </p:nvGraphicFramePr>
        <p:xfrm>
          <a:off x="634365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5477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Alignment:</a:t>
            </a:r>
            <a:br>
              <a:rPr lang="en-US" dirty="0" smtClean="0"/>
            </a:br>
            <a:r>
              <a:rPr lang="en-US" dirty="0" smtClean="0"/>
              <a:t>Vacant Parcel Net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Parcels</a:t>
            </a:r>
          </a:p>
          <a:p>
            <a:pPr lvl="1"/>
            <a:r>
              <a:rPr lang="en-US" dirty="0" smtClean="0"/>
              <a:t>Small – </a:t>
            </a:r>
            <a:r>
              <a:rPr lang="en-US" dirty="0" smtClean="0"/>
              <a:t>(27)</a:t>
            </a:r>
            <a:endParaRPr lang="en-US" dirty="0" smtClean="0"/>
          </a:p>
          <a:p>
            <a:pPr lvl="1"/>
            <a:r>
              <a:rPr lang="en-US" dirty="0" smtClean="0"/>
              <a:t>Medium – </a:t>
            </a:r>
            <a:r>
              <a:rPr lang="en-US" dirty="0" smtClean="0"/>
              <a:t>(1)</a:t>
            </a:r>
            <a:endParaRPr lang="en-US" dirty="0" smtClean="0"/>
          </a:p>
          <a:p>
            <a:pPr lvl="1"/>
            <a:r>
              <a:rPr lang="en-US" dirty="0" smtClean="0"/>
              <a:t>Large – </a:t>
            </a:r>
            <a:r>
              <a:rPr lang="en-US" dirty="0" smtClean="0"/>
              <a:t>+40</a:t>
            </a:r>
            <a:endParaRPr lang="en-US" dirty="0" smtClean="0"/>
          </a:p>
          <a:p>
            <a:r>
              <a:rPr lang="en-US" dirty="0" smtClean="0"/>
              <a:t>Acreage</a:t>
            </a:r>
          </a:p>
          <a:p>
            <a:pPr lvl="1"/>
            <a:r>
              <a:rPr lang="en-US" dirty="0" smtClean="0"/>
              <a:t>Small </a:t>
            </a:r>
            <a:r>
              <a:rPr lang="en-US" dirty="0"/>
              <a:t>–</a:t>
            </a:r>
            <a:r>
              <a:rPr lang="en-US" dirty="0" smtClean="0"/>
              <a:t> +</a:t>
            </a:r>
            <a:r>
              <a:rPr lang="en-US" dirty="0" smtClean="0"/>
              <a:t>7.8</a:t>
            </a:r>
            <a:endParaRPr lang="en-US" dirty="0" smtClean="0"/>
          </a:p>
          <a:p>
            <a:pPr lvl="1"/>
            <a:r>
              <a:rPr lang="en-US" dirty="0" smtClean="0"/>
              <a:t>Medium </a:t>
            </a:r>
            <a:r>
              <a:rPr lang="en-US"/>
              <a:t>– </a:t>
            </a:r>
            <a:r>
              <a:rPr lang="en-US" smtClean="0"/>
              <a:t>+</a:t>
            </a:r>
            <a:r>
              <a:rPr lang="en-US" smtClean="0"/>
              <a:t>62.6</a:t>
            </a:r>
            <a:endParaRPr lang="en-US" dirty="0" smtClean="0"/>
          </a:p>
          <a:p>
            <a:pPr lvl="1"/>
            <a:r>
              <a:rPr lang="en-US" dirty="0" smtClean="0"/>
              <a:t>Large – </a:t>
            </a:r>
            <a:r>
              <a:rPr lang="en-US" dirty="0" smtClean="0"/>
              <a:t>(323)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028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Alignment</a:t>
            </a:r>
            <a:br>
              <a:rPr lang="en-US" dirty="0" smtClean="0"/>
            </a:br>
            <a:r>
              <a:rPr lang="en-US" dirty="0" smtClean="0"/>
              <a:t>Needs Analysis: Parcels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71705553"/>
              </p:ext>
            </p:extLst>
          </p:nvPr>
        </p:nvGraphicFramePr>
        <p:xfrm>
          <a:off x="533400" y="1914525"/>
          <a:ext cx="9515475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67250" y="3001385"/>
            <a:ext cx="2276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There </a:t>
            </a:r>
            <a:r>
              <a:rPr lang="en-US" sz="1400" i="1" dirty="0" smtClean="0"/>
              <a:t>are plenty commercial </a:t>
            </a:r>
            <a:r>
              <a:rPr lang="en-US" sz="1400" i="1" dirty="0" smtClean="0"/>
              <a:t>and vacant </a:t>
            </a:r>
            <a:r>
              <a:rPr lang="en-US" sz="1400" i="1" dirty="0" smtClean="0"/>
              <a:t>parcels  </a:t>
            </a:r>
            <a:r>
              <a:rPr lang="en-US" sz="1400" i="1" dirty="0" smtClean="0"/>
              <a:t>to accommodate displaced businesses.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24370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044" y="3345795"/>
            <a:ext cx="6736577" cy="2966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commercial parcels will be displaced in the City?</a:t>
            </a:r>
          </a:p>
          <a:p>
            <a:r>
              <a:rPr lang="en-US" dirty="0" smtClean="0"/>
              <a:t>Is there enough vacant land to accommodate relocation of displaced business?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43634" y="4091092"/>
            <a:ext cx="168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Alignment ROW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91070" y="3547872"/>
            <a:ext cx="192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Impacted business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79343" y="5636555"/>
            <a:ext cx="19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Displaced business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925056" y="4298535"/>
            <a:ext cx="476170" cy="63238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06478" y="3917204"/>
            <a:ext cx="784672" cy="835771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3"/>
          </p:cNvCxnSpPr>
          <p:nvPr/>
        </p:nvCxnSpPr>
        <p:spPr>
          <a:xfrm flipV="1">
            <a:off x="4525710" y="5267325"/>
            <a:ext cx="779715" cy="553896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505075" y="5498271"/>
            <a:ext cx="2101403" cy="604825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24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621770090"/>
              </p:ext>
            </p:extLst>
          </p:nvPr>
        </p:nvGraphicFramePr>
        <p:xfrm>
          <a:off x="704849" y="1943100"/>
          <a:ext cx="8267701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Alignment</a:t>
            </a:r>
            <a:br>
              <a:rPr lang="en-US" dirty="0" smtClean="0"/>
            </a:br>
            <a:r>
              <a:rPr lang="en-US" dirty="0" smtClean="0"/>
              <a:t>Needs Analysis: Acreage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67250" y="3001385"/>
            <a:ext cx="2276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There is plenty of residual commercial and vacant land to accommodate displaced businesses.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60013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Green Spur Alignment:</a:t>
            </a:r>
            <a:br>
              <a:rPr lang="en-US" sz="4000" dirty="0" smtClean="0"/>
            </a:br>
            <a:r>
              <a:rPr lang="en-US" sz="4000" dirty="0" smtClean="0"/>
              <a:t>Commercial Parcel ROW Impact</a:t>
            </a:r>
            <a:endParaRPr lang="en-US" sz="4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740734354"/>
              </p:ext>
            </p:extLst>
          </p:nvPr>
        </p:nvGraphicFramePr>
        <p:xfrm>
          <a:off x="53340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297373358"/>
              </p:ext>
            </p:extLst>
          </p:nvPr>
        </p:nvGraphicFramePr>
        <p:xfrm>
          <a:off x="634365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64204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Spur Alignment:</a:t>
            </a:r>
            <a:br>
              <a:rPr lang="en-US" dirty="0" smtClean="0"/>
            </a:br>
            <a:r>
              <a:rPr lang="en-US" dirty="0" smtClean="0"/>
              <a:t>Commercial Parcel Net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Parcels</a:t>
            </a:r>
          </a:p>
          <a:p>
            <a:pPr lvl="1"/>
            <a:r>
              <a:rPr lang="en-US" dirty="0" smtClean="0"/>
              <a:t>Small – (200)</a:t>
            </a:r>
          </a:p>
          <a:p>
            <a:pPr lvl="1"/>
            <a:r>
              <a:rPr lang="en-US" dirty="0" smtClean="0"/>
              <a:t>Medium – (2)</a:t>
            </a:r>
          </a:p>
          <a:p>
            <a:pPr lvl="1"/>
            <a:r>
              <a:rPr lang="en-US" dirty="0" smtClean="0"/>
              <a:t>Large – (0)</a:t>
            </a:r>
          </a:p>
          <a:p>
            <a:r>
              <a:rPr lang="en-US" dirty="0" smtClean="0"/>
              <a:t>Acreage</a:t>
            </a:r>
          </a:p>
          <a:p>
            <a:pPr lvl="1"/>
            <a:r>
              <a:rPr lang="en-US" dirty="0" smtClean="0"/>
              <a:t>Small – (69.1)</a:t>
            </a:r>
          </a:p>
          <a:p>
            <a:pPr lvl="1"/>
            <a:r>
              <a:rPr lang="en-US" dirty="0" smtClean="0"/>
              <a:t>Medium – (17.3)</a:t>
            </a:r>
          </a:p>
          <a:p>
            <a:pPr lvl="1"/>
            <a:r>
              <a:rPr lang="en-US" dirty="0" smtClean="0"/>
              <a:t>Large – (0)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130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Green Spur Alignment:</a:t>
            </a:r>
            <a:br>
              <a:rPr lang="en-US" sz="4000" dirty="0" smtClean="0"/>
            </a:br>
            <a:r>
              <a:rPr lang="en-US" sz="4000" dirty="0" smtClean="0"/>
              <a:t>Vacant Parcel ROW Impact</a:t>
            </a:r>
            <a:endParaRPr lang="en-US" sz="4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348408293"/>
              </p:ext>
            </p:extLst>
          </p:nvPr>
        </p:nvGraphicFramePr>
        <p:xfrm>
          <a:off x="53340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023294304"/>
              </p:ext>
            </p:extLst>
          </p:nvPr>
        </p:nvGraphicFramePr>
        <p:xfrm>
          <a:off x="634365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5011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Spur Alignment:</a:t>
            </a:r>
            <a:br>
              <a:rPr lang="en-US" dirty="0" smtClean="0"/>
            </a:br>
            <a:r>
              <a:rPr lang="en-US" dirty="0" smtClean="0"/>
              <a:t>Vacant Parcel Net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Parcels</a:t>
            </a:r>
          </a:p>
          <a:p>
            <a:pPr lvl="1"/>
            <a:r>
              <a:rPr lang="en-US" dirty="0" smtClean="0"/>
              <a:t>Small – + 6</a:t>
            </a:r>
          </a:p>
          <a:p>
            <a:pPr lvl="1"/>
            <a:r>
              <a:rPr lang="en-US" dirty="0" smtClean="0"/>
              <a:t>Medium – (9)</a:t>
            </a:r>
          </a:p>
          <a:p>
            <a:pPr lvl="1"/>
            <a:r>
              <a:rPr lang="en-US" dirty="0" smtClean="0"/>
              <a:t>Large – (1)</a:t>
            </a:r>
          </a:p>
          <a:p>
            <a:r>
              <a:rPr lang="en-US" dirty="0" smtClean="0"/>
              <a:t>Acreage</a:t>
            </a:r>
          </a:p>
          <a:p>
            <a:pPr lvl="1"/>
            <a:r>
              <a:rPr lang="en-US" dirty="0" smtClean="0"/>
              <a:t>Small +20.6</a:t>
            </a:r>
          </a:p>
          <a:p>
            <a:pPr lvl="1"/>
            <a:r>
              <a:rPr lang="en-US" dirty="0" smtClean="0"/>
              <a:t>Medium + 48.7</a:t>
            </a:r>
          </a:p>
          <a:p>
            <a:pPr lvl="1"/>
            <a:r>
              <a:rPr lang="en-US" dirty="0" smtClean="0"/>
              <a:t>Large – (274.4)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73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Spur Alignment</a:t>
            </a:r>
            <a:br>
              <a:rPr lang="en-US" dirty="0" smtClean="0"/>
            </a:br>
            <a:r>
              <a:rPr lang="en-US" dirty="0" smtClean="0"/>
              <a:t>Needs Analysis: Parcels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638018424"/>
              </p:ext>
            </p:extLst>
          </p:nvPr>
        </p:nvGraphicFramePr>
        <p:xfrm>
          <a:off x="533400" y="1914525"/>
          <a:ext cx="9515475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ight Brace 5"/>
          <p:cNvSpPr/>
          <p:nvPr/>
        </p:nvSpPr>
        <p:spPr>
          <a:xfrm>
            <a:off x="8972551" y="4314824"/>
            <a:ext cx="190500" cy="61912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96400" y="4039610"/>
            <a:ext cx="19145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Remaining large and/or medium vacant parcels must be subdivided to replace displaced small commercial parcels.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34139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940071601"/>
              </p:ext>
            </p:extLst>
          </p:nvPr>
        </p:nvGraphicFramePr>
        <p:xfrm>
          <a:off x="704849" y="1943100"/>
          <a:ext cx="8267701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Spur Alignment</a:t>
            </a:r>
            <a:br>
              <a:rPr lang="en-US" dirty="0" smtClean="0"/>
            </a:br>
            <a:r>
              <a:rPr lang="en-US" dirty="0" smtClean="0"/>
              <a:t>Needs Analysis: Acreage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67250" y="3001385"/>
            <a:ext cx="2276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There is plenty of residual commercial and vacant land to accommodate displaced businesses.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448475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Green North Shift Alignment:</a:t>
            </a:r>
            <a:br>
              <a:rPr lang="en-US" sz="4000" dirty="0" smtClean="0"/>
            </a:br>
            <a:r>
              <a:rPr lang="en-US" sz="4000" dirty="0" smtClean="0"/>
              <a:t>Commercial Parcel ROW Impact</a:t>
            </a:r>
            <a:endParaRPr lang="en-US" sz="4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598444178"/>
              </p:ext>
            </p:extLst>
          </p:nvPr>
        </p:nvGraphicFramePr>
        <p:xfrm>
          <a:off x="53340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310322567"/>
              </p:ext>
            </p:extLst>
          </p:nvPr>
        </p:nvGraphicFramePr>
        <p:xfrm>
          <a:off x="6343650" y="1914525"/>
          <a:ext cx="5810250" cy="39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58993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398</Words>
  <Application>Microsoft Office PowerPoint</Application>
  <PresentationFormat>Widescreen</PresentationFormat>
  <Paragraphs>107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TxDOT US 380 Corridor Study Commercial Parcel Impact Analysis</vt:lpstr>
      <vt:lpstr>Research questions</vt:lpstr>
      <vt:lpstr>Green Spur Alignment: Commercial Parcel ROW Impact</vt:lpstr>
      <vt:lpstr>Green Spur Alignment: Commercial Parcel Net Change</vt:lpstr>
      <vt:lpstr>Green Spur Alignment: Vacant Parcel ROW Impact</vt:lpstr>
      <vt:lpstr>Green Spur Alignment: Vacant Parcel Net Change</vt:lpstr>
      <vt:lpstr>Green Spur Alignment Needs Analysis: Parcels</vt:lpstr>
      <vt:lpstr>Green Spur Alignment Needs Analysis: Acreage</vt:lpstr>
      <vt:lpstr>Green North Shift Alignment: Commercial Parcel ROW Impact</vt:lpstr>
      <vt:lpstr>Green North Shift Alignment: Commercial Parcel Net Change</vt:lpstr>
      <vt:lpstr>Green North Shift Alignment: Vacant Parcel ROW Impact</vt:lpstr>
      <vt:lpstr>Green North Shift Alignment: Vacant Parcel Net Change</vt:lpstr>
      <vt:lpstr>Green North Shift Alignment Needs Analysis: Parcels</vt:lpstr>
      <vt:lpstr>Green North Shift Alignment Needs Analysis: Acreage</vt:lpstr>
      <vt:lpstr>Red Alignment: Commercial Parcel ROW Impact</vt:lpstr>
      <vt:lpstr>Red Alignment: Commercial Parcel Net Change</vt:lpstr>
      <vt:lpstr>Red Alignment: Vacant Parcel ROW Impact</vt:lpstr>
      <vt:lpstr>Red Alignment: Vacant Parcel Net Change</vt:lpstr>
      <vt:lpstr>Red Alignment Needs Analysis: Parcels</vt:lpstr>
      <vt:lpstr>Red Alignment Needs Analysis: Acreage</vt:lpstr>
    </vt:vector>
  </TitlesOfParts>
  <Company>Cambridge Systematics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TxDOT US 380 Corridor Study Commercial Parcel Impact Analysis</dc:title>
  <dc:creator>Kevin Tilbury</dc:creator>
  <cp:lastModifiedBy>Kevin Tilbury</cp:lastModifiedBy>
  <cp:revision>11</cp:revision>
  <dcterms:created xsi:type="dcterms:W3CDTF">2019-06-28T19:00:36Z</dcterms:created>
  <dcterms:modified xsi:type="dcterms:W3CDTF">2019-07-09T21:49:55Z</dcterms:modified>
</cp:coreProperties>
</file>