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4" r:id="rId5"/>
    <p:sldMasterId id="2147483662" r:id="rId6"/>
  </p:sldMasterIdLst>
  <p:notesMasterIdLst>
    <p:notesMasterId r:id="rId33"/>
  </p:notesMasterIdLst>
  <p:handoutMasterIdLst>
    <p:handoutMasterId r:id="rId34"/>
  </p:handoutMasterIdLst>
  <p:sldIdLst>
    <p:sldId id="354" r:id="rId7"/>
    <p:sldId id="259" r:id="rId8"/>
    <p:sldId id="355" r:id="rId9"/>
    <p:sldId id="258" r:id="rId10"/>
    <p:sldId id="367" r:id="rId11"/>
    <p:sldId id="379" r:id="rId12"/>
    <p:sldId id="356" r:id="rId13"/>
    <p:sldId id="388" r:id="rId14"/>
    <p:sldId id="389" r:id="rId15"/>
    <p:sldId id="390" r:id="rId16"/>
    <p:sldId id="370" r:id="rId17"/>
    <p:sldId id="358" r:id="rId18"/>
    <p:sldId id="373" r:id="rId19"/>
    <p:sldId id="374" r:id="rId20"/>
    <p:sldId id="375" r:id="rId21"/>
    <p:sldId id="336" r:id="rId22"/>
    <p:sldId id="376" r:id="rId23"/>
    <p:sldId id="377" r:id="rId24"/>
    <p:sldId id="378" r:id="rId25"/>
    <p:sldId id="391" r:id="rId26"/>
    <p:sldId id="381" r:id="rId27"/>
    <p:sldId id="382" r:id="rId28"/>
    <p:sldId id="392" r:id="rId29"/>
    <p:sldId id="380" r:id="rId30"/>
    <p:sldId id="383" r:id="rId31"/>
    <p:sldId id="384" r:id="rId32"/>
  </p:sldIdLst>
  <p:sldSz cx="9144000" cy="5143500" type="screen16x9"/>
  <p:notesSz cx="7023100" cy="93091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7">
          <p15:clr>
            <a:srgbClr val="A4A3A4"/>
          </p15:clr>
        </p15:guide>
        <p15:guide id="2" orient="horz" pos="2176">
          <p15:clr>
            <a:srgbClr val="A4A3A4"/>
          </p15:clr>
        </p15:guide>
        <p15:guide id="3" pos="1901">
          <p15:clr>
            <a:srgbClr val="A4A3A4"/>
          </p15:clr>
        </p15:guide>
        <p15:guide id="4" pos="3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25700"/>
    <a:srgbClr val="CC7A00"/>
    <a:srgbClr val="14385C"/>
    <a:srgbClr val="899BAD"/>
    <a:srgbClr val="042A45"/>
    <a:srgbClr val="042A43"/>
    <a:srgbClr val="D27D00"/>
    <a:srgbClr val="25629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0" autoAdjust="0"/>
    <p:restoredTop sz="50000" autoAdjust="0"/>
  </p:normalViewPr>
  <p:slideViewPr>
    <p:cSldViewPr snapToGrid="0" showGuides="1">
      <p:cViewPr>
        <p:scale>
          <a:sx n="154" d="100"/>
          <a:sy n="154" d="100"/>
        </p:scale>
        <p:origin x="-58" y="1315"/>
      </p:cViewPr>
      <p:guideLst>
        <p:guide orient="horz" pos="1077"/>
        <p:guide orient="horz" pos="2176"/>
        <p:guide pos="1901"/>
        <p:guide pos="3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32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61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61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FF8E6447-1AF7-45FC-B6F3-B45DEEC38EC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85"/>
            <a:ext cx="3043979" cy="46561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885"/>
            <a:ext cx="3043979" cy="46561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B9B2EB33-711F-41CA-8F73-C56B715F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6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6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6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52410" y="2847954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52410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03"/>
            <a:ext cx="9144000" cy="64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88" cy="69981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28600" y="3933804"/>
            <a:ext cx="4191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6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6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5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1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09590" y="279509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509590" y="3902372"/>
            <a:ext cx="4114800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03"/>
            <a:ext cx="9144000" cy="64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88" cy="69981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85780" y="3880941"/>
            <a:ext cx="4191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3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64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66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2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0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2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7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5979-D0DB-4902-96AB-0C5EAA3F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1" y="4933950"/>
            <a:ext cx="211057" cy="1406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1" y="4933950"/>
            <a:ext cx="211057" cy="1406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1" y="4933950"/>
            <a:ext cx="211057" cy="1406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276483" y="3478333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9"/>
          <a:stretch/>
        </p:blipFill>
        <p:spPr>
          <a:xfrm>
            <a:off x="4981415" y="531805"/>
            <a:ext cx="4087522" cy="385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7" y="2568144"/>
            <a:ext cx="2314257" cy="781382"/>
          </a:xfrm>
          <a:prstGeom prst="rect">
            <a:avLst/>
          </a:prstGeom>
        </p:spPr>
      </p:pic>
      <p:pic>
        <p:nvPicPr>
          <p:cNvPr id="14" name="Picture 13" descr="TitleFooterBlueandWhi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03"/>
            <a:ext cx="9144000" cy="648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88" cy="699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7896" y="3618648"/>
            <a:ext cx="4114800" cy="43473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9679"/>
            <a:ext cx="9144000" cy="423821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3682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3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6" y="4934549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247816" y="32720"/>
            <a:ext cx="83534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5" y="800100"/>
            <a:ext cx="8477250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50" y="4936797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35595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9626" y="4835594"/>
            <a:ext cx="409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Franklin Gothic Book" pitchFamily="34" charset="0"/>
              </a:rPr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0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34B5-114E-474B-89FF-B463AE15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tiff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oleObject" Target="../embeddings/oleObject8.bin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notesSlide" Target="../notesSlides/notesSlide2.xml"/><Relationship Id="rId1" Type="http://schemas.openxmlformats.org/officeDocument/2006/relationships/vmlDrawing" Target="../drawings/vmlDrawing8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xdot.gov/business/resources/txdot-specifications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tags" Target="../tags/tag19.xml"/><Relationship Id="rId11" Type="http://schemas.openxmlformats.org/officeDocument/2006/relationships/oleObject" Target="../embeddings/oleObject5.bin"/><Relationship Id="rId5" Type="http://schemas.openxmlformats.org/officeDocument/2006/relationships/tags" Target="../tags/tag18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dot.gov/inside-txdot/division/construction/producer-list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erald.Waltman@txdot.gov" TargetMode="External"/><Relationship Id="rId2" Type="http://schemas.openxmlformats.org/officeDocument/2006/relationships/hyperlink" Target="mailto:Jimmy.Davis@txdot.gov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09" y="2847954"/>
            <a:ext cx="4786249" cy="1057275"/>
          </a:xfrm>
        </p:spPr>
        <p:txBody>
          <a:bodyPr/>
          <a:lstStyle/>
          <a:p>
            <a:r>
              <a:rPr lang="en-US" sz="3200" dirty="0" err="1" smtClean="0"/>
              <a:t>Txdot</a:t>
            </a:r>
            <a:r>
              <a:rPr lang="en-US" sz="3200" dirty="0" smtClean="0"/>
              <a:t> field inspection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Jimmy Davis </a:t>
            </a:r>
            <a:r>
              <a:rPr lang="en-US" sz="2000" dirty="0" smtClean="0"/>
              <a:t>&amp; </a:t>
            </a:r>
            <a:r>
              <a:rPr lang="en-US" sz="2000" dirty="0" smtClean="0"/>
              <a:t>Gerald Waltman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9176" y="4746883"/>
            <a:ext cx="409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 pitchFamily="34" charset="0"/>
              </a:rPr>
              <a:t>6/20/19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" r="675" b="30207"/>
          <a:stretch/>
        </p:blipFill>
        <p:spPr>
          <a:xfrm>
            <a:off x="6126797" y="1854199"/>
            <a:ext cx="2834640" cy="2449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15233" r="37950" b="5087"/>
          <a:stretch/>
        </p:blipFill>
        <p:spPr>
          <a:xfrm>
            <a:off x="1186972" y="812367"/>
            <a:ext cx="1142026" cy="993353"/>
          </a:xfrm>
          <a:prstGeom prst="rect">
            <a:avLst/>
          </a:prstGeom>
          <a:ln w="19050">
            <a:noFill/>
          </a:ln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2" t="21297" r="34137"/>
          <a:stretch/>
        </p:blipFill>
        <p:spPr>
          <a:xfrm>
            <a:off x="3504883" y="810695"/>
            <a:ext cx="746747" cy="996696"/>
          </a:xfrm>
          <a:prstGeom prst="rect">
            <a:avLst/>
          </a:prstGeom>
          <a:ln w="19050">
            <a:noFill/>
          </a:ln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18025" r="24116" b="33603"/>
          <a:stretch/>
        </p:blipFill>
        <p:spPr>
          <a:xfrm>
            <a:off x="2365713" y="810695"/>
            <a:ext cx="1102455" cy="996696"/>
          </a:xfrm>
          <a:prstGeom prst="rect">
            <a:avLst/>
          </a:prstGeom>
          <a:ln w="19050">
            <a:noFill/>
          </a:ln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5" t="15291" r="5253" b="12187"/>
          <a:stretch/>
        </p:blipFill>
        <p:spPr>
          <a:xfrm>
            <a:off x="4285805" y="810695"/>
            <a:ext cx="1179286" cy="996696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544" r="14209" b="14422"/>
          <a:stretch/>
        </p:blipFill>
        <p:spPr>
          <a:xfrm>
            <a:off x="152400" y="812367"/>
            <a:ext cx="997857" cy="993353"/>
          </a:xfrm>
          <a:prstGeom prst="rect">
            <a:avLst/>
          </a:prstGeom>
          <a:ln w="19050">
            <a:noFill/>
          </a:ln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r="17032"/>
          <a:stretch/>
        </p:blipFill>
        <p:spPr>
          <a:xfrm>
            <a:off x="5501956" y="810695"/>
            <a:ext cx="1545336" cy="1000678"/>
          </a:xfrm>
          <a:prstGeom prst="rect">
            <a:avLst/>
          </a:prstGeom>
          <a:solidFill>
            <a:srgbClr val="FFCC00"/>
          </a:solidFill>
          <a:ln w="19050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r="6091"/>
          <a:stretch/>
        </p:blipFill>
        <p:spPr>
          <a:xfrm>
            <a:off x="7086597" y="812367"/>
            <a:ext cx="1874840" cy="9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SW3P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10</a:t>
            </a:fld>
            <a:endParaRPr lang="en-US" dirty="0"/>
          </a:p>
        </p:txBody>
      </p:sp>
      <p:pic>
        <p:nvPicPr>
          <p:cNvPr id="171010" name="Picture 2" descr="C:\Presentations\CIP\2181 HighMed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48" y="1276136"/>
            <a:ext cx="6511911" cy="20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ct 6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9" name="think-cell Slide" r:id="rId21" imgW="0" imgH="0" progId="">
                  <p:embed/>
                </p:oleObj>
              </mc:Choice>
              <mc:Fallback>
                <p:oleObj name="think-cell Slide" r:id="rId21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Isosceles Triangle 31"/>
          <p:cNvSpPr/>
          <p:nvPr/>
        </p:nvSpPr>
        <p:spPr>
          <a:xfrm rot="10800000">
            <a:off x="341312" y="1151929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6888" y="36576"/>
            <a:ext cx="8353425" cy="400110"/>
          </a:xfrm>
        </p:spPr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11</a:t>
            </a:fld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 rot="10800000" flipH="1" flipV="1">
            <a:off x="476242" y="801328"/>
            <a:ext cx="721658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Spec. Book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6"/>
            </p:custDataLst>
          </p:nvPr>
        </p:nvSpPr>
        <p:spPr bwMode="auto">
          <a:xfrm rot="10800000" flipH="1" flipV="1">
            <a:off x="479612" y="1299848"/>
            <a:ext cx="721658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Plans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7"/>
            </p:custDataLst>
          </p:nvPr>
        </p:nvSpPr>
        <p:spPr bwMode="auto">
          <a:xfrm rot="10800000" flipH="1" flipV="1">
            <a:off x="479612" y="1800110"/>
            <a:ext cx="721658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General Notes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62" name="Rectangle 61"/>
          <p:cNvSpPr/>
          <p:nvPr>
            <p:custDataLst>
              <p:tags r:id="rId8"/>
            </p:custDataLst>
          </p:nvPr>
        </p:nvSpPr>
        <p:spPr bwMode="auto">
          <a:xfrm rot="10800000" flipH="1" flipV="1">
            <a:off x="476243" y="2300371"/>
            <a:ext cx="721658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Proposal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63" name="Rectangle 62"/>
          <p:cNvSpPr/>
          <p:nvPr>
            <p:custDataLst>
              <p:tags r:id="rId9"/>
            </p:custDataLst>
          </p:nvPr>
        </p:nvSpPr>
        <p:spPr bwMode="auto">
          <a:xfrm rot="10800000" flipH="1" flipV="1">
            <a:off x="476242" y="2803280"/>
            <a:ext cx="721658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Shop Drawings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10800000" flipH="1" flipV="1">
            <a:off x="349267" y="799587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1</a:t>
            </a:r>
          </a:p>
        </p:txBody>
      </p:sp>
      <p:sp>
        <p:nvSpPr>
          <p:cNvPr id="66" name="Freeform 12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10800000" flipH="1" flipV="1">
            <a:off x="333376" y="1299848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2</a:t>
            </a:r>
          </a:p>
        </p:txBody>
      </p:sp>
      <p:sp>
        <p:nvSpPr>
          <p:cNvPr id="67" name="Freeform 12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10800000" flipH="1" flipV="1">
            <a:off x="333375" y="1800110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3</a:t>
            </a:r>
          </a:p>
        </p:txBody>
      </p:sp>
      <p:sp>
        <p:nvSpPr>
          <p:cNvPr id="68" name="Freeform 12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10800000" flipH="1" flipV="1">
            <a:off x="333375" y="2300371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4</a:t>
            </a:r>
          </a:p>
        </p:txBody>
      </p:sp>
      <p:sp>
        <p:nvSpPr>
          <p:cNvPr id="69" name="Freeform 12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10800000" flipH="1" flipV="1">
            <a:off x="333376" y="2800632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5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341312" y="1657350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0800000">
            <a:off x="341312" y="2148840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341312" y="2657475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10800000">
            <a:off x="341312" y="3154680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 bwMode="auto">
          <a:xfrm rot="10800000" flipH="1" flipV="1">
            <a:off x="482982" y="3305199"/>
            <a:ext cx="721321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Materials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3" name="Freeform 12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 flipH="1" flipV="1">
            <a:off x="349267" y="3305199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6</a:t>
            </a:r>
          </a:p>
        </p:txBody>
      </p:sp>
      <p:sp>
        <p:nvSpPr>
          <p:cNvPr id="28" name="Rectangle 27"/>
          <p:cNvSpPr/>
          <p:nvPr>
            <p:custDataLst>
              <p:tags r:id="rId17"/>
            </p:custDataLst>
          </p:nvPr>
        </p:nvSpPr>
        <p:spPr bwMode="auto">
          <a:xfrm rot="10800000" flipH="1" flipV="1">
            <a:off x="484199" y="3747503"/>
            <a:ext cx="7208632" cy="4389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Communication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7" name="Freeform 12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10800000" flipH="1" flipV="1">
            <a:off x="349267" y="3744112"/>
            <a:ext cx="532800" cy="442306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7</a:t>
            </a: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341310" y="3659991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 rot="10800000">
            <a:off x="349267" y="4186418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Spec. Book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STANDARD SPECIFICATIONS FOR CONSTRUCTION AND MAINTENANCE OF HIGHWAYS STREETS, AND BRIDGES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Current Version Adopted November 1, 2014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/>
              <a:t>Contains: Description, Materials, Construction, Measurement, Payment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Online version can be </a:t>
            </a:r>
            <a:r>
              <a:rPr lang="en-US" sz="1800" dirty="0"/>
              <a:t>found online at: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www.txdot.gov/business/resources/txdot-specifications.html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u="sng" dirty="0" smtClean="0"/>
              <a:t>Read and understand applicable specs to work being performed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TxDOT</a:t>
            </a:r>
            <a:r>
              <a:rPr lang="en-US" dirty="0" smtClean="0"/>
              <a:t> FIELD INSPECTION OF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Plans: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Table of contents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Project Layout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Quantity summaries for project </a:t>
            </a:r>
            <a:r>
              <a:rPr lang="en-US" dirty="0" smtClean="0"/>
              <a:t>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Traffic Control Plan / Project Phasing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SW3P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contain notes or specifics that are not found in the Spec. 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contain Miscellaneous Standards that apply to certain areas of work specifically for that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 </a:t>
            </a:r>
            <a:r>
              <a:rPr lang="en-US" dirty="0" err="1" smtClean="0"/>
              <a:t>TxDOT</a:t>
            </a:r>
            <a:r>
              <a:rPr lang="en-US" dirty="0" smtClean="0"/>
              <a:t> Standards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General Notes: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Notes are found in the Proposal as well as in the Plans.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District specific details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Will contain information specific to that item number.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Information pertains to methods, payment, materials,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information is not found in the Spec Book.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800100"/>
            <a:ext cx="1201051" cy="5467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General Notes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15</a:t>
            </a:fld>
            <a:endParaRPr lang="en-US" dirty="0"/>
          </a:p>
        </p:txBody>
      </p:sp>
      <p:pic>
        <p:nvPicPr>
          <p:cNvPr id="160770" name="Picture 2" descr="C:\Presentations\CIP\General Note P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26" y="919164"/>
            <a:ext cx="5743269" cy="37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626" y="4746883"/>
            <a:ext cx="409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Franklin Gothic Book" pitchFamily="34" charset="0"/>
              </a:rPr>
              <a:t>Date</a:t>
            </a:r>
          </a:p>
        </p:txBody>
      </p:sp>
      <p:pic>
        <p:nvPicPr>
          <p:cNvPr id="161794" name="Picture 2" descr="C:\Presentations\CIP\General Note 6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23" y="1294499"/>
            <a:ext cx="55911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49812"/>
            <a:ext cx="129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General Notes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Proposal</a:t>
            </a:r>
          </a:p>
          <a:p>
            <a:r>
              <a:rPr lang="en-US" dirty="0"/>
              <a:t>Schedule of Bid </a:t>
            </a:r>
            <a:r>
              <a:rPr lang="en-US" dirty="0" smtClean="0"/>
              <a:t>Items</a:t>
            </a:r>
          </a:p>
          <a:p>
            <a:r>
              <a:rPr lang="en-US" dirty="0" smtClean="0"/>
              <a:t>Contains Project General Notes per Item Number</a:t>
            </a:r>
          </a:p>
          <a:p>
            <a:r>
              <a:rPr lang="en-US" dirty="0"/>
              <a:t>List of all Specifications and Special Provisions applicable to that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Contains Special Provisions per item number that override Spec Book sections as noted </a:t>
            </a:r>
          </a:p>
          <a:p>
            <a:r>
              <a:rPr lang="en-US" dirty="0" smtClean="0"/>
              <a:t>Contains Special Specifications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07746"/>
              </p:ext>
            </p:extLst>
          </p:nvPr>
        </p:nvGraphicFramePr>
        <p:xfrm>
          <a:off x="3058212" y="52499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0" name="Acrobat Document" r:id="rId3" imgW="5829058" imgH="7543510" progId="Acrobat.Document.11">
                  <p:embed/>
                </p:oleObj>
              </mc:Choice>
              <mc:Fallback>
                <p:oleObj name="Acrobat Document" r:id="rId3" imgW="5829058" imgH="75435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8212" y="52499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8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99" y="1694587"/>
            <a:ext cx="5270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Hierarchy </a:t>
            </a:r>
            <a:r>
              <a:rPr lang="en-US" dirty="0" smtClean="0"/>
              <a:t>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 Specs /Special </a:t>
            </a:r>
            <a:r>
              <a:rPr lang="en-US" dirty="0"/>
              <a:t>Provisions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Plans &amp; General Notes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Standard </a:t>
            </a:r>
            <a:r>
              <a:rPr lang="en-US" dirty="0" smtClean="0"/>
              <a:t>Specifications (Spec. 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ct 6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Isosceles Triangle 31"/>
          <p:cNvSpPr/>
          <p:nvPr/>
        </p:nvSpPr>
        <p:spPr>
          <a:xfrm rot="10800000">
            <a:off x="341312" y="1151929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6888" y="36576"/>
            <a:ext cx="8353425" cy="400110"/>
          </a:xfrm>
        </p:spPr>
        <p:txBody>
          <a:bodyPr/>
          <a:lstStyle/>
          <a:p>
            <a:r>
              <a:rPr lang="en-US" dirty="0" err="1" smtClean="0"/>
              <a:t>TxDOT</a:t>
            </a:r>
            <a:r>
              <a:rPr lang="en-US" dirty="0" smtClean="0"/>
              <a:t> Field Inspection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</a:t>
            </a:fld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 rot="10800000" flipH="1" flipV="1">
            <a:off x="479612" y="799587"/>
            <a:ext cx="721658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Safety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6"/>
            </p:custDataLst>
          </p:nvPr>
        </p:nvSpPr>
        <p:spPr bwMode="auto">
          <a:xfrm rot="10800000" flipH="1" flipV="1">
            <a:off x="479612" y="1299848"/>
            <a:ext cx="7216589" cy="438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457200" tIns="45720" rIns="45720" bIns="45720" numCol="1" anchor="t"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400"/>
              </a:spcAft>
              <a:buClr>
                <a:srgbClr val="B51821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Franklin Gothic Book" pitchFamily="34" charset="0"/>
              </a:rPr>
              <a:t>SW3P  (Storm Water Pollution Prevention Plan)</a:t>
            </a:r>
            <a:endParaRPr lang="en-US" sz="16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Freeform 12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10800000" flipH="1" flipV="1">
            <a:off x="349267" y="799587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1</a:t>
            </a:r>
          </a:p>
        </p:txBody>
      </p:sp>
      <p:sp>
        <p:nvSpPr>
          <p:cNvPr id="66" name="Freeform 12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10800000" flipH="1" flipV="1">
            <a:off x="333376" y="1299848"/>
            <a:ext cx="532800" cy="354792"/>
          </a:xfrm>
          <a:prstGeom prst="homePlate">
            <a:avLst>
              <a:gd name="adj" fmla="val 283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ranklin Gothic Demi" panose="020B0703020102020204" pitchFamily="34" charset="0"/>
              </a:rPr>
              <a:t>2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341312" y="1657350"/>
            <a:ext cx="134932" cy="87512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2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Shop Drawings</a:t>
            </a:r>
          </a:p>
          <a:p>
            <a:r>
              <a:rPr lang="en-US" dirty="0" smtClean="0"/>
              <a:t> 2014 Spec. Book Article 5.2</a:t>
            </a:r>
          </a:p>
          <a:p>
            <a:r>
              <a:rPr lang="en-US" dirty="0" smtClean="0"/>
              <a:t>Supplements the plans with necessary details not included in contract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23" y="1869022"/>
            <a:ext cx="3713208" cy="28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TxDOT</a:t>
            </a:r>
            <a:r>
              <a:rPr lang="en-US" dirty="0" smtClean="0"/>
              <a:t> FIELD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Material Producer List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hlinkClick r:id="rId3"/>
              </a:rPr>
              <a:t>https</a:t>
            </a:r>
            <a:r>
              <a:rPr lang="en-US" sz="1800" dirty="0" smtClean="0">
                <a:hlinkClick r:id="rId3"/>
              </a:rPr>
              <a:t>://www.txdot.gov/inside-txdot/division/construction/producer-list.html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Each file contains: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Products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Materials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Manufacturers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Producer Codes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Files are updated often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41733"/>
              </p:ext>
            </p:extLst>
          </p:nvPr>
        </p:nvGraphicFramePr>
        <p:xfrm>
          <a:off x="4083607" y="1592811"/>
          <a:ext cx="2323372" cy="300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8" name="Acrobat Document" r:id="rId4" imgW="5829058" imgH="7543510" progId="Acrobat.Document.11">
                  <p:embed/>
                </p:oleObj>
              </mc:Choice>
              <mc:Fallback>
                <p:oleObj name="Acrobat Document" r:id="rId4" imgW="5829058" imgH="75435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3607" y="1592811"/>
                        <a:ext cx="2323372" cy="3006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6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Have a schedule</a:t>
            </a:r>
          </a:p>
          <a:p>
            <a:pPr lvl="1"/>
            <a:r>
              <a:rPr lang="en-US" dirty="0" smtClean="0"/>
              <a:t>2014 </a:t>
            </a:r>
            <a:r>
              <a:rPr lang="en-US" dirty="0" err="1" smtClean="0"/>
              <a:t>TxDOT</a:t>
            </a:r>
            <a:r>
              <a:rPr lang="en-US" dirty="0" smtClean="0"/>
              <a:t> Spec. Book article 8.5.5</a:t>
            </a:r>
          </a:p>
          <a:p>
            <a:pPr lvl="2"/>
            <a:r>
              <a:rPr lang="en-US" dirty="0" smtClean="0"/>
              <a:t>Preliminary Schedule: submitted 7 days before Preconstruction Meeting.</a:t>
            </a:r>
          </a:p>
          <a:p>
            <a:pPr lvl="2"/>
            <a:r>
              <a:rPr lang="en-US" dirty="0" smtClean="0"/>
              <a:t>Baseline Schedule: develop and submit within first 45 calendar days from the work start date.</a:t>
            </a:r>
          </a:p>
          <a:p>
            <a:pPr lvl="2"/>
            <a:r>
              <a:rPr lang="en-US" dirty="0" smtClean="0"/>
              <a:t>Progress Schedule: submit monthly no later than the 20</a:t>
            </a:r>
            <a:r>
              <a:rPr lang="en-US" baseline="30000" dirty="0" smtClean="0"/>
              <a:t>th</a:t>
            </a:r>
            <a:r>
              <a:rPr lang="en-US" dirty="0" smtClean="0"/>
              <a:t> calendar day of the following month.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Some Districts may differ on Progress submission date</a:t>
            </a:r>
          </a:p>
          <a:p>
            <a:pPr marL="971550" lvl="4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TxDOT</a:t>
            </a:r>
            <a:r>
              <a:rPr lang="en-US" dirty="0"/>
              <a:t> FIELD INSPECTION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Communication</a:t>
            </a:r>
          </a:p>
          <a:p>
            <a:r>
              <a:rPr lang="en-US" dirty="0" smtClean="0"/>
              <a:t>Daily Schedule (Provide the day before)</a:t>
            </a:r>
          </a:p>
          <a:p>
            <a:r>
              <a:rPr lang="en-US" dirty="0" smtClean="0"/>
              <a:t>Talk to </a:t>
            </a:r>
            <a:r>
              <a:rPr lang="en-US" dirty="0" err="1" smtClean="0"/>
              <a:t>TxDOT</a:t>
            </a:r>
            <a:r>
              <a:rPr lang="en-US" dirty="0" smtClean="0"/>
              <a:t> Inspector</a:t>
            </a:r>
          </a:p>
          <a:p>
            <a:pPr lvl="2"/>
            <a:r>
              <a:rPr lang="en-US" dirty="0" smtClean="0"/>
              <a:t>Discuss expectations</a:t>
            </a:r>
          </a:p>
          <a:p>
            <a:pPr lvl="2"/>
            <a:r>
              <a:rPr lang="en-US" dirty="0" smtClean="0"/>
              <a:t>Discuss potential issues</a:t>
            </a:r>
          </a:p>
          <a:p>
            <a:pPr lvl="2"/>
            <a:r>
              <a:rPr lang="en-US" dirty="0" smtClean="0"/>
              <a:t>Notify of any change of daily plan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Know Your Project</a:t>
            </a:r>
          </a:p>
          <a:p>
            <a:r>
              <a:rPr lang="en-US" dirty="0" smtClean="0"/>
              <a:t>Have a set of Plans/Proposal </a:t>
            </a:r>
          </a:p>
          <a:p>
            <a:r>
              <a:rPr lang="en-US" dirty="0" smtClean="0"/>
              <a:t>Know what kind of Certification is needed (example: flagging)</a:t>
            </a:r>
          </a:p>
          <a:p>
            <a:r>
              <a:rPr lang="en-US" dirty="0" smtClean="0"/>
              <a:t>Approved Materials</a:t>
            </a:r>
            <a:r>
              <a:rPr lang="en-US" dirty="0"/>
              <a:t>: </a:t>
            </a:r>
            <a:r>
              <a:rPr lang="en-US" sz="1200" b="1" i="1" dirty="0">
                <a:latin typeface="Comic Sans MS" panose="030F0702030302020204" pitchFamily="66" charset="0"/>
              </a:rPr>
              <a:t>https://www.txdot.gov/inside-txdot/division/construction/producer-list.html</a:t>
            </a:r>
            <a:endParaRPr lang="en-US" sz="1200" b="1" i="1" dirty="0" smtClean="0">
              <a:latin typeface="Comic Sans MS" panose="030F0702030302020204" pitchFamily="66" charset="0"/>
            </a:endParaRPr>
          </a:p>
          <a:p>
            <a:r>
              <a:rPr lang="en-US" dirty="0" smtClean="0"/>
              <a:t>Approve submittals (mix designs, shop drawing)</a:t>
            </a:r>
          </a:p>
          <a:p>
            <a:r>
              <a:rPr lang="en-US" dirty="0" smtClean="0"/>
              <a:t>Have a schedule:  </a:t>
            </a:r>
          </a:p>
          <a:p>
            <a:pPr lvl="2"/>
            <a:r>
              <a:rPr lang="en-US" dirty="0" smtClean="0"/>
              <a:t>2014 </a:t>
            </a:r>
            <a:r>
              <a:rPr lang="en-US" dirty="0" err="1" smtClean="0"/>
              <a:t>TxDOT</a:t>
            </a:r>
            <a:r>
              <a:rPr lang="en-US" dirty="0" smtClean="0"/>
              <a:t> Spec. Book 8.5.5</a:t>
            </a:r>
          </a:p>
          <a:p>
            <a:r>
              <a:rPr lang="en-US" dirty="0" smtClean="0"/>
              <a:t>Preconstruction Meeting: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Encourage for everyone to go </a:t>
            </a:r>
          </a:p>
          <a:p>
            <a:pPr marL="571500" lvl="2" indent="0">
              <a:buNone/>
            </a:pPr>
            <a:r>
              <a:rPr lang="en-US" dirty="0" smtClean="0"/>
              <a:t>     </a:t>
            </a:r>
          </a:p>
          <a:p>
            <a:pPr marL="914400" lvl="4" indent="0">
              <a:buNone/>
            </a:pPr>
            <a:endParaRPr lang="en-US" dirty="0" smtClean="0"/>
          </a:p>
          <a:p>
            <a:pPr marL="74295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 Contact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Franklin Gothic Demi" panose="020B0703020102020204" pitchFamily="34" charset="0"/>
              </a:rPr>
              <a:t>Jimmy Davis</a:t>
            </a:r>
          </a:p>
          <a:p>
            <a:pPr marL="0" indent="0" algn="ctr">
              <a:buNone/>
            </a:pPr>
            <a:r>
              <a:rPr lang="en-US" sz="3200" dirty="0">
                <a:latin typeface="Franklin Gothic Demi" panose="020B0703020102020204" pitchFamily="34" charset="0"/>
              </a:rPr>
              <a:t> (214) </a:t>
            </a:r>
            <a:r>
              <a:rPr lang="en-US" sz="3200" dirty="0" smtClean="0">
                <a:latin typeface="Franklin Gothic Demi" panose="020B0703020102020204" pitchFamily="34" charset="0"/>
              </a:rPr>
              <a:t>320-4409</a:t>
            </a:r>
          </a:p>
          <a:p>
            <a:pPr marL="0" indent="0" algn="ctr">
              <a:buNone/>
            </a:pPr>
            <a:r>
              <a:rPr lang="en-US" sz="3200" dirty="0" smtClean="0">
                <a:latin typeface="Franklin Gothic Demi" panose="020B0703020102020204" pitchFamily="34" charset="0"/>
                <a:hlinkClick r:id="rId2"/>
              </a:rPr>
              <a:t>Jimmy.Davis@txdot.gov</a:t>
            </a:r>
            <a:endParaRPr lang="en-US" sz="3200" dirty="0" smtClean="0"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Franklin Gothic Demi" panose="020B0703020102020204" pitchFamily="34" charset="0"/>
              </a:rPr>
              <a:t>Gerald </a:t>
            </a:r>
            <a:r>
              <a:rPr lang="en-US" sz="3200" dirty="0" smtClean="0">
                <a:latin typeface="Franklin Gothic Demi" panose="020B0703020102020204" pitchFamily="34" charset="0"/>
              </a:rPr>
              <a:t>Waltman</a:t>
            </a:r>
          </a:p>
          <a:p>
            <a:pPr marL="0" indent="0" algn="ctr">
              <a:buNone/>
            </a:pPr>
            <a:r>
              <a:rPr lang="en-US" sz="3200" dirty="0">
                <a:latin typeface="Franklin Gothic Demi" panose="020B0703020102020204" pitchFamily="34" charset="0"/>
              </a:rPr>
              <a:t>(972) </a:t>
            </a:r>
            <a:r>
              <a:rPr lang="en-US" sz="3200" dirty="0" smtClean="0">
                <a:latin typeface="Franklin Gothic Demi" panose="020B0703020102020204" pitchFamily="34" charset="0"/>
              </a:rPr>
              <a:t>542-2345</a:t>
            </a:r>
          </a:p>
          <a:p>
            <a:pPr marL="0" indent="0" algn="ctr">
              <a:buNone/>
            </a:pPr>
            <a:r>
              <a:rPr lang="en-US" sz="3200" dirty="0" smtClean="0">
                <a:latin typeface="Franklin Gothic Demi" panose="020B0703020102020204" pitchFamily="34" charset="0"/>
                <a:hlinkClick r:id="rId3"/>
              </a:rPr>
              <a:t>Gerald.Waltman@txdot.gov</a:t>
            </a:r>
            <a:endParaRPr lang="en-US" sz="3200" dirty="0" smtClean="0"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Franklin Gothic Demi" panose="020B07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Questions??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86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140" y="3423155"/>
            <a:ext cx="5350303" cy="434738"/>
          </a:xfrm>
        </p:spPr>
        <p:txBody>
          <a:bodyPr/>
          <a:lstStyle/>
          <a:p>
            <a:r>
              <a:rPr lang="en-US" sz="2000" dirty="0" smtClean="0"/>
              <a:t>Safety Something Everyone Can Live With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56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Traveling Public &amp; Worker Safety</a:t>
            </a:r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Traffic Control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Dallas </a:t>
            </a:r>
            <a:r>
              <a:rPr lang="en-US" dirty="0" smtClean="0"/>
              <a:t>District S.O.P.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Worker Safety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     Proper PPE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Housekeeping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     General Appearance of Project (Safety and SW3P) </a:t>
            </a:r>
          </a:p>
          <a:p>
            <a:pPr marL="284162" lvl="1" indent="0">
              <a:buNone/>
            </a:pPr>
            <a:endParaRPr lang="en-US" dirty="0" smtClean="0"/>
          </a:p>
          <a:p>
            <a:pPr marL="28416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la-Lat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5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52437"/>
              </p:ext>
            </p:extLst>
          </p:nvPr>
        </p:nvGraphicFramePr>
        <p:xfrm>
          <a:off x="2804639" y="512205"/>
          <a:ext cx="3262527" cy="422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6" name="Acrobat Document" r:id="rId3" imgW="5829058" imgH="7543510" progId="Acrobat.Document.11">
                  <p:embed/>
                </p:oleObj>
              </mc:Choice>
              <mc:Fallback>
                <p:oleObj name="Acrobat Document" r:id="rId3" imgW="5829058" imgH="75435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4639" y="512205"/>
                        <a:ext cx="3262527" cy="4222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9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6</a:t>
            </a:fld>
            <a:endParaRPr lang="en-US" dirty="0"/>
          </a:p>
        </p:txBody>
      </p:sp>
      <p:pic>
        <p:nvPicPr>
          <p:cNvPr id="163842" name="Picture 2" descr="C:\Presentations\CIP\S.O.P. Percen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6" y="1156644"/>
            <a:ext cx="8616409" cy="29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SW3P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Storm Water Pollution Prevention Plan</a:t>
            </a:r>
            <a:endParaRPr lang="en-US" b="1" u="sng" dirty="0"/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Inspection Form 2181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Low: Address within 7 days or before next rain event.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Medium: Address as soon as practical or as directed.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High: Must </a:t>
            </a:r>
            <a:r>
              <a:rPr lang="en-US" dirty="0"/>
              <a:t>be addressed immediately, all work to cease until corrections are </a:t>
            </a:r>
            <a:r>
              <a:rPr lang="en-US" dirty="0" smtClean="0"/>
              <a:t>made.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284162" lvl="1" indent="0">
              <a:buNone/>
            </a:pPr>
            <a:endParaRPr lang="en-US" dirty="0"/>
          </a:p>
          <a:p>
            <a:pPr marL="284162" lvl="1" indent="0">
              <a:buNone/>
            </a:pPr>
            <a:endParaRPr lang="en-US" sz="1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SW3P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16481"/>
              </p:ext>
            </p:extLst>
          </p:nvPr>
        </p:nvGraphicFramePr>
        <p:xfrm>
          <a:off x="2063364" y="580383"/>
          <a:ext cx="52593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7" name="Acrobat Document" r:id="rId3" imgW="7543607" imgH="5829107" progId="Acrobat.Document.11">
                  <p:embed/>
                </p:oleObj>
              </mc:Choice>
              <mc:Fallback>
                <p:oleObj name="Acrobat Document" r:id="rId3" imgW="7543607" imgH="58291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364" y="580383"/>
                        <a:ext cx="52593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9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SW3P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9</a:t>
            </a:fld>
            <a:endParaRPr lang="en-US" dirty="0"/>
          </a:p>
        </p:txBody>
      </p:sp>
      <p:pic>
        <p:nvPicPr>
          <p:cNvPr id="169986" name="Picture 2" descr="C:\Presentations\CIP\2181 pag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16" y="523662"/>
            <a:ext cx="5355322" cy="41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lc47.UEWP7iPte3dU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SvwZY4nUe86vujk4.f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uZqtZdkkOB.vj.Wd8s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_Z36C8h_k.Zoooy4Pdu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.8oMumbUqcg8JZUStI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ya.WU32Uy_TwnnnUTc.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lc47.UEWP7iPte3dU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SvwZY4nUe86vujk4.fX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uZqtZdkkOB.vj.Wd8s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_Z36C8h_k.Zoooy4Pdu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GOofTm2ESS58QdXFqoH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IdLxA910.3kdQEaWcjf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l_ygQrAUK7P2REs6v9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.8oMumbUqcg8JZUStI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ya.WU32Uy_TwnnnUTc.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THcC2EXkq9yrcAel5.9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6HQ4oVoUGuA572t3p3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dfbCtTxUmzVpZmXc6Ib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l_ygQrAUK7P2REs6v9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dfbCtTxUmzVpZmXc6I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l_ygQrAUK7P2REs6v9y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6HQ4oVoUGuA572t3p3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_WIDESCREEN_1017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81961B010494D8D6CDD91DD8CDD3C" ma:contentTypeVersion="1" ma:contentTypeDescription="Create a new document." ma:contentTypeScope="" ma:versionID="73132754b6e442390b331891c4e3fa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00FEB-8268-4E65-8965-8555F98441C4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B070EC2-1E79-4469-B3E5-79E27703F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E2525B-C230-4AD3-9DB8-3F51BA8AE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MASTER_powerpoint_template_WIDESCREEN_1017</Template>
  <TotalTime>727</TotalTime>
  <Words>634</Words>
  <Application>Microsoft Office PowerPoint</Application>
  <PresentationFormat>On-screen Show (16:9)</PresentationFormat>
  <Paragraphs>174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MASTER_powerpoint_template_WIDESCREEN_1017</vt:lpstr>
      <vt:lpstr>1_Custom Design</vt:lpstr>
      <vt:lpstr>Custom Design</vt:lpstr>
      <vt:lpstr>think-cell Slide</vt:lpstr>
      <vt:lpstr>Acrobat Document</vt:lpstr>
      <vt:lpstr>Txdot field inspection</vt:lpstr>
      <vt:lpstr>TxDOT Field Inspection</vt:lpstr>
      <vt:lpstr>Safety Something Everyone Can Live With</vt:lpstr>
      <vt:lpstr>SAFETY</vt:lpstr>
      <vt:lpstr>SAFETY</vt:lpstr>
      <vt:lpstr>SAFETY</vt:lpstr>
      <vt:lpstr>SW3P</vt:lpstr>
      <vt:lpstr>SW3P</vt:lpstr>
      <vt:lpstr>SW3P</vt:lpstr>
      <vt:lpstr>SW3P</vt:lpstr>
      <vt:lpstr>TxDOT FIELD INSPECTION OF CONSTRUCTION</vt:lpstr>
      <vt:lpstr>TxDOT FIELD INSPECTION OF CONSTRUCTION</vt:lpstr>
      <vt:lpstr>TxDOT FIELD INSPECTION OF CONSTRUCTION</vt:lpstr>
      <vt:lpstr>TxDOT FIELD INSPECTION OF CONSTRUCTION</vt:lpstr>
      <vt:lpstr>TxDOT FIELD INSPECTION OF CONSTRUCTION</vt:lpstr>
      <vt:lpstr>TxDOT FIELD INSPECTION OF CONSTRUCTION</vt:lpstr>
      <vt:lpstr>TxDOT FIELD INSPECTION OF CONSTRUCTION</vt:lpstr>
      <vt:lpstr>TxDOT FIELD INSPECTION OF CONSTRUCTION</vt:lpstr>
      <vt:lpstr>TxDOT FIELD INSPECTION OF CONSTRUCTION</vt:lpstr>
      <vt:lpstr>TxDOT FIELD INSPECTION OF CONSTRUCTION</vt:lpstr>
      <vt:lpstr>TxDOT FIELD INSPECTION</vt:lpstr>
      <vt:lpstr>TxDOT FIELD INSPECTION OF CONSTRUCTION</vt:lpstr>
      <vt:lpstr>TxDOT FIELD INSPECTION OF CONSTRUCTION</vt:lpstr>
      <vt:lpstr>Summary </vt:lpstr>
      <vt:lpstr>TXDOT Contact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Debra Wells</cp:lastModifiedBy>
  <cp:revision>93</cp:revision>
  <cp:lastPrinted>2019-06-20T15:22:36Z</cp:lastPrinted>
  <dcterms:created xsi:type="dcterms:W3CDTF">2018-03-12T19:06:55Z</dcterms:created>
  <dcterms:modified xsi:type="dcterms:W3CDTF">2019-07-29T19:22:29Z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0x010100D6C81961B010494D8D6CDD91DD8CDD3C</vt:lpwstr>
  </property>
</Properties>
</file>