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85" r:id="rId3"/>
    <p:sldMasterId id="2147483689" r:id="rId4"/>
    <p:sldMasterId id="2147483691" r:id="rId5"/>
    <p:sldMasterId id="2147483697" r:id="rId6"/>
    <p:sldMasterId id="2147483700" r:id="rId7"/>
    <p:sldMasterId id="2147483702" r:id="rId8"/>
    <p:sldMasterId id="2147483704" r:id="rId9"/>
    <p:sldMasterId id="2147483706" r:id="rId10"/>
    <p:sldMasterId id="2147483710" r:id="rId11"/>
  </p:sldMasterIdLst>
  <p:notesMasterIdLst>
    <p:notesMasterId r:id="rId103"/>
  </p:notesMasterIdLst>
  <p:sldIdLst>
    <p:sldId id="402" r:id="rId12"/>
    <p:sldId id="262" r:id="rId13"/>
    <p:sldId id="397" r:id="rId14"/>
    <p:sldId id="272" r:id="rId15"/>
    <p:sldId id="258" r:id="rId16"/>
    <p:sldId id="259" r:id="rId17"/>
    <p:sldId id="260" r:id="rId18"/>
    <p:sldId id="268" r:id="rId19"/>
    <p:sldId id="269" r:id="rId20"/>
    <p:sldId id="267" r:id="rId21"/>
    <p:sldId id="369"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90" r:id="rId35"/>
    <p:sldId id="391" r:id="rId36"/>
    <p:sldId id="392" r:id="rId37"/>
    <p:sldId id="393" r:id="rId38"/>
    <p:sldId id="372" r:id="rId39"/>
    <p:sldId id="361" r:id="rId40"/>
    <p:sldId id="362" r:id="rId41"/>
    <p:sldId id="363" r:id="rId42"/>
    <p:sldId id="364" r:id="rId43"/>
    <p:sldId id="365" r:id="rId44"/>
    <p:sldId id="366" r:id="rId45"/>
    <p:sldId id="367" r:id="rId46"/>
    <p:sldId id="368" r:id="rId47"/>
    <p:sldId id="313" r:id="rId48"/>
    <p:sldId id="314" r:id="rId49"/>
    <p:sldId id="315" r:id="rId50"/>
    <p:sldId id="316" r:id="rId51"/>
    <p:sldId id="317" r:id="rId52"/>
    <p:sldId id="318" r:id="rId53"/>
    <p:sldId id="319" r:id="rId54"/>
    <p:sldId id="320" r:id="rId55"/>
    <p:sldId id="321" r:id="rId56"/>
    <p:sldId id="322" r:id="rId57"/>
    <p:sldId id="323" r:id="rId58"/>
    <p:sldId id="373"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7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75" r:id="rId97"/>
    <p:sldId id="376" r:id="rId98"/>
    <p:sldId id="398" r:id="rId99"/>
    <p:sldId id="399" r:id="rId100"/>
    <p:sldId id="401" r:id="rId101"/>
    <p:sldId id="377"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Estes" initials="JE" lastIdx="1" clrIdx="0">
    <p:extLst>
      <p:ext uri="{19B8F6BF-5375-455C-9EA6-DF929625EA0E}">
        <p15:presenceInfo xmlns:p15="http://schemas.microsoft.com/office/powerpoint/2012/main" userId="S-1-5-21-387843211-3949222575-3369492332-1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8" autoAdjust="0"/>
    <p:restoredTop sz="94660"/>
  </p:normalViewPr>
  <p:slideViewPr>
    <p:cSldViewPr>
      <p:cViewPr varScale="1">
        <p:scale>
          <a:sx n="87" d="100"/>
          <a:sy n="87" d="100"/>
        </p:scale>
        <p:origin x="112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microsoft.com/office/2015/10/relationships/revisionInfo" Target="revisionInfo.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14T16:24:13.564" idx="1">
    <p:pos x="10" y="10"/>
    <p:text/>
    <p:extLst>
      <p:ext uri="{C676402C-5697-4E1C-873F-D02D1690AC5C}">
        <p15:threadingInfo xmlns:p15="http://schemas.microsoft.com/office/powerpoint/2012/main" timeZoneBias="300"/>
      </p:ext>
    </p:extLst>
  </p:cm>
</p:cmLst>
</file>

<file path=ppt/drawings/_rels/vmlDrawing9.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FFFA1-5FD2-48E9-AF0D-AFB55A87BCE7}" type="datetimeFigureOut">
              <a:rPr lang="en-US" smtClean="0"/>
              <a:t>7/30/2020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DC970-2991-4F13-90F3-D81376506F13}" type="slidenum">
              <a:rPr lang="en-US" smtClean="0"/>
              <a:t>‹#›</a:t>
            </a:fld>
            <a:endParaRPr lang="en-US" dirty="0"/>
          </a:p>
        </p:txBody>
      </p:sp>
    </p:spTree>
    <p:extLst>
      <p:ext uri="{BB962C8B-B14F-4D97-AF65-F5344CB8AC3E}">
        <p14:creationId xmlns:p14="http://schemas.microsoft.com/office/powerpoint/2010/main" val="355168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5DC970-2991-4F13-90F3-D81376506F13}" type="slidenum">
              <a:rPr lang="en-US" smtClean="0"/>
              <a:t>2</a:t>
            </a:fld>
            <a:endParaRPr lang="en-US" dirty="0"/>
          </a:p>
        </p:txBody>
      </p:sp>
    </p:spTree>
    <p:extLst>
      <p:ext uri="{BB962C8B-B14F-4D97-AF65-F5344CB8AC3E}">
        <p14:creationId xmlns:p14="http://schemas.microsoft.com/office/powerpoint/2010/main" val="178390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4FE4D-D970-41C4-A419-AB92A14E0D4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5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4FE4D-D970-41C4-A419-AB92A14E0D4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55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4FE4D-D970-41C4-A419-AB92A14E0D4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565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4FE4D-D970-41C4-A419-AB92A14E0D4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3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720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7025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777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8589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65518" indent="-165518">
              <a:buFont typeface="Arial"/>
              <a:buChar cha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17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25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marL="0" marR="0" lvl="0" indent="0" algn="r" defTabSz="926836" rtl="0" eaLnBrk="0" fontAlgn="base" latinLnBrk="0" hangingPunct="0">
              <a:lnSpc>
                <a:spcPct val="100000"/>
              </a:lnSpc>
              <a:spcBef>
                <a:spcPct val="0"/>
              </a:spcBef>
              <a:spcAft>
                <a:spcPct val="0"/>
              </a:spcAft>
              <a:buClrTx/>
              <a:buSzTx/>
              <a:buFontTx/>
              <a:buNone/>
              <a:tabLst/>
              <a:defRPr/>
            </a:pPr>
            <a:fld id="{35F4FE4D-D970-41C4-A419-AB92A14E0D4F}" type="slidenum">
              <a:rPr kumimoji="0" lang="en-US" sz="1300" b="0" i="0" u="none" strike="noStrike" kern="1200" cap="none" spc="0" normalizeH="0" baseline="0" noProof="0" smtClean="0">
                <a:ln>
                  <a:noFill/>
                </a:ln>
                <a:solidFill>
                  <a:srgbClr val="000000"/>
                </a:solidFill>
                <a:effectLst/>
                <a:uLnTx/>
                <a:uFillTx/>
                <a:latin typeface="Times New Roman" pitchFamily="16" charset="0"/>
                <a:ea typeface="+mn-ea"/>
                <a:cs typeface="+mn-cs"/>
              </a:rPr>
              <a:pPr marL="0" marR="0" lvl="0" indent="0" algn="r" defTabSz="926836" rtl="0" eaLnBrk="0" fontAlgn="base" latinLnBrk="0" hangingPunct="0">
                <a:lnSpc>
                  <a:spcPct val="100000"/>
                </a:lnSpc>
                <a:spcBef>
                  <a:spcPct val="0"/>
                </a:spcBef>
                <a:spcAft>
                  <a:spcPct val="0"/>
                </a:spcAft>
                <a:buClrTx/>
                <a:buSzTx/>
                <a:buFontTx/>
                <a:buNone/>
                <a:tabLst/>
                <a:defRPr/>
              </a:pPr>
              <a:t>29</a:t>
            </a:fld>
            <a:endParaRPr kumimoji="0" lang="en-US" sz="1300" b="0" i="0" u="none" strike="noStrike" kern="1200" cap="none" spc="0" normalizeH="0" baseline="0" noProof="0" dirty="0">
              <a:ln>
                <a:noFill/>
              </a:ln>
              <a:solidFill>
                <a:srgbClr val="000000"/>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842713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275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59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393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1847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7611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3637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9471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998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0805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797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2150"/>
            <a:ext cx="4597400" cy="34480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6964" rtl="0" eaLnBrk="0" fontAlgn="base" latinLnBrk="0" hangingPunct="0">
              <a:lnSpc>
                <a:spcPct val="100000"/>
              </a:lnSpc>
              <a:spcBef>
                <a:spcPct val="0"/>
              </a:spcBef>
              <a:spcAft>
                <a:spcPct val="0"/>
              </a:spcAft>
              <a:buClrTx/>
              <a:buSzTx/>
              <a:buFontTx/>
              <a:buNone/>
              <a:tabLst/>
              <a:defRPr/>
            </a:pPr>
            <a:fld id="{E8E92DAB-A8C5-4395-9925-82DD71DD68EF}" type="slidenum">
              <a:rPr kumimoji="0" lang="en-US" sz="1200" b="0" i="0" u="none" strike="noStrike" kern="1200" cap="none" spc="0" normalizeH="0" baseline="0" noProof="0" smtClean="0">
                <a:ln>
                  <a:noFill/>
                </a:ln>
                <a:solidFill>
                  <a:prstClr val="black"/>
                </a:solidFill>
                <a:effectLst/>
                <a:uLnTx/>
                <a:uFillTx/>
                <a:latin typeface="Times New Roman" pitchFamily="16" charset="0"/>
                <a:ea typeface="+mn-ea"/>
                <a:cs typeface="+mn-cs"/>
              </a:rPr>
              <a:pPr marL="0" marR="0" lvl="0" indent="0" algn="r" defTabSz="926964"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2940749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3560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545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497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441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326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088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891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2222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100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dirty="0"/>
              <a:t>Enter information from spec book regarding prime’s default of contract</a:t>
            </a:r>
          </a:p>
        </p:txBody>
      </p:sp>
      <p:sp>
        <p:nvSpPr>
          <p:cNvPr id="3277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50008" indent="-288465">
              <a:defRPr>
                <a:solidFill>
                  <a:schemeClr val="tx1"/>
                </a:solidFill>
                <a:latin typeface="Arial" charset="0"/>
              </a:defRPr>
            </a:lvl2pPr>
            <a:lvl3pPr marL="1153859" indent="-230772">
              <a:defRPr>
                <a:solidFill>
                  <a:schemeClr val="tx1"/>
                </a:solidFill>
                <a:latin typeface="Arial" charset="0"/>
              </a:defRPr>
            </a:lvl3pPr>
            <a:lvl4pPr marL="1615402" indent="-230772">
              <a:defRPr>
                <a:solidFill>
                  <a:schemeClr val="tx1"/>
                </a:solidFill>
                <a:latin typeface="Arial" charset="0"/>
              </a:defRPr>
            </a:lvl4pPr>
            <a:lvl5pPr marL="2076945" indent="-230772">
              <a:defRPr>
                <a:solidFill>
                  <a:schemeClr val="tx1"/>
                </a:solidFill>
                <a:latin typeface="Arial" charset="0"/>
              </a:defRPr>
            </a:lvl5pPr>
            <a:lvl6pPr marL="2538489" indent="-230772" eaLnBrk="0" fontAlgn="base" hangingPunct="0">
              <a:spcBef>
                <a:spcPct val="0"/>
              </a:spcBef>
              <a:spcAft>
                <a:spcPct val="0"/>
              </a:spcAft>
              <a:defRPr>
                <a:solidFill>
                  <a:schemeClr val="tx1"/>
                </a:solidFill>
                <a:latin typeface="Arial" charset="0"/>
              </a:defRPr>
            </a:lvl6pPr>
            <a:lvl7pPr marL="3000032" indent="-230772" eaLnBrk="0" fontAlgn="base" hangingPunct="0">
              <a:spcBef>
                <a:spcPct val="0"/>
              </a:spcBef>
              <a:spcAft>
                <a:spcPct val="0"/>
              </a:spcAft>
              <a:defRPr>
                <a:solidFill>
                  <a:schemeClr val="tx1"/>
                </a:solidFill>
                <a:latin typeface="Arial" charset="0"/>
              </a:defRPr>
            </a:lvl7pPr>
            <a:lvl8pPr marL="3461576" indent="-230772" eaLnBrk="0" fontAlgn="base" hangingPunct="0">
              <a:spcBef>
                <a:spcPct val="0"/>
              </a:spcBef>
              <a:spcAft>
                <a:spcPct val="0"/>
              </a:spcAft>
              <a:defRPr>
                <a:solidFill>
                  <a:schemeClr val="tx1"/>
                </a:solidFill>
                <a:latin typeface="Arial" charset="0"/>
              </a:defRPr>
            </a:lvl8pPr>
            <a:lvl9pPr marL="3923119" indent="-230772"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D75D9A-B863-48EB-9181-CF014BA2A7E1}"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3011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6964" rtl="0" eaLnBrk="0" fontAlgn="base" latinLnBrk="0" hangingPunct="0">
              <a:lnSpc>
                <a:spcPct val="100000"/>
              </a:lnSpc>
              <a:spcBef>
                <a:spcPct val="0"/>
              </a:spcBef>
              <a:spcAft>
                <a:spcPct val="0"/>
              </a:spcAft>
              <a:buClrTx/>
              <a:buSzTx/>
              <a:buFontTx/>
              <a:buNone/>
              <a:tabLst/>
              <a:defRPr/>
            </a:pPr>
            <a:fld id="{BFA35223-E47F-1946-8A6D-4B121950ACDE}" type="slidenum">
              <a:rPr kumimoji="0" lang="en-US" sz="1200" b="0" i="0" u="none" strike="noStrike" kern="1200" cap="none" spc="0" normalizeH="0" baseline="0" noProof="0" smtClean="0">
                <a:ln>
                  <a:noFill/>
                </a:ln>
                <a:solidFill>
                  <a:prstClr val="black"/>
                </a:solidFill>
                <a:effectLst/>
                <a:uLnTx/>
                <a:uFillTx/>
                <a:latin typeface="Times New Roman" pitchFamily="16" charset="0"/>
                <a:ea typeface="+mn-ea"/>
                <a:cs typeface="+mn-cs"/>
              </a:rPr>
              <a:pPr marL="0" marR="0" lvl="0" indent="0" algn="r" defTabSz="926964"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714123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dirty="0"/>
              <a:t>Enter information from spec book regarding prime’s default of contract</a:t>
            </a:r>
          </a:p>
        </p:txBody>
      </p:sp>
      <p:sp>
        <p:nvSpPr>
          <p:cNvPr id="3277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50008" indent="-288465">
              <a:defRPr>
                <a:solidFill>
                  <a:schemeClr val="tx1"/>
                </a:solidFill>
                <a:latin typeface="Arial" charset="0"/>
              </a:defRPr>
            </a:lvl2pPr>
            <a:lvl3pPr marL="1153859" indent="-230772">
              <a:defRPr>
                <a:solidFill>
                  <a:schemeClr val="tx1"/>
                </a:solidFill>
                <a:latin typeface="Arial" charset="0"/>
              </a:defRPr>
            </a:lvl3pPr>
            <a:lvl4pPr marL="1615402" indent="-230772">
              <a:defRPr>
                <a:solidFill>
                  <a:schemeClr val="tx1"/>
                </a:solidFill>
                <a:latin typeface="Arial" charset="0"/>
              </a:defRPr>
            </a:lvl4pPr>
            <a:lvl5pPr marL="2076945" indent="-230772">
              <a:defRPr>
                <a:solidFill>
                  <a:schemeClr val="tx1"/>
                </a:solidFill>
                <a:latin typeface="Arial" charset="0"/>
              </a:defRPr>
            </a:lvl5pPr>
            <a:lvl6pPr marL="2538489" indent="-230772" eaLnBrk="0" fontAlgn="base" hangingPunct="0">
              <a:spcBef>
                <a:spcPct val="0"/>
              </a:spcBef>
              <a:spcAft>
                <a:spcPct val="0"/>
              </a:spcAft>
              <a:defRPr>
                <a:solidFill>
                  <a:schemeClr val="tx1"/>
                </a:solidFill>
                <a:latin typeface="Arial" charset="0"/>
              </a:defRPr>
            </a:lvl6pPr>
            <a:lvl7pPr marL="3000032" indent="-230772" eaLnBrk="0" fontAlgn="base" hangingPunct="0">
              <a:spcBef>
                <a:spcPct val="0"/>
              </a:spcBef>
              <a:spcAft>
                <a:spcPct val="0"/>
              </a:spcAft>
              <a:defRPr>
                <a:solidFill>
                  <a:schemeClr val="tx1"/>
                </a:solidFill>
                <a:latin typeface="Arial" charset="0"/>
              </a:defRPr>
            </a:lvl7pPr>
            <a:lvl8pPr marL="3461576" indent="-230772" eaLnBrk="0" fontAlgn="base" hangingPunct="0">
              <a:spcBef>
                <a:spcPct val="0"/>
              </a:spcBef>
              <a:spcAft>
                <a:spcPct val="0"/>
              </a:spcAft>
              <a:defRPr>
                <a:solidFill>
                  <a:schemeClr val="tx1"/>
                </a:solidFill>
                <a:latin typeface="Arial" charset="0"/>
              </a:defRPr>
            </a:lvl8pPr>
            <a:lvl9pPr marL="3923119" indent="-230772"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D75D9A-B863-48EB-9181-CF014BA2A7E1}"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58023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7637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15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6964" rtl="0" eaLnBrk="0" fontAlgn="base" latinLnBrk="0" hangingPunct="0">
              <a:lnSpc>
                <a:spcPct val="100000"/>
              </a:lnSpc>
              <a:spcBef>
                <a:spcPct val="0"/>
              </a:spcBef>
              <a:spcAft>
                <a:spcPct val="0"/>
              </a:spcAft>
              <a:buClrTx/>
              <a:buSzTx/>
              <a:buFontTx/>
              <a:buNone/>
              <a:tabLst/>
              <a:defRPr/>
            </a:pPr>
            <a:fld id="{35F4FE4D-D970-41C4-A419-AB92A14E0D4F}" type="slidenum">
              <a:rPr kumimoji="0" lang="en-US" sz="1200" b="0" i="0" u="none" strike="noStrike" kern="1200" cap="none" spc="0" normalizeH="0" baseline="0" noProof="0" smtClean="0">
                <a:ln>
                  <a:noFill/>
                </a:ln>
                <a:solidFill>
                  <a:srgbClr val="000000"/>
                </a:solidFill>
                <a:effectLst/>
                <a:uLnTx/>
                <a:uFillTx/>
                <a:latin typeface="Times New Roman" pitchFamily="16" charset="0"/>
                <a:ea typeface="+mn-ea"/>
                <a:cs typeface="+mn-cs"/>
              </a:rPr>
              <a:pPr marL="0" marR="0" lvl="0" indent="0" algn="r" defTabSz="926964"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20643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6836" rtl="0" eaLnBrk="0" fontAlgn="base" latinLnBrk="0" hangingPunct="0">
              <a:lnSpc>
                <a:spcPct val="100000"/>
              </a:lnSpc>
              <a:spcBef>
                <a:spcPct val="0"/>
              </a:spcBef>
              <a:spcAft>
                <a:spcPct val="0"/>
              </a:spcAft>
              <a:buClrTx/>
              <a:buSzTx/>
              <a:buFontTx/>
              <a:buNone/>
              <a:tabLst/>
              <a:defRPr/>
            </a:pPr>
            <a:fld id="{35F4FE4D-D970-41C4-A419-AB92A14E0D4F}" type="slidenum">
              <a:rPr kumimoji="0" lang="en-US" sz="1300" b="0" i="0" u="none" strike="noStrike" kern="1200" cap="none" spc="0" normalizeH="0" baseline="0" noProof="0" smtClean="0">
                <a:ln>
                  <a:noFill/>
                </a:ln>
                <a:solidFill>
                  <a:srgbClr val="000000"/>
                </a:solidFill>
                <a:effectLst/>
                <a:uLnTx/>
                <a:uFillTx/>
                <a:latin typeface="Times New Roman" pitchFamily="16" charset="0"/>
                <a:ea typeface="+mn-ea"/>
                <a:cs typeface="+mn-cs"/>
              </a:rPr>
              <a:pPr marL="0" marR="0" lvl="0" indent="0" algn="r" defTabSz="926836" rtl="0" eaLnBrk="0" fontAlgn="base" latinLnBrk="0" hangingPunct="0">
                <a:lnSpc>
                  <a:spcPct val="100000"/>
                </a:lnSpc>
                <a:spcBef>
                  <a:spcPct val="0"/>
                </a:spcBef>
                <a:spcAft>
                  <a:spcPct val="0"/>
                </a:spcAft>
                <a:buClrTx/>
                <a:buSzTx/>
                <a:buFontTx/>
                <a:buNone/>
                <a:tabLst/>
                <a:defRPr/>
              </a:pPr>
              <a:t>35</a:t>
            </a:fld>
            <a:endParaRPr kumimoji="0" lang="en-US" sz="1300" b="0" i="0" u="none" strike="noStrike" kern="1200" cap="none" spc="0" normalizeH="0" baseline="0" noProof="0" dirty="0">
              <a:ln>
                <a:noFill/>
              </a:ln>
              <a:solidFill>
                <a:srgbClr val="000000"/>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2945565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6836" rtl="0" eaLnBrk="0" fontAlgn="base" latinLnBrk="0" hangingPunct="0">
              <a:lnSpc>
                <a:spcPct val="100000"/>
              </a:lnSpc>
              <a:spcBef>
                <a:spcPct val="0"/>
              </a:spcBef>
              <a:spcAft>
                <a:spcPct val="0"/>
              </a:spcAft>
              <a:buClrTx/>
              <a:buSzTx/>
              <a:buFontTx/>
              <a:buNone/>
              <a:tabLst/>
              <a:defRPr/>
            </a:pPr>
            <a:fld id="{35F4FE4D-D970-41C4-A419-AB92A14E0D4F}" type="slidenum">
              <a:rPr kumimoji="0" lang="en-US" sz="1300" b="0" i="0" u="none" strike="noStrike" kern="1200" cap="none" spc="0" normalizeH="0" baseline="0" noProof="0" smtClean="0">
                <a:ln>
                  <a:noFill/>
                </a:ln>
                <a:solidFill>
                  <a:srgbClr val="000000"/>
                </a:solidFill>
                <a:effectLst/>
                <a:uLnTx/>
                <a:uFillTx/>
                <a:latin typeface="Times New Roman" pitchFamily="16" charset="0"/>
                <a:ea typeface="+mn-ea"/>
                <a:cs typeface="+mn-cs"/>
              </a:rPr>
              <a:pPr marL="0" marR="0" lvl="0" indent="0" algn="r" defTabSz="926836" rtl="0" eaLnBrk="0" fontAlgn="base" latinLnBrk="0" hangingPunct="0">
                <a:lnSpc>
                  <a:spcPct val="100000"/>
                </a:lnSpc>
                <a:spcBef>
                  <a:spcPct val="0"/>
                </a:spcBef>
                <a:spcAft>
                  <a:spcPct val="0"/>
                </a:spcAft>
                <a:buClrTx/>
                <a:buSzTx/>
                <a:buFontTx/>
                <a:buNone/>
                <a:tabLst/>
                <a:defRPr/>
              </a:pPr>
              <a:t>36</a:t>
            </a:fld>
            <a:endParaRPr kumimoji="0" lang="en-US" sz="1300" b="0" i="0" u="none" strike="noStrike" kern="1200" cap="none" spc="0" normalizeH="0" baseline="0" noProof="0" dirty="0">
              <a:ln>
                <a:noFill/>
              </a:ln>
              <a:solidFill>
                <a:srgbClr val="000000"/>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248983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4FE4D-D970-41C4-A419-AB92A14E0D4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2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chor="t"/>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4FE4D-D970-41C4-A419-AB92A14E0D4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029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5.jp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4.xml"/><Relationship Id="rId4"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5.xml"/><Relationship Id="rId1" Type="http://schemas.openxmlformats.org/officeDocument/2006/relationships/tags" Target="../tags/tag1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5.xml"/><Relationship Id="rId1" Type="http://schemas.openxmlformats.org/officeDocument/2006/relationships/tags" Target="../tags/tag15.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2.xml"/><Relationship Id="rId7" Type="http://schemas.openxmlformats.org/officeDocument/2006/relationships/image" Target="../media/image11.png"/><Relationship Id="rId2" Type="http://schemas.openxmlformats.org/officeDocument/2006/relationships/tags" Target="../tags/tag21.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Master" Target="../slideMasters/slideMaster6.xml"/><Relationship Id="rId4" Type="http://schemas.openxmlformats.org/officeDocument/2006/relationships/tags" Target="../tags/tag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0.xml"/><Relationship Id="rId7" Type="http://schemas.openxmlformats.org/officeDocument/2006/relationships/image" Target="../media/image11.png"/><Relationship Id="rId2" Type="http://schemas.openxmlformats.org/officeDocument/2006/relationships/tags" Target="../tags/tag29.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slideMaster" Target="../slideMasters/slideMaster11.xml"/><Relationship Id="rId4" Type="http://schemas.openxmlformats.org/officeDocument/2006/relationships/tags" Target="../tags/tag3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33.xml"/><Relationship Id="rId7" Type="http://schemas.openxmlformats.org/officeDocument/2006/relationships/image" Target="../media/image17.png"/><Relationship Id="rId2" Type="http://schemas.openxmlformats.org/officeDocument/2006/relationships/tags" Target="../tags/tag32.xml"/><Relationship Id="rId1" Type="http://schemas.openxmlformats.org/officeDocument/2006/relationships/vmlDrawing" Target="../drawings/vmlDrawing8.vml"/><Relationship Id="rId6" Type="http://schemas.openxmlformats.org/officeDocument/2006/relationships/image" Target="../media/image16.png"/><Relationship Id="rId5" Type="http://schemas.openxmlformats.org/officeDocument/2006/relationships/oleObject" Target="../embeddings/oleObject8.bin"/><Relationship Id="rId4" Type="http://schemas.openxmlformats.org/officeDocument/2006/relationships/slideMaster" Target="../slideMasters/slideMaster11.xml"/><Relationship Id="rId9"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D6E3D458-2BE7-47B9-BF2E-1A4263E37D8E}" type="datetimeFigureOut">
              <a:rPr lang="en-US" smtClean="0"/>
              <a:pPr/>
              <a:t>7/30/2020</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4F81BD"/>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72648F77-9E84-4845-B2DA-07A392A5ABA7}" type="slidenum">
              <a:rPr lang="en-US" smtClean="0">
                <a:solidFill>
                  <a:srgbClr val="4F81BD"/>
                </a:solidFill>
              </a:rPr>
              <a:pPr/>
              <a:t>‹#›</a:t>
            </a:fld>
            <a:endParaRPr lang="en-US" dirty="0">
              <a:solidFill>
                <a:srgbClr val="4F81BD"/>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2201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2333263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32943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28" y="0"/>
            <a:ext cx="4943475" cy="6858000"/>
          </a:xfrm>
          <a:prstGeom prst="rect">
            <a:avLst/>
          </a:prstGeom>
        </p:spPr>
      </p:pic>
      <p:sp>
        <p:nvSpPr>
          <p:cNvPr id="8" name="Rectangle 7"/>
          <p:cNvSpPr/>
          <p:nvPr userDrawn="1"/>
        </p:nvSpPr>
        <p:spPr bwMode="auto">
          <a:xfrm>
            <a:off x="4554773" y="0"/>
            <a:ext cx="4589253" cy="68580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66" fontAlgn="base">
              <a:spcBef>
                <a:spcPct val="0"/>
              </a:spcBef>
              <a:spcAft>
                <a:spcPct val="0"/>
              </a:spcAft>
            </a:pPr>
            <a:endParaRPr lang="en-US" dirty="0">
              <a:solidFill>
                <a:srgbClr val="000000"/>
              </a:solidFill>
              <a:latin typeface="Times New Roman" pitchFamily="18" charset="0"/>
            </a:endParaRPr>
          </a:p>
        </p:txBody>
      </p:sp>
      <p:sp>
        <p:nvSpPr>
          <p:cNvPr id="59" name="Rectangle 58"/>
          <p:cNvSpPr/>
          <p:nvPr userDrawn="1"/>
        </p:nvSpPr>
        <p:spPr bwMode="auto">
          <a:xfrm>
            <a:off x="5050631" y="2143156"/>
            <a:ext cx="57150" cy="2266951"/>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66" fontAlgn="base">
              <a:spcBef>
                <a:spcPct val="0"/>
              </a:spcBef>
              <a:spcAft>
                <a:spcPct val="0"/>
              </a:spcAft>
            </a:pPr>
            <a:endParaRPr lang="en-US" dirty="0">
              <a:solidFill>
                <a:srgbClr val="000000"/>
              </a:solidFill>
              <a:latin typeface="Times New Roman" pitchFamily="18" charset="0"/>
            </a:endParaRPr>
          </a:p>
        </p:txBody>
      </p:sp>
      <p:sp>
        <p:nvSpPr>
          <p:cNvPr id="200745" name="Rectangle 200744"/>
          <p:cNvSpPr/>
          <p:nvPr userDrawn="1"/>
        </p:nvSpPr>
        <p:spPr bwMode="auto">
          <a:xfrm>
            <a:off x="0" y="6799657"/>
            <a:ext cx="9144000" cy="211493"/>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66" fontAlgn="base">
              <a:spcBef>
                <a:spcPct val="0"/>
              </a:spcBef>
              <a:spcAft>
                <a:spcPct val="0"/>
              </a:spcAft>
            </a:pPr>
            <a:endParaRPr lang="en-US" dirty="0">
              <a:solidFill>
                <a:srgbClr val="000000"/>
              </a:solidFill>
              <a:latin typeface="Times New Roman" pitchFamily="18" charset="0"/>
            </a:endParaRPr>
          </a:p>
        </p:txBody>
      </p:sp>
      <p:sp>
        <p:nvSpPr>
          <p:cNvPr id="200706" name="Rectangle 2"/>
          <p:cNvSpPr>
            <a:spLocks noGrp="1" noChangeArrowheads="1"/>
          </p:cNvSpPr>
          <p:nvPr>
            <p:ph type="subTitle" idx="1"/>
          </p:nvPr>
        </p:nvSpPr>
        <p:spPr>
          <a:xfrm>
            <a:off x="5145209" y="3576439"/>
            <a:ext cx="3294456" cy="173123"/>
          </a:xfrm>
          <a:prstGeom prst="rect">
            <a:avLst/>
          </a:prstGeom>
        </p:spPr>
        <p:txBody>
          <a:bodyPr lIns="68579" tIns="0" rIns="68579" bIns="34289"/>
          <a:lstStyle>
            <a:lvl1pPr algn="l">
              <a:tabLst>
                <a:tab pos="769106" algn="l"/>
              </a:tabLst>
              <a:defRPr sz="9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5145215" y="2166175"/>
            <a:ext cx="3294450" cy="1167607"/>
          </a:xfrm>
        </p:spPr>
        <p:txBody>
          <a:bodyPr/>
          <a:lstStyle>
            <a:lvl1pPr algn="l">
              <a:defRPr sz="2400">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5150657" y="3943370"/>
            <a:ext cx="3289009" cy="895115"/>
          </a:xfrm>
        </p:spPr>
        <p:txBody>
          <a:bodyPr/>
          <a:lstStyle>
            <a:lvl1pPr>
              <a:defRPr sz="800">
                <a:solidFill>
                  <a:schemeClr val="tx2"/>
                </a:solidFill>
              </a:defRPr>
            </a:lvl1pPr>
            <a:lvl2pPr>
              <a:defRPr sz="800">
                <a:solidFill>
                  <a:schemeClr val="tx2"/>
                </a:solidFill>
              </a:defRPr>
            </a:lvl2pPr>
            <a:lvl3pPr>
              <a:defRPr sz="800">
                <a:solidFill>
                  <a:schemeClr val="tx2"/>
                </a:solidFill>
              </a:defRPr>
            </a:lvl3pPr>
            <a:lvl4pPr>
              <a:defRPr sz="700">
                <a:solidFill>
                  <a:schemeClr val="tx2"/>
                </a:solidFill>
              </a:defRPr>
            </a:lvl4pPr>
            <a:lvl5pPr>
              <a:defRPr sz="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5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28" y="0"/>
            <a:ext cx="4943475" cy="6858000"/>
          </a:xfrm>
          <a:prstGeom prst="rect">
            <a:avLst/>
          </a:prstGeom>
        </p:spPr>
      </p:pic>
      <p:sp>
        <p:nvSpPr>
          <p:cNvPr id="8" name="Rectangle 7"/>
          <p:cNvSpPr/>
          <p:nvPr userDrawn="1"/>
        </p:nvSpPr>
        <p:spPr bwMode="auto">
          <a:xfrm>
            <a:off x="4554773" y="0"/>
            <a:ext cx="4589253" cy="68580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66" fontAlgn="base">
              <a:spcBef>
                <a:spcPct val="0"/>
              </a:spcBef>
              <a:spcAft>
                <a:spcPct val="0"/>
              </a:spcAft>
            </a:pPr>
            <a:endParaRPr lang="en-US" dirty="0">
              <a:solidFill>
                <a:srgbClr val="000000"/>
              </a:solidFill>
              <a:latin typeface="Times New Roman" pitchFamily="18" charset="0"/>
            </a:endParaRPr>
          </a:p>
        </p:txBody>
      </p:sp>
      <p:sp>
        <p:nvSpPr>
          <p:cNvPr id="59" name="Rectangle 58"/>
          <p:cNvSpPr/>
          <p:nvPr userDrawn="1"/>
        </p:nvSpPr>
        <p:spPr bwMode="auto">
          <a:xfrm>
            <a:off x="5050631" y="2143156"/>
            <a:ext cx="57150" cy="2266951"/>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66" fontAlgn="base">
              <a:spcBef>
                <a:spcPct val="0"/>
              </a:spcBef>
              <a:spcAft>
                <a:spcPct val="0"/>
              </a:spcAft>
            </a:pPr>
            <a:endParaRPr lang="en-US" dirty="0">
              <a:solidFill>
                <a:srgbClr val="000000"/>
              </a:solidFill>
              <a:latin typeface="Times New Roman" pitchFamily="18" charset="0"/>
            </a:endParaRPr>
          </a:p>
        </p:txBody>
      </p:sp>
      <p:sp>
        <p:nvSpPr>
          <p:cNvPr id="200745" name="Rectangle 200744"/>
          <p:cNvSpPr/>
          <p:nvPr userDrawn="1"/>
        </p:nvSpPr>
        <p:spPr bwMode="auto">
          <a:xfrm>
            <a:off x="0" y="6799657"/>
            <a:ext cx="9144000" cy="211493"/>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defTabSz="685766" fontAlgn="base">
              <a:spcBef>
                <a:spcPct val="0"/>
              </a:spcBef>
              <a:spcAft>
                <a:spcPct val="0"/>
              </a:spcAft>
            </a:pPr>
            <a:endParaRPr lang="en-US" dirty="0">
              <a:solidFill>
                <a:srgbClr val="000000"/>
              </a:solidFill>
              <a:latin typeface="Times New Roman" pitchFamily="18" charset="0"/>
            </a:endParaRPr>
          </a:p>
        </p:txBody>
      </p:sp>
      <p:sp>
        <p:nvSpPr>
          <p:cNvPr id="200706" name="Rectangle 2"/>
          <p:cNvSpPr>
            <a:spLocks noGrp="1" noChangeArrowheads="1"/>
          </p:cNvSpPr>
          <p:nvPr>
            <p:ph type="subTitle" idx="1"/>
          </p:nvPr>
        </p:nvSpPr>
        <p:spPr>
          <a:xfrm>
            <a:off x="5145209" y="3576439"/>
            <a:ext cx="3294456" cy="173123"/>
          </a:xfrm>
          <a:prstGeom prst="rect">
            <a:avLst/>
          </a:prstGeom>
        </p:spPr>
        <p:txBody>
          <a:bodyPr lIns="68579" tIns="0" rIns="68579" bIns="34289"/>
          <a:lstStyle>
            <a:lvl1pPr algn="l">
              <a:tabLst>
                <a:tab pos="769106" algn="l"/>
              </a:tabLst>
              <a:defRPr sz="9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5145215" y="2166175"/>
            <a:ext cx="3294450" cy="1167607"/>
          </a:xfrm>
        </p:spPr>
        <p:txBody>
          <a:bodyPr/>
          <a:lstStyle>
            <a:lvl1pPr algn="l">
              <a:defRPr sz="2400">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5150657" y="3943370"/>
            <a:ext cx="3289009" cy="895115"/>
          </a:xfrm>
        </p:spPr>
        <p:txBody>
          <a:bodyPr/>
          <a:lstStyle>
            <a:lvl1pPr>
              <a:defRPr sz="800">
                <a:solidFill>
                  <a:schemeClr val="tx2"/>
                </a:solidFill>
              </a:defRPr>
            </a:lvl1pPr>
            <a:lvl2pPr>
              <a:defRPr sz="800">
                <a:solidFill>
                  <a:schemeClr val="tx2"/>
                </a:solidFill>
              </a:defRPr>
            </a:lvl2pPr>
            <a:lvl3pPr>
              <a:defRPr sz="800">
                <a:solidFill>
                  <a:schemeClr val="tx2"/>
                </a:solidFill>
              </a:defRPr>
            </a:lvl3pPr>
            <a:lvl4pPr>
              <a:defRPr sz="700">
                <a:solidFill>
                  <a:schemeClr val="tx2"/>
                </a:solidFill>
              </a:defRPr>
            </a:lvl4pPr>
            <a:lvl5pPr>
              <a:defRPr sz="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543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28" y="0"/>
            <a:ext cx="4943475" cy="6858000"/>
          </a:xfrm>
          <a:prstGeom prst="rect">
            <a:avLst/>
          </a:prstGeom>
        </p:spPr>
      </p:pic>
      <p:sp>
        <p:nvSpPr>
          <p:cNvPr id="8" name="Rectangle 7"/>
          <p:cNvSpPr/>
          <p:nvPr userDrawn="1"/>
        </p:nvSpPr>
        <p:spPr bwMode="auto">
          <a:xfrm>
            <a:off x="4554773" y="0"/>
            <a:ext cx="4589253" cy="68580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9" name="Rectangle 58"/>
          <p:cNvSpPr/>
          <p:nvPr userDrawn="1"/>
        </p:nvSpPr>
        <p:spPr bwMode="auto">
          <a:xfrm>
            <a:off x="5050631" y="2143156"/>
            <a:ext cx="57150" cy="2266951"/>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0745" name="Rectangle 200744"/>
          <p:cNvSpPr/>
          <p:nvPr userDrawn="1"/>
        </p:nvSpPr>
        <p:spPr bwMode="auto">
          <a:xfrm>
            <a:off x="0" y="6799657"/>
            <a:ext cx="9144000" cy="211493"/>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0706" name="Rectangle 2"/>
          <p:cNvSpPr>
            <a:spLocks noGrp="1" noChangeArrowheads="1"/>
          </p:cNvSpPr>
          <p:nvPr>
            <p:ph type="subTitle" idx="1"/>
          </p:nvPr>
        </p:nvSpPr>
        <p:spPr>
          <a:xfrm>
            <a:off x="5145209" y="3576439"/>
            <a:ext cx="3294456" cy="173123"/>
          </a:xfrm>
          <a:prstGeom prst="rect">
            <a:avLst/>
          </a:prstGeom>
        </p:spPr>
        <p:txBody>
          <a:bodyPr lIns="68579" tIns="0" rIns="68579" bIns="34289"/>
          <a:lstStyle>
            <a:lvl1pPr algn="l">
              <a:tabLst>
                <a:tab pos="769106" algn="l"/>
              </a:tabLst>
              <a:defRPr sz="9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5145215" y="2166175"/>
            <a:ext cx="3294450" cy="1167607"/>
          </a:xfrm>
        </p:spPr>
        <p:txBody>
          <a:bodyPr/>
          <a:lstStyle>
            <a:lvl1pPr algn="l">
              <a:defRPr sz="2400">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5150657" y="3943370"/>
            <a:ext cx="3289009" cy="895115"/>
          </a:xfrm>
        </p:spPr>
        <p:txBody>
          <a:bodyPr/>
          <a:lstStyle>
            <a:lvl1pPr>
              <a:defRPr sz="800">
                <a:solidFill>
                  <a:schemeClr val="tx2"/>
                </a:solidFill>
              </a:defRPr>
            </a:lvl1pPr>
            <a:lvl2pPr>
              <a:defRPr sz="800">
                <a:solidFill>
                  <a:schemeClr val="tx2"/>
                </a:solidFill>
              </a:defRPr>
            </a:lvl2pPr>
            <a:lvl3pPr>
              <a:defRPr sz="800">
                <a:solidFill>
                  <a:schemeClr val="tx2"/>
                </a:solidFill>
              </a:defRPr>
            </a:lvl3pPr>
            <a:lvl4pPr>
              <a:defRPr sz="700">
                <a:solidFill>
                  <a:schemeClr val="tx2"/>
                </a:solidFill>
              </a:defRPr>
            </a:lvl4pPr>
            <a:lvl5pPr>
              <a:defRPr sz="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516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pPr defTabSz="685800">
              <a:buClr>
                <a:srgbClr val="000000"/>
              </a:buClr>
            </a:pPr>
            <a:fld id="{E4F94C26-2A70-4961-AAB1-3557AEA8AC57}" type="slidenum">
              <a:rPr lang="en-US" smtClean="0">
                <a:solidFill>
                  <a:srgbClr val="FFFFFF"/>
                </a:solidFill>
              </a:rPr>
              <a:pPr defTabSz="685800">
                <a:buClr>
                  <a:srgbClr val="000000"/>
                </a:buClr>
              </a:pPr>
              <a:t>‹#›</a:t>
            </a:fld>
            <a:endParaRPr lang="en-US" dirty="0">
              <a:solidFill>
                <a:srgbClr val="FFFFFF"/>
              </a:solidFill>
            </a:endParaRPr>
          </a:p>
        </p:txBody>
      </p:sp>
      <p:sp>
        <p:nvSpPr>
          <p:cNvPr id="4" name="Title 3"/>
          <p:cNvSpPr>
            <a:spLocks noGrp="1"/>
          </p:cNvSpPr>
          <p:nvPr>
            <p:ph type="title"/>
          </p:nvPr>
        </p:nvSpPr>
        <p:spPr>
          <a:xfrm>
            <a:off x="214950" y="-72124"/>
            <a:ext cx="7615954" cy="831851"/>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68086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pPr defTabSz="685800">
              <a:buClr>
                <a:srgbClr val="000000"/>
              </a:buClr>
            </a:pPr>
            <a:fld id="{F8480F06-4623-41B7-AED8-91A86F546A2E}" type="slidenum">
              <a:rPr lang="en-US" smtClean="0">
                <a:solidFill>
                  <a:srgbClr val="FFFFFF"/>
                </a:solidFill>
              </a:rPr>
              <a:pPr defTabSz="685800">
                <a:buClr>
                  <a:srgbClr val="000000"/>
                </a:buClr>
              </a:pPr>
              <a:t>‹#›</a:t>
            </a:fld>
            <a:endParaRPr lang="en-US" dirty="0">
              <a:solidFill>
                <a:srgbClr val="FFFFFF"/>
              </a:solidFill>
            </a:endParaRPr>
          </a:p>
        </p:txBody>
      </p:sp>
      <p:sp>
        <p:nvSpPr>
          <p:cNvPr id="4" name="Text Placeholder 3"/>
          <p:cNvSpPr>
            <a:spLocks noGrp="1"/>
          </p:cNvSpPr>
          <p:nvPr>
            <p:ph type="body" sz="quarter" idx="11"/>
          </p:nvPr>
        </p:nvSpPr>
        <p:spPr>
          <a:xfrm>
            <a:off x="227955" y="975312"/>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2"/>
          </p:nvPr>
        </p:nvSpPr>
        <p:spPr>
          <a:xfrm>
            <a:off x="4598826" y="985643"/>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214950" y="2"/>
            <a:ext cx="7615954" cy="831851"/>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34553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pPr defTabSz="685800">
              <a:buClr>
                <a:srgbClr val="000000"/>
              </a:buClr>
            </a:pPr>
            <a:fld id="{E4F94C26-2A70-4961-AAB1-3557AEA8AC57}" type="slidenum">
              <a:rPr lang="en-US" smtClean="0">
                <a:solidFill>
                  <a:srgbClr val="FFFFFF"/>
                </a:solidFill>
              </a:rPr>
              <a:pPr defTabSz="685800">
                <a:buClr>
                  <a:srgbClr val="000000"/>
                </a:buClr>
              </a:pPr>
              <a:t>‹#›</a:t>
            </a:fld>
            <a:endParaRPr lang="en-US" dirty="0">
              <a:solidFill>
                <a:srgbClr val="FFFFFF"/>
              </a:solidFill>
            </a:endParaRPr>
          </a:p>
        </p:txBody>
      </p:sp>
      <p:sp>
        <p:nvSpPr>
          <p:cNvPr id="4" name="Title 3"/>
          <p:cNvSpPr>
            <a:spLocks noGrp="1"/>
          </p:cNvSpPr>
          <p:nvPr>
            <p:ph type="title"/>
          </p:nvPr>
        </p:nvSpPr>
        <p:spPr>
          <a:xfrm>
            <a:off x="214950" y="-72124"/>
            <a:ext cx="7615954" cy="831851"/>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1628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1"/>
          <a:ext cx="158750" cy="158751"/>
        </p:xfrm>
        <a:graphic>
          <a:graphicData uri="http://schemas.openxmlformats.org/presentationml/2006/ole">
            <mc:AlternateContent xmlns:mc="http://schemas.openxmlformats.org/markup-compatibility/2006">
              <mc:Choice xmlns:v="urn:schemas-microsoft-com:vml" Requires="v">
                <p:oleObj spid="_x0000_s5140" name="think-cell Slide" r:id="rId6" imgW="0" imgH="0" progId="">
                  <p:embed/>
                </p:oleObj>
              </mc:Choice>
              <mc:Fallback>
                <p:oleObj name="think-cell Slide" r:id="rId6"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
            <a:extLst>
              <a:ext uri="{FF2B5EF4-FFF2-40B4-BE49-F238E27FC236}">
                <a16:creationId xmlns:a16="http://schemas.microsoft.com/office/drawing/2014/main" id="{037019D0-A5ED-FD4B-AEE1-74EB27150FF0}"/>
              </a:ext>
            </a:extLst>
          </p:cNvPr>
          <p:cNvSpPr>
            <a:spLocks noGrp="1"/>
          </p:cNvSpPr>
          <p:nvPr>
            <p:ph type="ctrTitle" hasCustomPrompt="1"/>
            <p:custDataLst>
              <p:tags r:id="rId3"/>
            </p:custDataLst>
          </p:nvPr>
        </p:nvSpPr>
        <p:spPr>
          <a:xfrm>
            <a:off x="512064" y="3710189"/>
            <a:ext cx="4114800" cy="1409700"/>
          </a:xfrm>
          <a:noFill/>
        </p:spPr>
        <p:txBody>
          <a:bodyPr wrap="square" lIns="0" tIns="0" rIns="0" bIns="0" rtlCol="0" anchor="b" anchorCtr="0">
            <a:noAutofit/>
          </a:bodyPr>
          <a:lstStyle>
            <a:lvl1pPr>
              <a:lnSpc>
                <a:spcPct val="90000"/>
              </a:lnSpc>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13" name="Subtitle 2">
            <a:extLst>
              <a:ext uri="{FF2B5EF4-FFF2-40B4-BE49-F238E27FC236}">
                <a16:creationId xmlns:a16="http://schemas.microsoft.com/office/drawing/2014/main" id="{DFDAB146-7CA5-3045-9FD9-49A2E4FAFDC1}"/>
              </a:ext>
            </a:extLst>
          </p:cNvPr>
          <p:cNvSpPr>
            <a:spLocks noGrp="1"/>
          </p:cNvSpPr>
          <p:nvPr>
            <p:ph type="subTitle" idx="1" hasCustomPrompt="1"/>
            <p:custDataLst>
              <p:tags r:id="rId4"/>
            </p:custDataLst>
          </p:nvPr>
        </p:nvSpPr>
        <p:spPr>
          <a:xfrm>
            <a:off x="512064" y="5273647"/>
            <a:ext cx="4114800" cy="577500"/>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pic>
        <p:nvPicPr>
          <p:cNvPr id="18" name="Picture 17">
            <a:extLst>
              <a:ext uri="{FF2B5EF4-FFF2-40B4-BE49-F238E27FC236}">
                <a16:creationId xmlns:a16="http://schemas.microsoft.com/office/drawing/2014/main" id="{13F1BDFE-A84E-0B49-98CA-0031467166C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6286913"/>
            <a:ext cx="9144000" cy="584969"/>
          </a:xfrm>
          <a:prstGeom prst="rect">
            <a:avLst/>
          </a:prstGeom>
        </p:spPr>
      </p:pic>
    </p:spTree>
    <p:extLst>
      <p:ext uri="{BB962C8B-B14F-4D97-AF65-F5344CB8AC3E}">
        <p14:creationId xmlns:p14="http://schemas.microsoft.com/office/powerpoint/2010/main" val="2748270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BC544-BD04-4A45-B856-C2B06265A25F}"/>
              </a:ext>
            </a:extLst>
          </p:cNvPr>
          <p:cNvSpPr/>
          <p:nvPr userDrawn="1"/>
        </p:nvSpPr>
        <p:spPr>
          <a:xfrm>
            <a:off x="0" y="1"/>
            <a:ext cx="9144000" cy="841095"/>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4"/>
          </p:nvPr>
        </p:nvSpPr>
        <p:spPr>
          <a:xfrm>
            <a:off x="8864602" y="6471357"/>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marL="0" marR="0" lvl="1" indent="-276225"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276225" algn="r" defTabSz="914400" rtl="0" eaLnBrk="1" fontAlgn="auto" latinLnBrk="0" hangingPunct="1">
                <a:lnSpc>
                  <a:spcPct val="100000"/>
                </a:lnSpc>
                <a:spcBef>
                  <a:spcPts val="900"/>
                </a:spcBef>
                <a:spcAft>
                  <a:spcPts val="0"/>
                </a:spcAft>
                <a:buClrTx/>
                <a:buSzTx/>
                <a:buFontTx/>
                <a:buNone/>
                <a:tabLst/>
                <a:defRPr/>
              </a:pPr>
              <a:t>‹#›</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94684D38-A2A2-C643-AAE3-F3D5B6A1F9E1}"/>
              </a:ext>
            </a:extLst>
          </p:cNvPr>
          <p:cNvPicPr>
            <a:picLocks noChangeAspect="1"/>
          </p:cNvPicPr>
          <p:nvPr userDrawn="1"/>
        </p:nvPicPr>
        <p:blipFill>
          <a:blip r:embed="rId2">
            <a:lum bright="100000" contrast="-100000"/>
            <a:alphaModFix amt="77000"/>
          </a:blip>
          <a:stretch>
            <a:fillRect/>
          </a:stretch>
        </p:blipFill>
        <p:spPr>
          <a:xfrm>
            <a:off x="8408890" y="130755"/>
            <a:ext cx="567770" cy="537024"/>
          </a:xfrm>
          <a:prstGeom prst="rect">
            <a:avLst/>
          </a:prstGeom>
        </p:spPr>
      </p:pic>
    </p:spTree>
    <p:extLst>
      <p:ext uri="{BB962C8B-B14F-4D97-AF65-F5344CB8AC3E}">
        <p14:creationId xmlns:p14="http://schemas.microsoft.com/office/powerpoint/2010/main" val="258665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524602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4A7728-080A-084F-9574-95AC715091D2}"/>
              </a:ext>
            </a:extLst>
          </p:cNvPr>
          <p:cNvSpPr/>
          <p:nvPr userDrawn="1"/>
        </p:nvSpPr>
        <p:spPr>
          <a:xfrm>
            <a:off x="0" y="-7089"/>
            <a:ext cx="9144000" cy="841095"/>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Slide Number Placeholder 5"/>
          <p:cNvSpPr>
            <a:spLocks noGrp="1"/>
          </p:cNvSpPr>
          <p:nvPr>
            <p:ph type="sldNum" sz="quarter" idx="4"/>
          </p:nvPr>
        </p:nvSpPr>
        <p:spPr>
          <a:xfrm>
            <a:off x="8864602" y="6482645"/>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marL="0" marR="0" lvl="1" indent="-276225"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276225" algn="r" defTabSz="914400" rtl="0" eaLnBrk="1" fontAlgn="auto" latinLnBrk="0" hangingPunct="1">
                <a:lnSpc>
                  <a:spcPct val="100000"/>
                </a:lnSpc>
                <a:spcBef>
                  <a:spcPts val="900"/>
                </a:spcBef>
                <a:spcAft>
                  <a:spcPts val="0"/>
                </a:spcAft>
                <a:buClrTx/>
                <a:buSzTx/>
                <a:buFontTx/>
                <a:buNone/>
                <a:tabLst/>
                <a:defRPr/>
              </a:pPr>
              <a:t>‹#›</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03620133-B656-3B44-AD89-AC6A20B509E5}"/>
              </a:ext>
            </a:extLst>
          </p:cNvPr>
          <p:cNvPicPr>
            <a:picLocks noChangeAspect="1"/>
          </p:cNvPicPr>
          <p:nvPr userDrawn="1"/>
        </p:nvPicPr>
        <p:blipFill>
          <a:blip r:embed="rId2">
            <a:lum bright="100000" contrast="-100000"/>
            <a:alphaModFix amt="77000"/>
          </a:blip>
          <a:stretch>
            <a:fillRect/>
          </a:stretch>
        </p:blipFill>
        <p:spPr>
          <a:xfrm>
            <a:off x="8408890" y="130755"/>
            <a:ext cx="567770" cy="537024"/>
          </a:xfrm>
          <a:prstGeom prst="rect">
            <a:avLst/>
          </a:prstGeom>
        </p:spPr>
      </p:pic>
    </p:spTree>
    <p:extLst>
      <p:ext uri="{BB962C8B-B14F-4D97-AF65-F5344CB8AC3E}">
        <p14:creationId xmlns:p14="http://schemas.microsoft.com/office/powerpoint/2010/main" val="3061303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BC544-BD04-4A45-B856-C2B06265A25F}"/>
              </a:ext>
            </a:extLst>
          </p:cNvPr>
          <p:cNvSpPr/>
          <p:nvPr userDrawn="1"/>
        </p:nvSpPr>
        <p:spPr>
          <a:xfrm>
            <a:off x="0" y="1"/>
            <a:ext cx="9144000" cy="841095"/>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4"/>
          </p:nvPr>
        </p:nvSpPr>
        <p:spPr>
          <a:xfrm>
            <a:off x="8864602" y="6471357"/>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marL="0" marR="0" lvl="1" indent="-276225"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276225" algn="r" defTabSz="914400" rtl="0" eaLnBrk="1" fontAlgn="auto" latinLnBrk="0" hangingPunct="1">
                <a:lnSpc>
                  <a:spcPct val="100000"/>
                </a:lnSpc>
                <a:spcBef>
                  <a:spcPts val="900"/>
                </a:spcBef>
                <a:spcAft>
                  <a:spcPts val="0"/>
                </a:spcAft>
                <a:buClrTx/>
                <a:buSzTx/>
                <a:buFontTx/>
                <a:buNone/>
                <a:tabLst/>
                <a:defRPr/>
              </a:pPr>
              <a:t>‹#›</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94684D38-A2A2-C643-AAE3-F3D5B6A1F9E1}"/>
              </a:ext>
            </a:extLst>
          </p:cNvPr>
          <p:cNvPicPr>
            <a:picLocks noChangeAspect="1"/>
          </p:cNvPicPr>
          <p:nvPr userDrawn="1"/>
        </p:nvPicPr>
        <p:blipFill>
          <a:blip r:embed="rId2">
            <a:lum bright="100000" contrast="-100000"/>
            <a:alphaModFix amt="77000"/>
          </a:blip>
          <a:stretch>
            <a:fillRect/>
          </a:stretch>
        </p:blipFill>
        <p:spPr>
          <a:xfrm>
            <a:off x="8408890" y="130755"/>
            <a:ext cx="567770" cy="537024"/>
          </a:xfrm>
          <a:prstGeom prst="rect">
            <a:avLst/>
          </a:prstGeom>
        </p:spPr>
      </p:pic>
    </p:spTree>
    <p:extLst>
      <p:ext uri="{BB962C8B-B14F-4D97-AF65-F5344CB8AC3E}">
        <p14:creationId xmlns:p14="http://schemas.microsoft.com/office/powerpoint/2010/main" val="2836838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4A7728-080A-084F-9574-95AC715091D2}"/>
              </a:ext>
            </a:extLst>
          </p:cNvPr>
          <p:cNvSpPr/>
          <p:nvPr userDrawn="1"/>
        </p:nvSpPr>
        <p:spPr>
          <a:xfrm>
            <a:off x="0" y="-7089"/>
            <a:ext cx="9144000" cy="630936"/>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 name="Title 1"/>
          <p:cNvSpPr>
            <a:spLocks noGrp="1"/>
          </p:cNvSpPr>
          <p:nvPr>
            <p:ph type="title" hasCustomPrompt="1"/>
          </p:nvPr>
        </p:nvSpPr>
        <p:spPr>
          <a:xfrm>
            <a:off x="253678" y="109728"/>
            <a:ext cx="8353424" cy="400110"/>
          </a:xfrm>
        </p:spPr>
        <p:txBody>
          <a:bodyPr/>
          <a:lstStyle>
            <a:lvl1pPr>
              <a:defRPr/>
            </a:lvl1pPr>
          </a:lstStyle>
          <a:p>
            <a:r>
              <a:rPr lang="en-US" dirty="0"/>
              <a:t>Click to edit master title style</a:t>
            </a:r>
          </a:p>
        </p:txBody>
      </p:sp>
      <p:pic>
        <p:nvPicPr>
          <p:cNvPr id="6" name="Picture 5">
            <a:extLst>
              <a:ext uri="{FF2B5EF4-FFF2-40B4-BE49-F238E27FC236}">
                <a16:creationId xmlns:a16="http://schemas.microsoft.com/office/drawing/2014/main" id="{03620133-B656-3B44-AD89-AC6A20B509E5}"/>
              </a:ext>
            </a:extLst>
          </p:cNvPr>
          <p:cNvPicPr>
            <a:picLocks noChangeAspect="1"/>
          </p:cNvPicPr>
          <p:nvPr userDrawn="1"/>
        </p:nvPicPr>
        <p:blipFill>
          <a:blip r:embed="rId3">
            <a:lum bright="100000" contrast="-100000"/>
            <a:alphaModFix amt="77000"/>
          </a:blip>
          <a:stretch>
            <a:fillRect/>
          </a:stretch>
        </p:blipFill>
        <p:spPr>
          <a:xfrm>
            <a:off x="8408890" y="100584"/>
            <a:ext cx="578612" cy="405892"/>
          </a:xfrm>
          <a:prstGeom prst="rect">
            <a:avLst/>
          </a:prstGeom>
        </p:spPr>
      </p:pic>
      <p:sp>
        <p:nvSpPr>
          <p:cNvPr id="15" name="Slide Number Placeholder 5">
            <a:extLst>
              <a:ext uri="{FF2B5EF4-FFF2-40B4-BE49-F238E27FC236}">
                <a16:creationId xmlns:a16="http://schemas.microsoft.com/office/drawing/2014/main" id="{A87BF066-249F-6140-98F5-B4D9BB6A57CF}"/>
              </a:ext>
            </a:extLst>
          </p:cNvPr>
          <p:cNvSpPr>
            <a:spLocks noGrp="1"/>
          </p:cNvSpPr>
          <p:nvPr>
            <p:ph type="sldNum" sz="quarter" idx="4"/>
            <p:custDataLst>
              <p:tags r:id="rId1"/>
            </p:custDataLst>
          </p:nvPr>
        </p:nvSpPr>
        <p:spPr>
          <a:xfrm>
            <a:off x="8870950" y="6561059"/>
            <a:ext cx="211057" cy="140630"/>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7" name="Graphic 6">
            <a:extLst>
              <a:ext uri="{FF2B5EF4-FFF2-40B4-BE49-F238E27FC236}">
                <a16:creationId xmlns:a16="http://schemas.microsoft.com/office/drawing/2014/main" id="{68CC8230-EB25-432E-BB72-DBC1965DF5A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0884" y="762000"/>
            <a:ext cx="1080066" cy="452120"/>
          </a:xfrm>
          <a:prstGeom prst="rect">
            <a:avLst/>
          </a:prstGeom>
        </p:spPr>
      </p:pic>
    </p:spTree>
    <p:extLst>
      <p:ext uri="{BB962C8B-B14F-4D97-AF65-F5344CB8AC3E}">
        <p14:creationId xmlns:p14="http://schemas.microsoft.com/office/powerpoint/2010/main" val="2362883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54B812-2722-0744-9345-3F01F6ADAB30}"/>
              </a:ext>
            </a:extLst>
          </p:cNvPr>
          <p:cNvSpPr/>
          <p:nvPr userDrawn="1"/>
        </p:nvSpPr>
        <p:spPr>
          <a:xfrm>
            <a:off x="0" y="-9144"/>
            <a:ext cx="9144000" cy="630936"/>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 name="Title 1"/>
          <p:cNvSpPr>
            <a:spLocks noGrp="1"/>
          </p:cNvSpPr>
          <p:nvPr>
            <p:ph type="title" hasCustomPrompt="1"/>
          </p:nvPr>
        </p:nvSpPr>
        <p:spPr>
          <a:xfrm>
            <a:off x="253678" y="109728"/>
            <a:ext cx="8353424" cy="400110"/>
          </a:xfr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253678" y="1354327"/>
            <a:ext cx="8477250" cy="4883691"/>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0537349-7310-B044-851F-0CE3F0D0F093}"/>
              </a:ext>
            </a:extLst>
          </p:cNvPr>
          <p:cNvPicPr>
            <a:picLocks noChangeAspect="1"/>
          </p:cNvPicPr>
          <p:nvPr userDrawn="1"/>
        </p:nvPicPr>
        <p:blipFill>
          <a:blip r:embed="rId3">
            <a:lum bright="100000" contrast="-100000"/>
            <a:alphaModFix amt="77000"/>
          </a:blip>
          <a:stretch>
            <a:fillRect/>
          </a:stretch>
        </p:blipFill>
        <p:spPr>
          <a:xfrm>
            <a:off x="8408890" y="100584"/>
            <a:ext cx="578612" cy="405892"/>
          </a:xfrm>
          <a:prstGeom prst="rect">
            <a:avLst/>
          </a:prstGeom>
        </p:spPr>
      </p:pic>
      <p:sp>
        <p:nvSpPr>
          <p:cNvPr id="13" name="Slide Number Placeholder 5">
            <a:extLst>
              <a:ext uri="{FF2B5EF4-FFF2-40B4-BE49-F238E27FC236}">
                <a16:creationId xmlns:a16="http://schemas.microsoft.com/office/drawing/2014/main" id="{9EC375D0-11FA-5C49-8D1B-3BEAD41B9595}"/>
              </a:ext>
            </a:extLst>
          </p:cNvPr>
          <p:cNvSpPr>
            <a:spLocks noGrp="1"/>
          </p:cNvSpPr>
          <p:nvPr>
            <p:ph type="sldNum" sz="quarter" idx="4"/>
            <p:custDataLst>
              <p:tags r:id="rId1"/>
            </p:custDataLst>
          </p:nvPr>
        </p:nvSpPr>
        <p:spPr>
          <a:xfrm>
            <a:off x="8870950" y="6561059"/>
            <a:ext cx="211057" cy="140630"/>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6" name="Graphic 5">
            <a:extLst>
              <a:ext uri="{FF2B5EF4-FFF2-40B4-BE49-F238E27FC236}">
                <a16:creationId xmlns:a16="http://schemas.microsoft.com/office/drawing/2014/main" id="{2CCF0944-2CAD-44D5-8BAC-C5ABB8D5A67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8179" y="762000"/>
            <a:ext cx="1080066" cy="452120"/>
          </a:xfrm>
          <a:prstGeom prst="rect">
            <a:avLst/>
          </a:prstGeom>
        </p:spPr>
      </p:pic>
    </p:spTree>
    <p:extLst>
      <p:ext uri="{BB962C8B-B14F-4D97-AF65-F5344CB8AC3E}">
        <p14:creationId xmlns:p14="http://schemas.microsoft.com/office/powerpoint/2010/main" val="1109190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212" name="think-cell Slide" r:id="rId6" imgW="0" imgH="0" progId="">
                  <p:embed/>
                </p:oleObj>
              </mc:Choice>
              <mc:Fallback>
                <p:oleObj name="think-cell Slide" r:id="rId6"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
        <p:nvSpPr>
          <p:cNvPr id="12" name="Title 1"/>
          <p:cNvSpPr>
            <a:spLocks noGrp="1"/>
          </p:cNvSpPr>
          <p:nvPr>
            <p:ph type="ctrTitle" hasCustomPrompt="1"/>
            <p:custDataLst>
              <p:tags r:id="rId3"/>
            </p:custDataLst>
          </p:nvPr>
        </p:nvSpPr>
        <p:spPr>
          <a:xfrm>
            <a:off x="481009" y="3505200"/>
            <a:ext cx="5100433" cy="1057275"/>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Book"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13" name="Subtitle 2"/>
          <p:cNvSpPr>
            <a:spLocks noGrp="1"/>
          </p:cNvSpPr>
          <p:nvPr>
            <p:ph type="subTitle" idx="1" hasCustomPrompt="1"/>
            <p:custDataLst>
              <p:tags r:id="rId4"/>
            </p:custDataLst>
          </p:nvPr>
        </p:nvSpPr>
        <p:spPr>
          <a:xfrm>
            <a:off x="481009" y="4612481"/>
            <a:ext cx="5133855" cy="592931"/>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Book"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cxnSp>
        <p:nvCxnSpPr>
          <p:cNvPr id="14" name="Straight Connector 13"/>
          <p:cNvCxnSpPr/>
          <p:nvPr userDrawn="1"/>
        </p:nvCxnSpPr>
        <p:spPr>
          <a:xfrm>
            <a:off x="457200" y="4591050"/>
            <a:ext cx="514931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012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latin typeface="Franklin Gothic Demi"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Franklin Gothic Book" pitchFamily="34" charset="0"/>
              </a:defRPr>
            </a:lvl1pPr>
            <a:lvl2pPr>
              <a:defRPr>
                <a:latin typeface="Franklin Gothic Book" pitchFamily="34" charset="0"/>
              </a:defRPr>
            </a:lvl2pPr>
            <a:lvl3pPr>
              <a:defRPr>
                <a:latin typeface="Franklin Gothic Book" pitchFamily="34" charset="0"/>
              </a:defRPr>
            </a:lvl3pPr>
            <a:lvl4pPr>
              <a:defRPr>
                <a:latin typeface="Franklin Gothic Book" pitchFamily="34" charset="0"/>
              </a:defRPr>
            </a:lvl4pPr>
            <a:lvl5pPr>
              <a:defRPr>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35341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58" name="Picture 57" descr="Binder4 1.pdf"/>
          <p:cNvPicPr>
            <a:picLocks noChangeAspect="1"/>
          </p:cNvPicPr>
          <p:nvPr userDrawn="1"/>
        </p:nvPicPr>
        <p:blipFill rotWithShape="1">
          <a:blip r:embed="rId2" cstate="print">
            <a:extLst>
              <a:ext uri="{28A0092B-C50C-407E-A947-70E740481C1C}">
                <a14:useLocalDpi xmlns:a14="http://schemas.microsoft.com/office/drawing/2010/main" val="0"/>
              </a:ext>
            </a:extLst>
          </a:blip>
          <a:srcRect r="45938"/>
          <a:stretch/>
        </p:blipFill>
        <p:spPr>
          <a:xfrm>
            <a:off x="29" y="0"/>
            <a:ext cx="4943475" cy="6858000"/>
          </a:xfrm>
          <a:prstGeom prst="rect">
            <a:avLst/>
          </a:prstGeom>
        </p:spPr>
      </p:pic>
      <p:sp>
        <p:nvSpPr>
          <p:cNvPr id="8" name="Rectangle 7"/>
          <p:cNvSpPr/>
          <p:nvPr userDrawn="1"/>
        </p:nvSpPr>
        <p:spPr bwMode="auto">
          <a:xfrm>
            <a:off x="4554773" y="0"/>
            <a:ext cx="4589253" cy="685800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9" name="Rectangle 58"/>
          <p:cNvSpPr/>
          <p:nvPr userDrawn="1"/>
        </p:nvSpPr>
        <p:spPr bwMode="auto">
          <a:xfrm>
            <a:off x="5050631" y="2143157"/>
            <a:ext cx="57150" cy="2266951"/>
          </a:xfrm>
          <a:prstGeom prst="rect">
            <a:avLst/>
          </a:prstGeom>
          <a:solidFill>
            <a:srgbClr val="F9B10B"/>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0745" name="Rectangle 200744"/>
          <p:cNvSpPr/>
          <p:nvPr userDrawn="1"/>
        </p:nvSpPr>
        <p:spPr bwMode="auto">
          <a:xfrm>
            <a:off x="0" y="6431724"/>
            <a:ext cx="9144000" cy="435377"/>
          </a:xfrm>
          <a:prstGeom prst="rect">
            <a:avLst/>
          </a:prstGeom>
          <a:solidFill>
            <a:srgbClr val="C2C2C2"/>
          </a:solidFill>
          <a:ln w="9525" cap="flat" cmpd="sng" algn="ctr">
            <a:noFill/>
            <a:prstDash val="solid"/>
            <a:miter lim="800000"/>
            <a:headEnd type="none" w="med" len="med"/>
            <a:tailEnd type="none" w="med" len="med"/>
          </a:ln>
          <a:effectLst/>
        </p:spPr>
        <p:txBody>
          <a:bodyPr vert="horz" wrap="none" lIns="68579" tIns="34289" rIns="68579" bIns="34289" numCol="1" rtlCol="0" anchor="t" anchorCtr="0" compatLnSpc="1">
            <a:prstTxWarp prst="textNoShape">
              <a:avLst/>
            </a:prstTxWarp>
          </a:body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0706" name="Rectangle 2"/>
          <p:cNvSpPr>
            <a:spLocks noGrp="1" noChangeArrowheads="1"/>
          </p:cNvSpPr>
          <p:nvPr>
            <p:ph type="subTitle" idx="1"/>
          </p:nvPr>
        </p:nvSpPr>
        <p:spPr>
          <a:xfrm>
            <a:off x="5145209" y="3576439"/>
            <a:ext cx="2140447" cy="173123"/>
          </a:xfrm>
          <a:prstGeom prst="rect">
            <a:avLst/>
          </a:prstGeom>
        </p:spPr>
        <p:txBody>
          <a:bodyPr lIns="68579" tIns="0" rIns="68579" bIns="34289"/>
          <a:lstStyle>
            <a:lvl1pPr algn="l">
              <a:tabLst>
                <a:tab pos="769106" algn="l"/>
              </a:tabLst>
              <a:defRPr sz="900" b="0" i="0">
                <a:solidFill>
                  <a:schemeClr val="bg1"/>
                </a:solidFill>
                <a:latin typeface="+mn-lt"/>
                <a:cs typeface="Arial" pitchFamily="34" charset="0"/>
              </a:defRPr>
            </a:lvl1pPr>
          </a:lstStyle>
          <a:p>
            <a:r>
              <a:rPr lang="en-US" dirty="0"/>
              <a:t>Click to edit Master subtitle style</a:t>
            </a:r>
          </a:p>
        </p:txBody>
      </p:sp>
      <p:sp>
        <p:nvSpPr>
          <p:cNvPr id="2" name="Title 1"/>
          <p:cNvSpPr>
            <a:spLocks noGrp="1"/>
          </p:cNvSpPr>
          <p:nvPr>
            <p:ph type="title"/>
          </p:nvPr>
        </p:nvSpPr>
        <p:spPr>
          <a:xfrm>
            <a:off x="5145217" y="2166175"/>
            <a:ext cx="2142101" cy="1167607"/>
          </a:xfrm>
        </p:spPr>
        <p:txBody>
          <a:bodyPr/>
          <a:lstStyle>
            <a:lvl1pPr algn="l">
              <a:defRPr>
                <a:solidFill>
                  <a:schemeClr val="bg1"/>
                </a:solidFill>
                <a:latin typeface="+mj-lt"/>
              </a:defRPr>
            </a:lvl1pPr>
          </a:lstStyle>
          <a:p>
            <a:r>
              <a:rPr lang="en-US" dirty="0"/>
              <a:t>Click to edit Master title style</a:t>
            </a:r>
          </a:p>
        </p:txBody>
      </p:sp>
      <p:sp>
        <p:nvSpPr>
          <p:cNvPr id="6" name="Text Placeholder 5"/>
          <p:cNvSpPr>
            <a:spLocks noGrp="1"/>
          </p:cNvSpPr>
          <p:nvPr>
            <p:ph type="body" sz="quarter" idx="10"/>
          </p:nvPr>
        </p:nvSpPr>
        <p:spPr>
          <a:xfrm>
            <a:off x="5150658" y="3943370"/>
            <a:ext cx="2135981" cy="895115"/>
          </a:xfrm>
        </p:spPr>
        <p:txBody>
          <a:bodyPr/>
          <a:lstStyle>
            <a:lvl1pPr>
              <a:defRPr sz="800">
                <a:solidFill>
                  <a:schemeClr val="tx2"/>
                </a:solidFill>
              </a:defRPr>
            </a:lvl1pPr>
            <a:lvl2pPr>
              <a:defRPr sz="800">
                <a:solidFill>
                  <a:schemeClr val="tx2"/>
                </a:solidFill>
              </a:defRPr>
            </a:lvl2pPr>
            <a:lvl3pPr>
              <a:defRPr sz="800">
                <a:solidFill>
                  <a:schemeClr val="tx2"/>
                </a:solidFill>
              </a:defRPr>
            </a:lvl3pPr>
            <a:lvl4pPr>
              <a:defRPr sz="700">
                <a:solidFill>
                  <a:schemeClr val="tx2"/>
                </a:solidFill>
              </a:defRPr>
            </a:lvl4pPr>
            <a:lvl5pPr>
              <a:defRPr sz="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5631" y="6517255"/>
            <a:ext cx="1088853" cy="252220"/>
          </a:xfrm>
          <a:prstGeom prst="rect">
            <a:avLst/>
          </a:prstGeom>
          <a:effectLst/>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78" y="6538842"/>
            <a:ext cx="654182" cy="249881"/>
          </a:xfrm>
          <a:prstGeom prst="rect">
            <a:avLst/>
          </a:prstGeom>
        </p:spPr>
      </p:pic>
      <p:sp>
        <p:nvSpPr>
          <p:cNvPr id="11" name="TextBox 10"/>
          <p:cNvSpPr txBox="1"/>
          <p:nvPr userDrawn="1"/>
        </p:nvSpPr>
        <p:spPr>
          <a:xfrm>
            <a:off x="758661" y="6468156"/>
            <a:ext cx="7250924" cy="261606"/>
          </a:xfrm>
          <a:prstGeom prst="rect">
            <a:avLst/>
          </a:prstGeom>
          <a:noFill/>
        </p:spPr>
        <p:txBody>
          <a:bodyPr wrap="square" lIns="121917" tIns="60958" rIns="121917" bIns="60958"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Segoe UI Semilight"/>
                <a:ea typeface="+mn-ea"/>
                <a:cs typeface="+mn-cs"/>
              </a:rPr>
              <a:t>NTTA.org</a:t>
            </a:r>
          </a:p>
        </p:txBody>
      </p:sp>
      <p:sp>
        <p:nvSpPr>
          <p:cNvPr id="3" name="Rectangle 2"/>
          <p:cNvSpPr/>
          <p:nvPr userDrawn="1"/>
        </p:nvSpPr>
        <p:spPr bwMode="auto">
          <a:xfrm>
            <a:off x="0" y="6370765"/>
            <a:ext cx="9144000" cy="609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7087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ortfolio 2">
    <p:spTree>
      <p:nvGrpSpPr>
        <p:cNvPr id="1" name=""/>
        <p:cNvGrpSpPr/>
        <p:nvPr/>
      </p:nvGrpSpPr>
      <p:grpSpPr>
        <a:xfrm>
          <a:off x="0" y="0"/>
          <a:ext cx="0" cy="0"/>
          <a:chOff x="0" y="0"/>
          <a:chExt cx="0" cy="0"/>
        </a:xfrm>
      </p:grpSpPr>
      <p:grpSp>
        <p:nvGrpSpPr>
          <p:cNvPr id="6" name="Group 6"/>
          <p:cNvGrpSpPr>
            <a:grpSpLocks/>
          </p:cNvGrpSpPr>
          <p:nvPr userDrawn="1"/>
        </p:nvGrpSpPr>
        <p:grpSpPr bwMode="auto">
          <a:xfrm>
            <a:off x="615553" y="927101"/>
            <a:ext cx="377428" cy="91281"/>
            <a:chOff x="792538" y="868707"/>
            <a:chExt cx="502914" cy="91440"/>
          </a:xfrm>
        </p:grpSpPr>
        <p:sp>
          <p:nvSpPr>
            <p:cNvPr id="7" name="Oval 6"/>
            <p:cNvSpPr>
              <a:spLocks noChangeAspect="1"/>
            </p:cNvSpPr>
            <p:nvPr/>
          </p:nvSpPr>
          <p:spPr>
            <a:xfrm>
              <a:off x="792538" y="868707"/>
              <a:ext cx="91223"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F1F1F"/>
                </a:solidFill>
                <a:effectLst/>
                <a:uLnTx/>
                <a:uFillTx/>
                <a:latin typeface="Roboto Light"/>
                <a:ea typeface="+mn-ea"/>
                <a:cs typeface="+mn-cs"/>
                <a:sym typeface="Helvetica Light"/>
              </a:endParaRPr>
            </a:p>
          </p:txBody>
        </p:sp>
        <p:sp>
          <p:nvSpPr>
            <p:cNvPr id="8" name="Oval 7"/>
            <p:cNvSpPr>
              <a:spLocks noChangeAspect="1"/>
            </p:cNvSpPr>
            <p:nvPr/>
          </p:nvSpPr>
          <p:spPr>
            <a:xfrm>
              <a:off x="929769" y="868707"/>
              <a:ext cx="91222"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F1F1F"/>
                </a:solidFill>
                <a:effectLst/>
                <a:uLnTx/>
                <a:uFillTx/>
                <a:latin typeface="Roboto Light"/>
                <a:ea typeface="+mn-ea"/>
                <a:cs typeface="+mn-cs"/>
                <a:sym typeface="Helvetica Light"/>
              </a:endParaRPr>
            </a:p>
          </p:txBody>
        </p:sp>
        <p:sp>
          <p:nvSpPr>
            <p:cNvPr id="9" name="Oval 8"/>
            <p:cNvSpPr>
              <a:spLocks noChangeAspect="1"/>
            </p:cNvSpPr>
            <p:nvPr/>
          </p:nvSpPr>
          <p:spPr>
            <a:xfrm>
              <a:off x="1066999" y="868707"/>
              <a:ext cx="91223"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F1F1F"/>
                </a:solidFill>
                <a:effectLst/>
                <a:uLnTx/>
                <a:uFillTx/>
                <a:latin typeface="Roboto Light"/>
                <a:ea typeface="+mn-ea"/>
                <a:cs typeface="+mn-cs"/>
                <a:sym typeface="Helvetica Light"/>
              </a:endParaRPr>
            </a:p>
          </p:txBody>
        </p:sp>
        <p:sp>
          <p:nvSpPr>
            <p:cNvPr id="10" name="Oval 9"/>
            <p:cNvSpPr>
              <a:spLocks noChangeAspect="1"/>
            </p:cNvSpPr>
            <p:nvPr/>
          </p:nvSpPr>
          <p:spPr>
            <a:xfrm>
              <a:off x="1204230" y="868707"/>
              <a:ext cx="91222"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F1F1F"/>
                </a:solidFill>
                <a:effectLst/>
                <a:uLnTx/>
                <a:uFillTx/>
                <a:latin typeface="Roboto Light"/>
                <a:ea typeface="+mn-ea"/>
                <a:cs typeface="+mn-cs"/>
                <a:sym typeface="Helvetica Light"/>
              </a:endParaRPr>
            </a:p>
          </p:txBody>
        </p:sp>
      </p:grpSp>
      <p:sp>
        <p:nvSpPr>
          <p:cNvPr id="32" name="Picture Placeholder 31"/>
          <p:cNvSpPr>
            <a:spLocks noGrp="1"/>
          </p:cNvSpPr>
          <p:nvPr>
            <p:ph type="pic" sz="quarter" idx="10"/>
          </p:nvPr>
        </p:nvSpPr>
        <p:spPr>
          <a:xfrm>
            <a:off x="594404" y="1508782"/>
            <a:ext cx="1988776" cy="2377093"/>
          </a:xfrm>
          <a:custGeom>
            <a:avLst/>
            <a:gdLst>
              <a:gd name="connsiteX0" fmla="*/ 1371571 w 2651701"/>
              <a:gd name="connsiteY0" fmla="*/ 321 h 2377093"/>
              <a:gd name="connsiteX1" fmla="*/ 2651701 w 2651701"/>
              <a:gd name="connsiteY1" fmla="*/ 321 h 2377093"/>
              <a:gd name="connsiteX2" fmla="*/ 2651701 w 2651701"/>
              <a:gd name="connsiteY2" fmla="*/ 2377093 h 2377093"/>
              <a:gd name="connsiteX3" fmla="*/ 1371571 w 2651701"/>
              <a:gd name="connsiteY3" fmla="*/ 2377093 h 2377093"/>
              <a:gd name="connsiteX4" fmla="*/ 0 w 2651701"/>
              <a:gd name="connsiteY4" fmla="*/ 0 h 2377093"/>
              <a:gd name="connsiteX5" fmla="*/ 1280160 w 2651701"/>
              <a:gd name="connsiteY5" fmla="*/ 0 h 2377093"/>
              <a:gd name="connsiteX6" fmla="*/ 1280160 w 2651701"/>
              <a:gd name="connsiteY6" fmla="*/ 2377093 h 2377093"/>
              <a:gd name="connsiteX7" fmla="*/ 0 w 2651701"/>
              <a:gd name="connsiteY7" fmla="*/ 2377093 h 23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701" h="2377093">
                <a:moveTo>
                  <a:pt x="1371571" y="321"/>
                </a:moveTo>
                <a:lnTo>
                  <a:pt x="2651701" y="321"/>
                </a:lnTo>
                <a:lnTo>
                  <a:pt x="2651701" y="2377093"/>
                </a:lnTo>
                <a:lnTo>
                  <a:pt x="1371571" y="2377093"/>
                </a:lnTo>
                <a:close/>
                <a:moveTo>
                  <a:pt x="0" y="0"/>
                </a:moveTo>
                <a:lnTo>
                  <a:pt x="1280160" y="0"/>
                </a:lnTo>
                <a:lnTo>
                  <a:pt x="1280160" y="2377093"/>
                </a:lnTo>
                <a:lnTo>
                  <a:pt x="0" y="2377093"/>
                </a:lnTo>
                <a:close/>
              </a:path>
            </a:pathLst>
          </a:custGeom>
          <a:solidFill>
            <a:schemeClr val="tx2">
              <a:lumMod val="85000"/>
            </a:schemeClr>
          </a:solidFill>
          <a:ln w="6350">
            <a:noFill/>
          </a:ln>
        </p:spPr>
        <p:txBody>
          <a:bodyPr rtlCol="0" anchor="ctr">
            <a:noAutofit/>
          </a:bodyPr>
          <a:lstStyle>
            <a:lvl1pPr algn="ctr">
              <a:defRPr/>
            </a:lvl1pPr>
          </a:lstStyle>
          <a:p>
            <a:pPr lvl="0"/>
            <a:endParaRPr lang="en-US" noProof="0"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8" name="Picture Placeholder 57"/>
          <p:cNvSpPr>
            <a:spLocks noGrp="1"/>
          </p:cNvSpPr>
          <p:nvPr>
            <p:ph type="pic" sz="quarter" idx="11"/>
          </p:nvPr>
        </p:nvSpPr>
        <p:spPr>
          <a:xfrm>
            <a:off x="594405" y="3886197"/>
            <a:ext cx="4046175" cy="2285988"/>
          </a:xfrm>
          <a:custGeom>
            <a:avLst/>
            <a:gdLst>
              <a:gd name="connsiteX0" fmla="*/ 2743168 w 5394900"/>
              <a:gd name="connsiteY0" fmla="*/ 1188707 h 2285987"/>
              <a:gd name="connsiteX1" fmla="*/ 4114754 w 5394900"/>
              <a:gd name="connsiteY1" fmla="*/ 1188707 h 2285987"/>
              <a:gd name="connsiteX2" fmla="*/ 4297631 w 5394900"/>
              <a:gd name="connsiteY2" fmla="*/ 1188707 h 2285987"/>
              <a:gd name="connsiteX3" fmla="*/ 5394900 w 5394900"/>
              <a:gd name="connsiteY3" fmla="*/ 1188707 h 2285987"/>
              <a:gd name="connsiteX4" fmla="*/ 5394900 w 5394900"/>
              <a:gd name="connsiteY4" fmla="*/ 2285987 h 2285987"/>
              <a:gd name="connsiteX5" fmla="*/ 4297631 w 5394900"/>
              <a:gd name="connsiteY5" fmla="*/ 2285987 h 2285987"/>
              <a:gd name="connsiteX6" fmla="*/ 4114754 w 5394900"/>
              <a:gd name="connsiteY6" fmla="*/ 2285987 h 2285987"/>
              <a:gd name="connsiteX7" fmla="*/ 2743168 w 5394900"/>
              <a:gd name="connsiteY7" fmla="*/ 2285987 h 2285987"/>
              <a:gd name="connsiteX8" fmla="*/ 1371585 w 5394900"/>
              <a:gd name="connsiteY8" fmla="*/ 1188707 h 2285987"/>
              <a:gd name="connsiteX9" fmla="*/ 2651731 w 5394900"/>
              <a:gd name="connsiteY9" fmla="*/ 1188707 h 2285987"/>
              <a:gd name="connsiteX10" fmla="*/ 2651731 w 5394900"/>
              <a:gd name="connsiteY10" fmla="*/ 2285987 h 2285987"/>
              <a:gd name="connsiteX11" fmla="*/ 1371585 w 5394900"/>
              <a:gd name="connsiteY11" fmla="*/ 2285987 h 2285987"/>
              <a:gd name="connsiteX12" fmla="*/ 0 w 5394900"/>
              <a:gd name="connsiteY12" fmla="*/ 1188707 h 2285987"/>
              <a:gd name="connsiteX13" fmla="*/ 1280146 w 5394900"/>
              <a:gd name="connsiteY13" fmla="*/ 1188707 h 2285987"/>
              <a:gd name="connsiteX14" fmla="*/ 1280146 w 5394900"/>
              <a:gd name="connsiteY14" fmla="*/ 2285987 h 2285987"/>
              <a:gd name="connsiteX15" fmla="*/ 0 w 5394900"/>
              <a:gd name="connsiteY15" fmla="*/ 2285987 h 2285987"/>
              <a:gd name="connsiteX16" fmla="*/ 1371585 w 5394900"/>
              <a:gd name="connsiteY16" fmla="*/ 0 h 2285987"/>
              <a:gd name="connsiteX17" fmla="*/ 5394900 w 5394900"/>
              <a:gd name="connsiteY17" fmla="*/ 0 h 2285987"/>
              <a:gd name="connsiteX18" fmla="*/ 5394900 w 5394900"/>
              <a:gd name="connsiteY18" fmla="*/ 1097280 h 2285987"/>
              <a:gd name="connsiteX19" fmla="*/ 1371585 w 5394900"/>
              <a:gd name="connsiteY19" fmla="*/ 1097280 h 2285987"/>
              <a:gd name="connsiteX20" fmla="*/ 0 w 5394900"/>
              <a:gd name="connsiteY20" fmla="*/ 0 h 2285987"/>
              <a:gd name="connsiteX21" fmla="*/ 1280146 w 5394900"/>
              <a:gd name="connsiteY21" fmla="*/ 0 h 2285987"/>
              <a:gd name="connsiteX22" fmla="*/ 1280146 w 5394900"/>
              <a:gd name="connsiteY22" fmla="*/ 1097280 h 2285987"/>
              <a:gd name="connsiteX23" fmla="*/ 0 w 5394900"/>
              <a:gd name="connsiteY23" fmla="*/ 1097280 h 228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94900" h="2285987">
                <a:moveTo>
                  <a:pt x="2743168" y="1188707"/>
                </a:moveTo>
                <a:lnTo>
                  <a:pt x="4114754" y="1188707"/>
                </a:lnTo>
                <a:lnTo>
                  <a:pt x="4297631" y="1188707"/>
                </a:lnTo>
                <a:lnTo>
                  <a:pt x="5394900" y="1188707"/>
                </a:lnTo>
                <a:lnTo>
                  <a:pt x="5394900" y="2285987"/>
                </a:lnTo>
                <a:lnTo>
                  <a:pt x="4297631" y="2285987"/>
                </a:lnTo>
                <a:lnTo>
                  <a:pt x="4114754" y="2285987"/>
                </a:lnTo>
                <a:lnTo>
                  <a:pt x="2743168" y="2285987"/>
                </a:lnTo>
                <a:close/>
                <a:moveTo>
                  <a:pt x="1371585" y="1188707"/>
                </a:moveTo>
                <a:lnTo>
                  <a:pt x="2651731" y="1188707"/>
                </a:lnTo>
                <a:lnTo>
                  <a:pt x="2651731" y="2285987"/>
                </a:lnTo>
                <a:lnTo>
                  <a:pt x="1371585" y="2285987"/>
                </a:lnTo>
                <a:close/>
                <a:moveTo>
                  <a:pt x="0" y="1188707"/>
                </a:moveTo>
                <a:lnTo>
                  <a:pt x="1280146" y="1188707"/>
                </a:lnTo>
                <a:lnTo>
                  <a:pt x="1280146" y="2285987"/>
                </a:lnTo>
                <a:lnTo>
                  <a:pt x="0" y="2285987"/>
                </a:lnTo>
                <a:close/>
                <a:moveTo>
                  <a:pt x="1371585" y="0"/>
                </a:moveTo>
                <a:lnTo>
                  <a:pt x="5394900" y="0"/>
                </a:lnTo>
                <a:lnTo>
                  <a:pt x="5394900" y="1097280"/>
                </a:lnTo>
                <a:lnTo>
                  <a:pt x="1371585" y="1097280"/>
                </a:lnTo>
                <a:close/>
                <a:moveTo>
                  <a:pt x="0" y="0"/>
                </a:moveTo>
                <a:lnTo>
                  <a:pt x="1280146" y="0"/>
                </a:lnTo>
                <a:lnTo>
                  <a:pt x="1280146" y="1097280"/>
                </a:lnTo>
                <a:lnTo>
                  <a:pt x="0" y="1097280"/>
                </a:lnTo>
                <a:close/>
              </a:path>
            </a:pathLst>
          </a:custGeom>
          <a:solidFill>
            <a:schemeClr val="tx2">
              <a:lumMod val="85000"/>
            </a:schemeClr>
          </a:solidFill>
          <a:ln w="6350">
            <a:noFill/>
          </a:ln>
        </p:spPr>
        <p:txBody>
          <a:bodyPr rtlCol="0" anchor="ctr">
            <a:noAutofit/>
          </a:bodyPr>
          <a:lstStyle>
            <a:lvl1pPr algn="ctr">
              <a:defRPr/>
            </a:lvl1pPr>
          </a:lstStyle>
          <a:p>
            <a:pPr lvl="0"/>
            <a:endParaRPr lang="en-US" noProof="0" dirty="0"/>
          </a:p>
        </p:txBody>
      </p:sp>
      <p:sp>
        <p:nvSpPr>
          <p:cNvPr id="59" name="Picture Placeholder 58"/>
          <p:cNvSpPr>
            <a:spLocks noGrp="1"/>
          </p:cNvSpPr>
          <p:nvPr>
            <p:ph type="pic" sz="quarter" idx="12"/>
          </p:nvPr>
        </p:nvSpPr>
        <p:spPr>
          <a:xfrm>
            <a:off x="4640580" y="1508784"/>
            <a:ext cx="3909299" cy="4663401"/>
          </a:xfrm>
          <a:custGeom>
            <a:avLst/>
            <a:gdLst>
              <a:gd name="connsiteX0" fmla="*/ 1371583 w 5212398"/>
              <a:gd name="connsiteY0" fmla="*/ 3566121 h 4663401"/>
              <a:gd name="connsiteX1" fmla="*/ 2743168 w 5212398"/>
              <a:gd name="connsiteY1" fmla="*/ 3566121 h 4663401"/>
              <a:gd name="connsiteX2" fmla="*/ 3291802 w 5212398"/>
              <a:gd name="connsiteY2" fmla="*/ 3566121 h 4663401"/>
              <a:gd name="connsiteX3" fmla="*/ 5212397 w 5212398"/>
              <a:gd name="connsiteY3" fmla="*/ 3566121 h 4663401"/>
              <a:gd name="connsiteX4" fmla="*/ 5212397 w 5212398"/>
              <a:gd name="connsiteY4" fmla="*/ 4663401 h 4663401"/>
              <a:gd name="connsiteX5" fmla="*/ 3291802 w 5212398"/>
              <a:gd name="connsiteY5" fmla="*/ 4663401 h 4663401"/>
              <a:gd name="connsiteX6" fmla="*/ 2743168 w 5212398"/>
              <a:gd name="connsiteY6" fmla="*/ 4663401 h 4663401"/>
              <a:gd name="connsiteX7" fmla="*/ 1371583 w 5212398"/>
              <a:gd name="connsiteY7" fmla="*/ 4663401 h 4663401"/>
              <a:gd name="connsiteX8" fmla="*/ 0 w 5212398"/>
              <a:gd name="connsiteY8" fmla="*/ 3566121 h 4663401"/>
              <a:gd name="connsiteX9" fmla="*/ 1280146 w 5212398"/>
              <a:gd name="connsiteY9" fmla="*/ 3566121 h 4663401"/>
              <a:gd name="connsiteX10" fmla="*/ 1280146 w 5212398"/>
              <a:gd name="connsiteY10" fmla="*/ 4663401 h 4663401"/>
              <a:gd name="connsiteX11" fmla="*/ 0 w 5212398"/>
              <a:gd name="connsiteY11" fmla="*/ 4663401 h 4663401"/>
              <a:gd name="connsiteX12" fmla="*/ 1371556 w 5212398"/>
              <a:gd name="connsiteY12" fmla="*/ 0 h 4663401"/>
              <a:gd name="connsiteX13" fmla="*/ 5212398 w 5212398"/>
              <a:gd name="connsiteY13" fmla="*/ 0 h 4663401"/>
              <a:gd name="connsiteX14" fmla="*/ 5212398 w 5212398"/>
              <a:gd name="connsiteY14" fmla="*/ 3474694 h 4663401"/>
              <a:gd name="connsiteX15" fmla="*/ 1371556 w 5212398"/>
              <a:gd name="connsiteY15" fmla="*/ 3474694 h 4663401"/>
              <a:gd name="connsiteX16" fmla="*/ 0 w 5212398"/>
              <a:gd name="connsiteY16" fmla="*/ 0 h 4663401"/>
              <a:gd name="connsiteX17" fmla="*/ 1280146 w 5212398"/>
              <a:gd name="connsiteY17" fmla="*/ 0 h 4663401"/>
              <a:gd name="connsiteX18" fmla="*/ 1280146 w 5212398"/>
              <a:gd name="connsiteY18" fmla="*/ 3474694 h 4663401"/>
              <a:gd name="connsiteX19" fmla="*/ 0 w 5212398"/>
              <a:gd name="connsiteY19" fmla="*/ 3474694 h 466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2398" h="4663401">
                <a:moveTo>
                  <a:pt x="1371583" y="3566121"/>
                </a:moveTo>
                <a:lnTo>
                  <a:pt x="2743168" y="3566121"/>
                </a:lnTo>
                <a:lnTo>
                  <a:pt x="3291802" y="3566121"/>
                </a:lnTo>
                <a:lnTo>
                  <a:pt x="5212397" y="3566121"/>
                </a:lnTo>
                <a:lnTo>
                  <a:pt x="5212397" y="4663401"/>
                </a:lnTo>
                <a:lnTo>
                  <a:pt x="3291802" y="4663401"/>
                </a:lnTo>
                <a:lnTo>
                  <a:pt x="2743168" y="4663401"/>
                </a:lnTo>
                <a:lnTo>
                  <a:pt x="1371583" y="4663401"/>
                </a:lnTo>
                <a:close/>
                <a:moveTo>
                  <a:pt x="0" y="3566121"/>
                </a:moveTo>
                <a:lnTo>
                  <a:pt x="1280146" y="3566121"/>
                </a:lnTo>
                <a:lnTo>
                  <a:pt x="1280146" y="4663401"/>
                </a:lnTo>
                <a:lnTo>
                  <a:pt x="0" y="4663401"/>
                </a:lnTo>
                <a:close/>
                <a:moveTo>
                  <a:pt x="1371556" y="0"/>
                </a:moveTo>
                <a:lnTo>
                  <a:pt x="5212398" y="0"/>
                </a:lnTo>
                <a:lnTo>
                  <a:pt x="5212398" y="3474694"/>
                </a:lnTo>
                <a:lnTo>
                  <a:pt x="1371556" y="3474694"/>
                </a:lnTo>
                <a:close/>
                <a:moveTo>
                  <a:pt x="0" y="0"/>
                </a:moveTo>
                <a:lnTo>
                  <a:pt x="1280146" y="0"/>
                </a:lnTo>
                <a:lnTo>
                  <a:pt x="1280146" y="3474694"/>
                </a:lnTo>
                <a:lnTo>
                  <a:pt x="0" y="3474694"/>
                </a:lnTo>
                <a:close/>
              </a:path>
            </a:pathLst>
          </a:custGeom>
          <a:solidFill>
            <a:schemeClr val="tx2">
              <a:lumMod val="85000"/>
            </a:schemeClr>
          </a:solidFill>
          <a:ln w="6350">
            <a:noFill/>
          </a:ln>
        </p:spPr>
        <p:txBody>
          <a:bodyPr rtlCol="0" anchor="ctr">
            <a:noAutofit/>
          </a:bodyPr>
          <a:lstStyle>
            <a:lvl1pPr algn="ctr">
              <a:defRPr/>
            </a:lvl1pPr>
          </a:lstStyle>
          <a:p>
            <a:pPr lvl="0"/>
            <a:endParaRPr lang="en-US" noProof="0" dirty="0"/>
          </a:p>
        </p:txBody>
      </p:sp>
    </p:spTree>
    <p:extLst>
      <p:ext uri="{BB962C8B-B14F-4D97-AF65-F5344CB8AC3E}">
        <p14:creationId xmlns:p14="http://schemas.microsoft.com/office/powerpoint/2010/main" val="1828262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pPr fontAlgn="base">
              <a:spcAft>
                <a:spcPct val="0"/>
              </a:spcAft>
              <a:buClr>
                <a:srgbClr val="000000"/>
              </a:buClr>
            </a:pPr>
            <a:fld id="{F8480F06-4623-41B7-AED8-91A86F546A2E}" type="slidenum">
              <a:rPr lang="en-US" smtClean="0">
                <a:solidFill>
                  <a:srgbClr val="FFFFFF"/>
                </a:solidFill>
              </a:rPr>
              <a:pPr fontAlgn="base">
                <a:spcAft>
                  <a:spcPct val="0"/>
                </a:spcAft>
                <a:buClr>
                  <a:srgbClr val="000000"/>
                </a:buClr>
              </a:pPr>
              <a:t>‹#›</a:t>
            </a:fld>
            <a:endParaRPr lang="en-US" dirty="0">
              <a:solidFill>
                <a:srgbClr val="FFFFFF"/>
              </a:solidFill>
            </a:endParaRPr>
          </a:p>
        </p:txBody>
      </p:sp>
      <p:sp>
        <p:nvSpPr>
          <p:cNvPr id="4" name="Text Placeholder 3"/>
          <p:cNvSpPr>
            <a:spLocks noGrp="1"/>
          </p:cNvSpPr>
          <p:nvPr>
            <p:ph type="body" sz="quarter" idx="11"/>
          </p:nvPr>
        </p:nvSpPr>
        <p:spPr>
          <a:xfrm>
            <a:off x="227955" y="975309"/>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2"/>
          </p:nvPr>
        </p:nvSpPr>
        <p:spPr>
          <a:xfrm>
            <a:off x="4598826" y="985641"/>
            <a:ext cx="4206240" cy="12490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214950" y="1"/>
            <a:ext cx="7615954" cy="831851"/>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85140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lide #19">
    <p:spTree>
      <p:nvGrpSpPr>
        <p:cNvPr id="1" name=""/>
        <p:cNvGrpSpPr/>
        <p:nvPr/>
      </p:nvGrpSpPr>
      <p:grpSpPr>
        <a:xfrm>
          <a:off x="0" y="0"/>
          <a:ext cx="0" cy="0"/>
          <a:chOff x="0" y="0"/>
          <a:chExt cx="0" cy="0"/>
        </a:xfrm>
      </p:grpSpPr>
      <p:sp>
        <p:nvSpPr>
          <p:cNvPr id="239" name="Insert Picture Here.png"/>
          <p:cNvSpPr>
            <a:spLocks noGrp="1"/>
          </p:cNvSpPr>
          <p:nvPr>
            <p:ph type="pic" idx="13"/>
          </p:nvPr>
        </p:nvSpPr>
        <p:spPr>
          <a:xfrm>
            <a:off x="0" y="0"/>
            <a:ext cx="9144000" cy="6858000"/>
          </a:xfrm>
          <a:prstGeom prst="rect">
            <a:avLst/>
          </a:prstGeom>
        </p:spPr>
        <p:txBody>
          <a:bodyPr lIns="91439" tIns="45719" rIns="91439" bIns="45719">
            <a:noAutofit/>
          </a:bodyPr>
          <a:lstStyle/>
          <a:p>
            <a:endParaRPr dirty="0"/>
          </a:p>
        </p:txBody>
      </p:sp>
      <p:sp>
        <p:nvSpPr>
          <p:cNvPr id="240" name="Shape"/>
          <p:cNvSpPr>
            <a:spLocks noGrp="1"/>
          </p:cNvSpPr>
          <p:nvPr>
            <p:ph type="body" idx="14"/>
          </p:nvPr>
        </p:nvSpPr>
        <p:spPr>
          <a:xfrm rot="10800000">
            <a:off x="0" y="0"/>
            <a:ext cx="9144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704"/>
                </a:lnTo>
                <a:lnTo>
                  <a:pt x="11" y="11704"/>
                </a:lnTo>
                <a:lnTo>
                  <a:pt x="0" y="11759"/>
                </a:lnTo>
                <a:lnTo>
                  <a:pt x="0" y="12367"/>
                </a:lnTo>
                <a:lnTo>
                  <a:pt x="1475" y="4906"/>
                </a:lnTo>
                <a:lnTo>
                  <a:pt x="2308" y="4906"/>
                </a:lnTo>
                <a:lnTo>
                  <a:pt x="0" y="16579"/>
                </a:lnTo>
                <a:lnTo>
                  <a:pt x="0" y="17192"/>
                </a:lnTo>
                <a:lnTo>
                  <a:pt x="701" y="13644"/>
                </a:lnTo>
                <a:lnTo>
                  <a:pt x="1534" y="13644"/>
                </a:lnTo>
                <a:lnTo>
                  <a:pt x="0" y="21404"/>
                </a:lnTo>
                <a:lnTo>
                  <a:pt x="0" y="21600"/>
                </a:lnTo>
                <a:lnTo>
                  <a:pt x="72" y="21600"/>
                </a:lnTo>
                <a:lnTo>
                  <a:pt x="2317" y="10246"/>
                </a:lnTo>
                <a:lnTo>
                  <a:pt x="3150" y="10246"/>
                </a:lnTo>
                <a:lnTo>
                  <a:pt x="905" y="21600"/>
                </a:lnTo>
                <a:lnTo>
                  <a:pt x="1016" y="21600"/>
                </a:lnTo>
                <a:lnTo>
                  <a:pt x="2772" y="12714"/>
                </a:lnTo>
                <a:lnTo>
                  <a:pt x="3605" y="12714"/>
                </a:lnTo>
                <a:lnTo>
                  <a:pt x="1849" y="21600"/>
                </a:lnTo>
                <a:lnTo>
                  <a:pt x="1976" y="21600"/>
                </a:lnTo>
                <a:lnTo>
                  <a:pt x="4820" y="7212"/>
                </a:lnTo>
                <a:lnTo>
                  <a:pt x="5653" y="7212"/>
                </a:lnTo>
                <a:lnTo>
                  <a:pt x="2809" y="21600"/>
                </a:lnTo>
                <a:lnTo>
                  <a:pt x="2930" y="21600"/>
                </a:lnTo>
                <a:lnTo>
                  <a:pt x="4183" y="15262"/>
                </a:lnTo>
                <a:lnTo>
                  <a:pt x="5016" y="15262"/>
                </a:lnTo>
                <a:lnTo>
                  <a:pt x="3763" y="21600"/>
                </a:lnTo>
                <a:lnTo>
                  <a:pt x="3915" y="21600"/>
                </a:lnTo>
                <a:lnTo>
                  <a:pt x="4616" y="18054"/>
                </a:lnTo>
                <a:lnTo>
                  <a:pt x="5449" y="18054"/>
                </a:lnTo>
                <a:lnTo>
                  <a:pt x="4748" y="21600"/>
                </a:lnTo>
                <a:lnTo>
                  <a:pt x="4869" y="21600"/>
                </a:lnTo>
                <a:lnTo>
                  <a:pt x="7290" y="9356"/>
                </a:lnTo>
                <a:lnTo>
                  <a:pt x="8123" y="9356"/>
                </a:lnTo>
                <a:lnTo>
                  <a:pt x="5702" y="21600"/>
                </a:lnTo>
                <a:lnTo>
                  <a:pt x="5826" y="21600"/>
                </a:lnTo>
                <a:lnTo>
                  <a:pt x="9191" y="4582"/>
                </a:lnTo>
                <a:lnTo>
                  <a:pt x="10023" y="4582"/>
                </a:lnTo>
                <a:lnTo>
                  <a:pt x="6659" y="21600"/>
                </a:lnTo>
                <a:lnTo>
                  <a:pt x="8715" y="21600"/>
                </a:lnTo>
                <a:lnTo>
                  <a:pt x="12936" y="249"/>
                </a:lnTo>
                <a:lnTo>
                  <a:pt x="13769" y="249"/>
                </a:lnTo>
                <a:lnTo>
                  <a:pt x="9548" y="21600"/>
                </a:lnTo>
                <a:lnTo>
                  <a:pt x="10622" y="21600"/>
                </a:lnTo>
                <a:lnTo>
                  <a:pt x="14460" y="2188"/>
                </a:lnTo>
                <a:lnTo>
                  <a:pt x="15293" y="2188"/>
                </a:lnTo>
                <a:lnTo>
                  <a:pt x="11455" y="21600"/>
                </a:lnTo>
                <a:lnTo>
                  <a:pt x="12509" y="21600"/>
                </a:lnTo>
                <a:lnTo>
                  <a:pt x="16530" y="1258"/>
                </a:lnTo>
                <a:lnTo>
                  <a:pt x="17363" y="1258"/>
                </a:lnTo>
                <a:lnTo>
                  <a:pt x="13342" y="21600"/>
                </a:lnTo>
                <a:lnTo>
                  <a:pt x="14424" y="21600"/>
                </a:lnTo>
                <a:lnTo>
                  <a:pt x="17942" y="3807"/>
                </a:lnTo>
                <a:lnTo>
                  <a:pt x="18774" y="3807"/>
                </a:lnTo>
                <a:lnTo>
                  <a:pt x="15257" y="21600"/>
                </a:lnTo>
                <a:lnTo>
                  <a:pt x="15408" y="21600"/>
                </a:lnTo>
                <a:lnTo>
                  <a:pt x="18374" y="6598"/>
                </a:lnTo>
                <a:lnTo>
                  <a:pt x="19207" y="6598"/>
                </a:lnTo>
                <a:lnTo>
                  <a:pt x="16241" y="21600"/>
                </a:lnTo>
                <a:lnTo>
                  <a:pt x="21600" y="21600"/>
                </a:lnTo>
                <a:lnTo>
                  <a:pt x="21600" y="4162"/>
                </a:lnTo>
                <a:lnTo>
                  <a:pt x="19511" y="14726"/>
                </a:lnTo>
                <a:lnTo>
                  <a:pt x="18679" y="14726"/>
                </a:lnTo>
                <a:lnTo>
                  <a:pt x="21590" y="0"/>
                </a:lnTo>
                <a:lnTo>
                  <a:pt x="21466" y="0"/>
                </a:lnTo>
                <a:lnTo>
                  <a:pt x="17611" y="19500"/>
                </a:lnTo>
                <a:lnTo>
                  <a:pt x="16778" y="19500"/>
                </a:lnTo>
                <a:lnTo>
                  <a:pt x="20633" y="0"/>
                </a:lnTo>
                <a:lnTo>
                  <a:pt x="20531" y="0"/>
                </a:lnTo>
                <a:lnTo>
                  <a:pt x="19283" y="6311"/>
                </a:lnTo>
                <a:lnTo>
                  <a:pt x="18450" y="6311"/>
                </a:lnTo>
                <a:lnTo>
                  <a:pt x="19698" y="0"/>
                </a:lnTo>
                <a:lnTo>
                  <a:pt x="18572" y="0"/>
                </a:lnTo>
                <a:lnTo>
                  <a:pt x="15141" y="17356"/>
                </a:lnTo>
                <a:lnTo>
                  <a:pt x="14308" y="17356"/>
                </a:lnTo>
                <a:lnTo>
                  <a:pt x="17739" y="0"/>
                </a:lnTo>
                <a:lnTo>
                  <a:pt x="16669" y="0"/>
                </a:lnTo>
                <a:lnTo>
                  <a:pt x="12638" y="20390"/>
                </a:lnTo>
                <a:lnTo>
                  <a:pt x="11805" y="20390"/>
                </a:lnTo>
                <a:lnTo>
                  <a:pt x="15836" y="0"/>
                </a:lnTo>
                <a:lnTo>
                  <a:pt x="14772" y="0"/>
                </a:lnTo>
                <a:lnTo>
                  <a:pt x="11796" y="15050"/>
                </a:lnTo>
                <a:lnTo>
                  <a:pt x="10963" y="15050"/>
                </a:lnTo>
                <a:lnTo>
                  <a:pt x="13939" y="0"/>
                </a:lnTo>
                <a:lnTo>
                  <a:pt x="12849" y="0"/>
                </a:lnTo>
                <a:lnTo>
                  <a:pt x="9113" y="18898"/>
                </a:lnTo>
                <a:lnTo>
                  <a:pt x="8280" y="18898"/>
                </a:lnTo>
                <a:lnTo>
                  <a:pt x="12016" y="0"/>
                </a:lnTo>
                <a:lnTo>
                  <a:pt x="11890" y="0"/>
                </a:lnTo>
                <a:lnTo>
                  <a:pt x="7756" y="20910"/>
                </a:lnTo>
                <a:lnTo>
                  <a:pt x="6923" y="20910"/>
                </a:lnTo>
                <a:lnTo>
                  <a:pt x="11057" y="0"/>
                </a:lnTo>
                <a:lnTo>
                  <a:pt x="9037" y="0"/>
                </a:lnTo>
                <a:lnTo>
                  <a:pt x="5524" y="17768"/>
                </a:lnTo>
                <a:lnTo>
                  <a:pt x="4692" y="17768"/>
                </a:lnTo>
                <a:lnTo>
                  <a:pt x="8204" y="0"/>
                </a:lnTo>
                <a:lnTo>
                  <a:pt x="0" y="0"/>
                </a:lnTo>
                <a:close/>
              </a:path>
            </a:pathLst>
          </a:custGeom>
          <a:solidFill>
            <a:srgbClr val="FFFFFF"/>
          </a:solidFill>
        </p:spPr>
        <p:txBody>
          <a:bodyPr anchor="ctr">
            <a:noAutofit/>
          </a:bodyPr>
          <a:lstStyle/>
          <a:p>
            <a:pPr algn="ctr">
              <a:lnSpc>
                <a:spcPct val="100000"/>
              </a:lnSpc>
              <a:defRPr sz="3200" cap="none">
                <a:solidFill>
                  <a:srgbClr val="FFFFFF"/>
                </a:solidFill>
                <a:latin typeface="Helvetica Light"/>
                <a:ea typeface="Helvetica Light"/>
                <a:cs typeface="Helvetica Light"/>
                <a:sym typeface="Helvetica Light"/>
              </a:defRPr>
            </a:pPr>
            <a:endParaRPr/>
          </a:p>
        </p:txBody>
      </p:sp>
      <p:sp>
        <p:nvSpPr>
          <p:cNvPr id="241" name="Slide Number"/>
          <p:cNvSpPr>
            <a:spLocks noGrp="1"/>
          </p:cNvSpPr>
          <p:nvPr>
            <p:ph type="sldNum" sz="quarter" idx="2"/>
          </p:nvPr>
        </p:nvSpPr>
        <p:spPr>
          <a:prstGeom prst="rect">
            <a:avLst/>
          </a:prstGeom>
        </p:spPr>
        <p:txBody>
          <a:bodyPr/>
          <a:lstStyle/>
          <a:p>
            <a:pPr fontAlgn="base">
              <a:spcAft>
                <a:spcPct val="0"/>
              </a:spcAft>
              <a:buClr>
                <a:srgbClr val="000000"/>
              </a:buClr>
            </a:pPr>
            <a:fld id="{86CB4B4D-7CA3-9044-876B-883B54F8677D}" type="slidenum">
              <a:rPr lang="en-US" smtClean="0">
                <a:solidFill>
                  <a:srgbClr val="FFFFFF"/>
                </a:solidFill>
              </a:rPr>
              <a:pPr fontAlgn="base">
                <a:spcAft>
                  <a:spcPct val="0"/>
                </a:spcAft>
                <a:buClr>
                  <a:srgbClr val="000000"/>
                </a:buClr>
              </a:pPr>
              <a:t>‹#›</a:t>
            </a:fld>
            <a:endParaRPr lang="en-US" dirty="0">
              <a:solidFill>
                <a:srgbClr val="FFFFFF"/>
              </a:solidFill>
            </a:endParaRPr>
          </a:p>
        </p:txBody>
      </p:sp>
    </p:spTree>
    <p:extLst>
      <p:ext uri="{BB962C8B-B14F-4D97-AF65-F5344CB8AC3E}">
        <p14:creationId xmlns:p14="http://schemas.microsoft.com/office/powerpoint/2010/main" val="37377321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5" name="Footer Placeholder 4"/>
          <p:cNvSpPr>
            <a:spLocks noGrp="1"/>
          </p:cNvSpPr>
          <p:nvPr>
            <p:ph type="ftr" sz="quarter" idx="11"/>
          </p:nvPr>
        </p:nvSpPr>
        <p:spPr/>
        <p:txBody>
          <a:bodyPr/>
          <a:lstStyle/>
          <a:p>
            <a:endParaRPr lang="en-US" dirty="0">
              <a:solidFill>
                <a:srgbClr val="4F81BD"/>
              </a:solidFill>
            </a:endParaRPr>
          </a:p>
        </p:txBody>
      </p:sp>
      <p:sp>
        <p:nvSpPr>
          <p:cNvPr id="6" name="Slide Number Placeholder 5"/>
          <p:cNvSpPr>
            <a:spLocks noGrp="1"/>
          </p:cNvSpPr>
          <p:nvPr>
            <p:ph type="sldNum" sz="quarter" idx="12"/>
          </p:nvPr>
        </p:nvSpPr>
        <p:spPr/>
        <p:txBody>
          <a:body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2049163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40611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pPr fontAlgn="base">
              <a:spcBef>
                <a:spcPct val="0"/>
              </a:spcBef>
              <a:spcAft>
                <a:spcPct val="0"/>
              </a:spcAft>
              <a:buClr>
                <a:srgbClr val="000000"/>
              </a:buClr>
            </a:pPr>
            <a:fld id="{F8480F06-4623-41B7-AED8-91A86F546A2E}" type="slidenum">
              <a:rPr lang="en-US" smtClean="0">
                <a:solidFill>
                  <a:srgbClr val="FFFFFF"/>
                </a:solidFill>
                <a:latin typeface="Times New Roman" pitchFamily="18" charset="0"/>
              </a:rPr>
              <a:pPr fontAlgn="base">
                <a:spcBef>
                  <a:spcPct val="0"/>
                </a:spcBef>
                <a:spcAft>
                  <a:spcPct val="0"/>
                </a:spcAft>
                <a:buClr>
                  <a:srgbClr val="000000"/>
                </a:buClr>
              </a:pPr>
              <a:t>‹#›</a:t>
            </a:fld>
            <a:endParaRPr lang="en-US" dirty="0">
              <a:solidFill>
                <a:srgbClr val="FFFFFF"/>
              </a:solidFill>
              <a:latin typeface="Times New Roman" pitchFamily="18" charset="0"/>
            </a:endParaRPr>
          </a:p>
        </p:txBody>
      </p:sp>
      <p:sp>
        <p:nvSpPr>
          <p:cNvPr id="4" name="Text Placeholder 3"/>
          <p:cNvSpPr>
            <a:spLocks noGrp="1"/>
          </p:cNvSpPr>
          <p:nvPr>
            <p:ph type="body" sz="quarter" idx="11"/>
          </p:nvPr>
        </p:nvSpPr>
        <p:spPr>
          <a:xfrm>
            <a:off x="227955" y="975312"/>
            <a:ext cx="4206240" cy="124905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2"/>
          </p:nvPr>
        </p:nvSpPr>
        <p:spPr>
          <a:xfrm>
            <a:off x="4598826" y="985643"/>
            <a:ext cx="4206240" cy="124905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214950" y="3"/>
            <a:ext cx="7615954" cy="831851"/>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409751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80" name="think-cell Slide" r:id="rId6" imgW="0" imgH="0" progId="">
                  <p:embed/>
                </p:oleObj>
              </mc:Choice>
              <mc:Fallback>
                <p:oleObj name="think-cell Slide" r:id="rId6"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
        <p:nvSpPr>
          <p:cNvPr id="12" name="Title 1"/>
          <p:cNvSpPr>
            <a:spLocks noGrp="1"/>
          </p:cNvSpPr>
          <p:nvPr>
            <p:ph type="ctrTitle" hasCustomPrompt="1"/>
            <p:custDataLst>
              <p:tags r:id="rId3"/>
            </p:custDataLst>
          </p:nvPr>
        </p:nvSpPr>
        <p:spPr>
          <a:xfrm>
            <a:off x="481009" y="3862388"/>
            <a:ext cx="5100433" cy="1057275"/>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Medium" panose="020B06030201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13" name="Subtitle 2"/>
          <p:cNvSpPr>
            <a:spLocks noGrp="1"/>
          </p:cNvSpPr>
          <p:nvPr>
            <p:ph type="subTitle" idx="1" hasCustomPrompt="1"/>
            <p:custDataLst>
              <p:tags r:id="rId4"/>
            </p:custDataLst>
          </p:nvPr>
        </p:nvSpPr>
        <p:spPr>
          <a:xfrm>
            <a:off x="481009" y="5045869"/>
            <a:ext cx="5133855" cy="592931"/>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panose="020B06030201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cxnSp>
        <p:nvCxnSpPr>
          <p:cNvPr id="14" name="Straight Connector 13"/>
          <p:cNvCxnSpPr/>
          <p:nvPr userDrawn="1"/>
        </p:nvCxnSpPr>
        <p:spPr>
          <a:xfrm>
            <a:off x="457200" y="4948238"/>
            <a:ext cx="4800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7174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MZ_title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1"/>
          <a:ext cx="158750" cy="158751"/>
        </p:xfrm>
        <a:graphic>
          <a:graphicData uri="http://schemas.openxmlformats.org/presentationml/2006/ole">
            <mc:AlternateContent xmlns:mc="http://schemas.openxmlformats.org/markup-compatibility/2006">
              <mc:Choice xmlns:v="urn:schemas-microsoft-com:vml" Requires="v">
                <p:oleObj spid="_x0000_s12304" name="think-cell Slide" r:id="rId5" imgW="0" imgH="0" progId="">
                  <p:embed/>
                </p:oleObj>
              </mc:Choice>
              <mc:Fallback>
                <p:oleObj name="think-cell Slide" r:id="rId5"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p:cNvCxnSpPr/>
          <p:nvPr userDrawn="1"/>
        </p:nvCxnSpPr>
        <p:spPr>
          <a:xfrm>
            <a:off x="276483" y="4637777"/>
            <a:ext cx="4133987"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b="12951"/>
          <a:stretch/>
        </p:blipFill>
        <p:spPr>
          <a:xfrm>
            <a:off x="4410470" y="990600"/>
            <a:ext cx="4808007" cy="4490246"/>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358" y="3429000"/>
            <a:ext cx="3218257" cy="1086234"/>
          </a:xfrm>
          <a:prstGeom prst="rect">
            <a:avLst/>
          </a:prstGeom>
        </p:spPr>
      </p:pic>
      <p:pic>
        <p:nvPicPr>
          <p:cNvPr id="14" name="Picture 13" descr="TitleFooterBlueandWhit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405" y="6015002"/>
            <a:ext cx="9144000" cy="864263"/>
          </a:xfrm>
          <a:prstGeom prst="rect">
            <a:avLst/>
          </a:prstGeom>
        </p:spPr>
      </p:pic>
      <p:sp>
        <p:nvSpPr>
          <p:cNvPr id="2" name="Title 1"/>
          <p:cNvSpPr>
            <a:spLocks noGrp="1"/>
          </p:cNvSpPr>
          <p:nvPr>
            <p:ph type="ctrTitle"/>
            <p:custDataLst>
              <p:tags r:id="rId3"/>
            </p:custDataLst>
          </p:nvPr>
        </p:nvSpPr>
        <p:spPr>
          <a:xfrm>
            <a:off x="337896" y="4824864"/>
            <a:ext cx="4114800" cy="579651"/>
          </a:xfrm>
          <a:noFill/>
        </p:spPr>
        <p:txBody>
          <a:bodyPr wrap="square" lIns="0" tIns="0" rIns="0" bIns="0" rtlCol="0" anchor="b" anchorCtr="0">
            <a:noAutofit/>
          </a:bodyPr>
          <a:lstStyle>
            <a:lvl1pPr>
              <a:lnSpc>
                <a:spcPct val="90000"/>
              </a:lnSpc>
              <a:defRPr kumimoji="0" lang="en-US" sz="3600" b="0" i="0" u="none" strike="noStrike" kern="1200" cap="none" spc="0" normalizeH="0" baseline="0" noProof="0" dirty="0" smtClean="0">
                <a:ln>
                  <a:noFill/>
                </a:ln>
                <a:solidFill>
                  <a:schemeClr val="accent1"/>
                </a:solidFill>
                <a:effectLst/>
                <a:uLnTx/>
                <a:uFillTx/>
                <a:latin typeface="Franklin Gothic Book"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US" dirty="0"/>
          </a:p>
        </p:txBody>
      </p:sp>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Tree>
    <p:extLst>
      <p:ext uri="{BB962C8B-B14F-4D97-AF65-F5344CB8AC3E}">
        <p14:creationId xmlns:p14="http://schemas.microsoft.com/office/powerpoint/2010/main" val="254883647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6" name="Footer Placeholder 5"/>
          <p:cNvSpPr>
            <a:spLocks noGrp="1"/>
          </p:cNvSpPr>
          <p:nvPr>
            <p:ph type="ftr" sz="quarter" idx="11"/>
          </p:nvPr>
        </p:nvSpPr>
        <p:spPr/>
        <p:txBody>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72648F77-9E84-4845-B2DA-07A392A5ABA7}"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08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8" name="Footer Placeholder 7"/>
          <p:cNvSpPr>
            <a:spLocks noGrp="1"/>
          </p:cNvSpPr>
          <p:nvPr>
            <p:ph type="ftr" sz="quarter" idx="11"/>
          </p:nvPr>
        </p:nvSpPr>
        <p:spPr/>
        <p:txBody>
          <a:bodyPr/>
          <a:lstStyle/>
          <a:p>
            <a:endParaRPr lang="en-US" dirty="0">
              <a:solidFill>
                <a:srgbClr val="4F81BD"/>
              </a:solidFill>
            </a:endParaRPr>
          </a:p>
        </p:txBody>
      </p:sp>
      <p:sp>
        <p:nvSpPr>
          <p:cNvPr id="9" name="Slide Number Placeholder 8"/>
          <p:cNvSpPr>
            <a:spLocks noGrp="1"/>
          </p:cNvSpPr>
          <p:nvPr>
            <p:ph type="sldNum" sz="quarter" idx="12"/>
          </p:nvPr>
        </p:nvSpPr>
        <p:spPr/>
        <p:txBody>
          <a:body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1927757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4" name="Footer Placeholder 3"/>
          <p:cNvSpPr>
            <a:spLocks noGrp="1"/>
          </p:cNvSpPr>
          <p:nvPr>
            <p:ph type="ftr" sz="quarter" idx="11"/>
          </p:nvPr>
        </p:nvSpPr>
        <p:spPr/>
        <p:txBody>
          <a:bodyPr/>
          <a:lstStyle/>
          <a:p>
            <a:endParaRPr lang="en-US" dirty="0">
              <a:solidFill>
                <a:srgbClr val="4F81BD"/>
              </a:solidFill>
            </a:endParaRPr>
          </a:p>
        </p:txBody>
      </p:sp>
      <p:sp>
        <p:nvSpPr>
          <p:cNvPr id="5" name="Slide Number Placeholder 4"/>
          <p:cNvSpPr>
            <a:spLocks noGrp="1"/>
          </p:cNvSpPr>
          <p:nvPr>
            <p:ph type="sldNum" sz="quarter" idx="12"/>
          </p:nvPr>
        </p:nvSpPr>
        <p:spPr/>
        <p:txBody>
          <a:body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345529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3" name="Footer Placeholder 2"/>
          <p:cNvSpPr>
            <a:spLocks noGrp="1"/>
          </p:cNvSpPr>
          <p:nvPr>
            <p:ph type="ftr" sz="quarter" idx="11"/>
          </p:nvPr>
        </p:nvSpPr>
        <p:spPr/>
        <p:txBody>
          <a:bodyPr/>
          <a:lstStyle/>
          <a:p>
            <a:endParaRPr lang="en-US" dirty="0">
              <a:solidFill>
                <a:srgbClr val="4F81BD"/>
              </a:solidFill>
            </a:endParaRPr>
          </a:p>
        </p:txBody>
      </p:sp>
      <p:sp>
        <p:nvSpPr>
          <p:cNvPr id="4" name="Slide Number Placeholder 3"/>
          <p:cNvSpPr>
            <a:spLocks noGrp="1"/>
          </p:cNvSpPr>
          <p:nvPr>
            <p:ph type="sldNum" sz="quarter" idx="12"/>
          </p:nvPr>
        </p:nvSpPr>
        <p:spPr/>
        <p:txBody>
          <a:body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395378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Date Placeholder 4"/>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7" name="Slide Number Placeholder 6"/>
          <p:cNvSpPr>
            <a:spLocks noGrp="1"/>
          </p:cNvSpPr>
          <p:nvPr>
            <p:ph type="sldNum" sz="quarter" idx="12"/>
          </p:nvPr>
        </p:nvSpPr>
        <p:spPr/>
        <p:txBody>
          <a:bodyPr/>
          <a:lstStyle/>
          <a:p>
            <a:fld id="{72648F77-9E84-4845-B2DA-07A392A5ABA7}"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4F81BD"/>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011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E3D458-2BE7-47B9-BF2E-1A4263E37D8E}" type="datetimeFigureOut">
              <a:rPr lang="en-US" smtClean="0"/>
              <a:pPr/>
              <a:t>7/30/2020</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4F81BD"/>
              </a:solidFill>
            </a:endParaRPr>
          </a:p>
        </p:txBody>
      </p:sp>
      <p:sp>
        <p:nvSpPr>
          <p:cNvPr id="7" name="Slide Number Placeholder 6"/>
          <p:cNvSpPr>
            <a:spLocks noGrp="1"/>
          </p:cNvSpPr>
          <p:nvPr>
            <p:ph type="sldNum" sz="quarter" idx="12"/>
          </p:nvPr>
        </p:nvSpPr>
        <p:spPr/>
        <p:txBody>
          <a:body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3334839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heme" Target="../theme/theme11.xml"/><Relationship Id="rId7" Type="http://schemas.openxmlformats.org/officeDocument/2006/relationships/tags" Target="../tags/tag26.xml"/><Relationship Id="rId12" Type="http://schemas.openxmlformats.org/officeDocument/2006/relationships/oleObject" Target="../embeddings/oleObject6.bin"/><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ags" Target="../tags/tag25.xml"/><Relationship Id="rId11" Type="http://schemas.openxmlformats.org/officeDocument/2006/relationships/image" Target="../media/image10.png"/><Relationship Id="rId5" Type="http://schemas.openxmlformats.org/officeDocument/2006/relationships/tags" Target="../tags/tag24.xml"/><Relationship Id="rId10" Type="http://schemas.openxmlformats.org/officeDocument/2006/relationships/image" Target="../media/image9.png"/><Relationship Id="rId4" Type="http://schemas.openxmlformats.org/officeDocument/2006/relationships/vmlDrawing" Target="../drawings/vmlDrawing6.vml"/><Relationship Id="rId9" Type="http://schemas.openxmlformats.org/officeDocument/2006/relationships/tags" Target="../tags/tag2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0.xml"/><Relationship Id="rId7" Type="http://schemas.openxmlformats.org/officeDocument/2006/relationships/tags" Target="../tags/tag2.xml"/><Relationship Id="rId12"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ags" Target="../tags/tag1.xml"/><Relationship Id="rId11" Type="http://schemas.openxmlformats.org/officeDocument/2006/relationships/image" Target="../media/image5.jpg"/><Relationship Id="rId5" Type="http://schemas.openxmlformats.org/officeDocument/2006/relationships/vmlDrawing" Target="../drawings/vmlDrawing1.vml"/><Relationship Id="rId10" Type="http://schemas.openxmlformats.org/officeDocument/2006/relationships/tags" Target="../tags/tag5.xml"/><Relationship Id="rId4" Type="http://schemas.openxmlformats.org/officeDocument/2006/relationships/theme" Target="../theme/theme4.xml"/><Relationship Id="rId9" Type="http://schemas.openxmlformats.org/officeDocument/2006/relationships/tags" Target="../tags/tag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23.xml"/><Relationship Id="rId7" Type="http://schemas.openxmlformats.org/officeDocument/2006/relationships/tags" Target="../tags/tag10.xml"/><Relationship Id="rId12" Type="http://schemas.openxmlformats.org/officeDocument/2006/relationships/image" Target="../media/image5.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ags" Target="../tags/tag9.xml"/><Relationship Id="rId11" Type="http://schemas.openxmlformats.org/officeDocument/2006/relationships/oleObject" Target="../embeddings/oleObject3.bin"/><Relationship Id="rId5" Type="http://schemas.openxmlformats.org/officeDocument/2006/relationships/vmlDrawing" Target="../drawings/vmlDrawing3.vml"/><Relationship Id="rId10" Type="http://schemas.openxmlformats.org/officeDocument/2006/relationships/tags" Target="../tags/tag13.xml"/><Relationship Id="rId4" Type="http://schemas.openxmlformats.org/officeDocument/2006/relationships/theme" Target="../theme/theme5.xml"/><Relationship Id="rId9" Type="http://schemas.openxmlformats.org/officeDocument/2006/relationships/tags" Target="../tags/tag12.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heme" Target="../theme/theme6.xml"/><Relationship Id="rId7" Type="http://schemas.openxmlformats.org/officeDocument/2006/relationships/tags" Target="../tags/tag18.xml"/><Relationship Id="rId12" Type="http://schemas.openxmlformats.org/officeDocument/2006/relationships/oleObject" Target="../embeddings/oleObject4.bin"/><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ags" Target="../tags/tag17.xml"/><Relationship Id="rId11" Type="http://schemas.openxmlformats.org/officeDocument/2006/relationships/image" Target="../media/image10.png"/><Relationship Id="rId5" Type="http://schemas.openxmlformats.org/officeDocument/2006/relationships/tags" Target="../tags/tag16.xml"/><Relationship Id="rId10" Type="http://schemas.openxmlformats.org/officeDocument/2006/relationships/image" Target="../media/image9.png"/><Relationship Id="rId4" Type="http://schemas.openxmlformats.org/officeDocument/2006/relationships/vmlDrawing" Target="../drawings/vmlDrawing4.vml"/><Relationship Id="rId9" Type="http://schemas.openxmlformats.org/officeDocument/2006/relationships/tags" Target="../tags/tag2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D6E3D458-2BE7-47B9-BF2E-1A4263E37D8E}" type="datetimeFigureOut">
              <a:rPr lang="en-US" smtClean="0"/>
              <a:pPr/>
              <a:t>7/30/2020</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4F81BD"/>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72648F77-9E84-4845-B2DA-07A392A5ABA7}" type="slidenum">
              <a:rPr lang="en-US" smtClean="0"/>
              <a:pPr/>
              <a:t>‹#›</a:t>
            </a:fld>
            <a:endParaRPr lang="en-US" dirty="0"/>
          </a:p>
        </p:txBody>
      </p:sp>
    </p:spTree>
    <p:extLst>
      <p:ext uri="{BB962C8B-B14F-4D97-AF65-F5344CB8AC3E}">
        <p14:creationId xmlns:p14="http://schemas.microsoft.com/office/powerpoint/2010/main" val="2853481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52466" y="1149351"/>
            <a:ext cx="7839075" cy="2317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19050" tIns="19050" rIns="19050" bIns="19050"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652466" y="3530602"/>
            <a:ext cx="7839075" cy="793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19050" tIns="19050" rIns="19050" bIns="1905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178285236"/>
      </p:ext>
    </p:extLst>
  </p:cSld>
  <p:clrMap bg1="lt1" tx1="dk1" bg2="lt2" tx2="dk2" accent1="accent1" accent2="accent2" accent3="accent3" accent4="accent4" accent5="accent5" accent6="accent6" hlink="hlink" folHlink="folHlink"/>
  <p:sldLayoutIdLst>
    <p:sldLayoutId id="2147483707" r:id="rId1"/>
    <p:sldLayoutId id="2147483708" r:id="rId2"/>
  </p:sldLayoutIdLst>
  <p:transition/>
  <p:hf hdr="0" ftr="0" dt="0"/>
  <p:txStyles>
    <p:titleStyle>
      <a:lvl1pPr algn="ctr" rtl="0" fontAlgn="base">
        <a:spcBef>
          <a:spcPct val="0"/>
        </a:spcBef>
        <a:spcAft>
          <a:spcPct val="0"/>
        </a:spcAft>
        <a:defRPr sz="3300">
          <a:solidFill>
            <a:schemeClr val="tx1"/>
          </a:solidFill>
          <a:latin typeface="+mj-lt"/>
          <a:ea typeface="+mj-ea"/>
          <a:cs typeface="+mj-cs"/>
          <a:sym typeface="Gill Sans" charset="0"/>
        </a:defRPr>
      </a:lvl1pPr>
      <a:lvl2pPr algn="ctr" rtl="0" fontAlgn="base">
        <a:spcBef>
          <a:spcPct val="0"/>
        </a:spcBef>
        <a:spcAft>
          <a:spcPct val="0"/>
        </a:spcAft>
        <a:defRPr sz="3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3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3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3300">
          <a:solidFill>
            <a:schemeClr val="tx1"/>
          </a:solidFill>
          <a:latin typeface="Gill Sans" charset="0"/>
          <a:ea typeface="ヒラギノ角ゴ ProN W3" charset="0"/>
          <a:cs typeface="ヒラギノ角ゴ ProN W3" charset="0"/>
          <a:sym typeface="Gill Sans" charset="0"/>
        </a:defRPr>
      </a:lvl5pPr>
      <a:lvl6pPr marL="128588" algn="ctr" rtl="0" fontAlgn="base">
        <a:spcBef>
          <a:spcPct val="0"/>
        </a:spcBef>
        <a:spcAft>
          <a:spcPct val="0"/>
        </a:spcAft>
        <a:defRPr sz="3300">
          <a:solidFill>
            <a:schemeClr val="tx1"/>
          </a:solidFill>
          <a:latin typeface="Gill Sans" charset="0"/>
          <a:ea typeface="ヒラギノ角ゴ ProN W3" charset="0"/>
          <a:cs typeface="ヒラギノ角ゴ ProN W3" charset="0"/>
          <a:sym typeface="Gill Sans" charset="0"/>
        </a:defRPr>
      </a:lvl6pPr>
      <a:lvl7pPr marL="257175" algn="ctr" rtl="0" fontAlgn="base">
        <a:spcBef>
          <a:spcPct val="0"/>
        </a:spcBef>
        <a:spcAft>
          <a:spcPct val="0"/>
        </a:spcAft>
        <a:defRPr sz="3300">
          <a:solidFill>
            <a:schemeClr val="tx1"/>
          </a:solidFill>
          <a:latin typeface="Gill Sans" charset="0"/>
          <a:ea typeface="ヒラギノ角ゴ ProN W3" charset="0"/>
          <a:cs typeface="ヒラギノ角ゴ ProN W3" charset="0"/>
          <a:sym typeface="Gill Sans" charset="0"/>
        </a:defRPr>
      </a:lvl7pPr>
      <a:lvl8pPr marL="385763" algn="ctr" rtl="0" fontAlgn="base">
        <a:spcBef>
          <a:spcPct val="0"/>
        </a:spcBef>
        <a:spcAft>
          <a:spcPct val="0"/>
        </a:spcAft>
        <a:defRPr sz="3300">
          <a:solidFill>
            <a:schemeClr val="tx1"/>
          </a:solidFill>
          <a:latin typeface="Gill Sans" charset="0"/>
          <a:ea typeface="ヒラギノ角ゴ ProN W3" charset="0"/>
          <a:cs typeface="ヒラギノ角ゴ ProN W3" charset="0"/>
          <a:sym typeface="Gill Sans" charset="0"/>
        </a:defRPr>
      </a:lvl8pPr>
      <a:lvl9pPr marL="514350" algn="ctr" rtl="0" fontAlgn="base">
        <a:spcBef>
          <a:spcPct val="0"/>
        </a:spcBef>
        <a:spcAft>
          <a:spcPct val="0"/>
        </a:spcAft>
        <a:defRPr sz="33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1350">
          <a:solidFill>
            <a:schemeClr val="tx1"/>
          </a:solidFill>
          <a:latin typeface="+mn-lt"/>
          <a:ea typeface="+mn-ea"/>
          <a:cs typeface="+mn-cs"/>
          <a:sym typeface="Gill Sans" charset="0"/>
        </a:defRPr>
      </a:lvl1pPr>
      <a:lvl2pPr algn="ctr" rtl="0" fontAlgn="base">
        <a:spcBef>
          <a:spcPct val="0"/>
        </a:spcBef>
        <a:spcAft>
          <a:spcPct val="0"/>
        </a:spcAft>
        <a:defRPr sz="1350">
          <a:solidFill>
            <a:schemeClr val="tx1"/>
          </a:solidFill>
          <a:latin typeface="+mn-lt"/>
          <a:ea typeface="+mn-ea"/>
          <a:cs typeface="+mn-cs"/>
          <a:sym typeface="Gill Sans" charset="0"/>
        </a:defRPr>
      </a:lvl2pPr>
      <a:lvl3pPr algn="ctr" rtl="0" fontAlgn="base">
        <a:spcBef>
          <a:spcPct val="0"/>
        </a:spcBef>
        <a:spcAft>
          <a:spcPct val="0"/>
        </a:spcAft>
        <a:defRPr sz="1350">
          <a:solidFill>
            <a:schemeClr val="tx1"/>
          </a:solidFill>
          <a:latin typeface="+mn-lt"/>
          <a:ea typeface="+mn-ea"/>
          <a:cs typeface="+mn-cs"/>
          <a:sym typeface="Gill Sans" charset="0"/>
        </a:defRPr>
      </a:lvl3pPr>
      <a:lvl4pPr algn="ctr" rtl="0" fontAlgn="base">
        <a:spcBef>
          <a:spcPct val="0"/>
        </a:spcBef>
        <a:spcAft>
          <a:spcPct val="0"/>
        </a:spcAft>
        <a:defRPr sz="1350">
          <a:solidFill>
            <a:schemeClr val="tx1"/>
          </a:solidFill>
          <a:latin typeface="+mn-lt"/>
          <a:ea typeface="+mn-ea"/>
          <a:cs typeface="+mn-cs"/>
          <a:sym typeface="Gill Sans" charset="0"/>
        </a:defRPr>
      </a:lvl4pPr>
      <a:lvl5pPr algn="ctr" rtl="0" fontAlgn="base">
        <a:spcBef>
          <a:spcPct val="0"/>
        </a:spcBef>
        <a:spcAft>
          <a:spcPct val="0"/>
        </a:spcAft>
        <a:defRPr sz="1350">
          <a:solidFill>
            <a:schemeClr val="tx1"/>
          </a:solidFill>
          <a:latin typeface="+mn-lt"/>
          <a:ea typeface="+mn-ea"/>
          <a:cs typeface="+mn-cs"/>
          <a:sym typeface="Gill Sans" charset="0"/>
        </a:defRPr>
      </a:lvl5pPr>
      <a:lvl6pPr marL="128588" algn="ctr" rtl="0" fontAlgn="base">
        <a:spcBef>
          <a:spcPct val="0"/>
        </a:spcBef>
        <a:spcAft>
          <a:spcPct val="0"/>
        </a:spcAft>
        <a:defRPr sz="1350">
          <a:solidFill>
            <a:schemeClr val="tx1"/>
          </a:solidFill>
          <a:latin typeface="+mn-lt"/>
          <a:ea typeface="+mn-ea"/>
          <a:cs typeface="+mn-cs"/>
          <a:sym typeface="Gill Sans" charset="0"/>
        </a:defRPr>
      </a:lvl6pPr>
      <a:lvl7pPr marL="257175" algn="ctr" rtl="0" fontAlgn="base">
        <a:spcBef>
          <a:spcPct val="0"/>
        </a:spcBef>
        <a:spcAft>
          <a:spcPct val="0"/>
        </a:spcAft>
        <a:defRPr sz="1350">
          <a:solidFill>
            <a:schemeClr val="tx1"/>
          </a:solidFill>
          <a:latin typeface="+mn-lt"/>
          <a:ea typeface="+mn-ea"/>
          <a:cs typeface="+mn-cs"/>
          <a:sym typeface="Gill Sans" charset="0"/>
        </a:defRPr>
      </a:lvl7pPr>
      <a:lvl8pPr marL="385763" algn="ctr" rtl="0" fontAlgn="base">
        <a:spcBef>
          <a:spcPct val="0"/>
        </a:spcBef>
        <a:spcAft>
          <a:spcPct val="0"/>
        </a:spcAft>
        <a:defRPr sz="1350">
          <a:solidFill>
            <a:schemeClr val="tx1"/>
          </a:solidFill>
          <a:latin typeface="+mn-lt"/>
          <a:ea typeface="+mn-ea"/>
          <a:cs typeface="+mn-cs"/>
          <a:sym typeface="Gill Sans" charset="0"/>
        </a:defRPr>
      </a:lvl8pPr>
      <a:lvl9pPr marL="514350" algn="ctr" rtl="0" fontAlgn="base">
        <a:spcBef>
          <a:spcPct val="0"/>
        </a:spcBef>
        <a:spcAft>
          <a:spcPct val="0"/>
        </a:spcAft>
        <a:defRPr sz="1350">
          <a:solidFill>
            <a:schemeClr val="tx1"/>
          </a:solidFill>
          <a:latin typeface="+mn-lt"/>
          <a:ea typeface="+mn-ea"/>
          <a:cs typeface="+mn-cs"/>
          <a:sym typeface="Gill Sans" charset="0"/>
        </a:defRPr>
      </a:lvl9pPr>
    </p:bodyStyle>
    <p:otherStyle>
      <a:defPPr>
        <a:defRPr lang="en-US"/>
      </a:defPPr>
      <a:lvl1pPr marL="0" algn="l" defTabSz="128588" rtl="0" eaLnBrk="1" latinLnBrk="0" hangingPunct="1">
        <a:defRPr sz="525" kern="1200">
          <a:solidFill>
            <a:schemeClr val="tx1"/>
          </a:solidFill>
          <a:latin typeface="+mn-lt"/>
          <a:ea typeface="+mn-ea"/>
          <a:cs typeface="+mn-cs"/>
        </a:defRPr>
      </a:lvl1pPr>
      <a:lvl2pPr marL="128588" algn="l" defTabSz="128588" rtl="0" eaLnBrk="1" latinLnBrk="0" hangingPunct="1">
        <a:defRPr sz="525" kern="1200">
          <a:solidFill>
            <a:schemeClr val="tx1"/>
          </a:solidFill>
          <a:latin typeface="+mn-lt"/>
          <a:ea typeface="+mn-ea"/>
          <a:cs typeface="+mn-cs"/>
        </a:defRPr>
      </a:lvl2pPr>
      <a:lvl3pPr marL="257175" algn="l" defTabSz="128588" rtl="0" eaLnBrk="1" latinLnBrk="0" hangingPunct="1">
        <a:defRPr sz="525" kern="1200">
          <a:solidFill>
            <a:schemeClr val="tx1"/>
          </a:solidFill>
          <a:latin typeface="+mn-lt"/>
          <a:ea typeface="+mn-ea"/>
          <a:cs typeface="+mn-cs"/>
        </a:defRPr>
      </a:lvl3pPr>
      <a:lvl4pPr marL="385763" algn="l" defTabSz="128588" rtl="0" eaLnBrk="1" latinLnBrk="0" hangingPunct="1">
        <a:defRPr sz="525" kern="1200">
          <a:solidFill>
            <a:schemeClr val="tx1"/>
          </a:solidFill>
          <a:latin typeface="+mn-lt"/>
          <a:ea typeface="+mn-ea"/>
          <a:cs typeface="+mn-cs"/>
        </a:defRPr>
      </a:lvl4pPr>
      <a:lvl5pPr marL="514350" algn="l" defTabSz="128588" rtl="0" eaLnBrk="1" latinLnBrk="0" hangingPunct="1">
        <a:defRPr sz="525" kern="1200">
          <a:solidFill>
            <a:schemeClr val="tx1"/>
          </a:solidFill>
          <a:latin typeface="+mn-lt"/>
          <a:ea typeface="+mn-ea"/>
          <a:cs typeface="+mn-cs"/>
        </a:defRPr>
      </a:lvl5pPr>
      <a:lvl6pPr marL="642938" algn="l" defTabSz="128588" rtl="0" eaLnBrk="1" latinLnBrk="0" hangingPunct="1">
        <a:defRPr sz="525" kern="1200">
          <a:solidFill>
            <a:schemeClr val="tx1"/>
          </a:solidFill>
          <a:latin typeface="+mn-lt"/>
          <a:ea typeface="+mn-ea"/>
          <a:cs typeface="+mn-cs"/>
        </a:defRPr>
      </a:lvl6pPr>
      <a:lvl7pPr marL="771525" algn="l" defTabSz="128588" rtl="0" eaLnBrk="1" latinLnBrk="0" hangingPunct="1">
        <a:defRPr sz="525" kern="1200">
          <a:solidFill>
            <a:schemeClr val="tx1"/>
          </a:solidFill>
          <a:latin typeface="+mn-lt"/>
          <a:ea typeface="+mn-ea"/>
          <a:cs typeface="+mn-cs"/>
        </a:defRPr>
      </a:lvl7pPr>
      <a:lvl8pPr marL="900113" algn="l" defTabSz="128588" rtl="0" eaLnBrk="1" latinLnBrk="0" hangingPunct="1">
        <a:defRPr sz="525" kern="1200">
          <a:solidFill>
            <a:schemeClr val="tx1"/>
          </a:solidFill>
          <a:latin typeface="+mn-lt"/>
          <a:ea typeface="+mn-ea"/>
          <a:cs typeface="+mn-cs"/>
        </a:defRPr>
      </a:lvl8pPr>
      <a:lvl9pPr marL="1028700" algn="l" defTabSz="128588" rtl="0" eaLnBrk="1" latinLnBrk="0" hangingPunct="1">
        <a:defRPr sz="52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5" name="Picture 4" descr="Footer.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292906"/>
            <a:ext cx="9144000" cy="565094"/>
          </a:xfrm>
          <a:prstGeom prst="rect">
            <a:avLst/>
          </a:prstGeom>
        </p:spPr>
      </p:pic>
      <p:pic>
        <p:nvPicPr>
          <p:cNvPr id="4" name="Picture 3" descr="Header.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31576"/>
          </a:xfrm>
          <a:prstGeom prst="rect">
            <a:avLst/>
          </a:prstGeom>
        </p:spPr>
      </p:pic>
      <p:graphicFrame>
        <p:nvGraphicFramePr>
          <p:cNvPr id="10" name="Object 9" hidden="1"/>
          <p:cNvGraphicFramePr>
            <a:graphicFrameLocks/>
          </p:cNvGraphicFramePr>
          <p:nvPr>
            <p:custDataLst>
              <p:tags r:id="rId5"/>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56" name="think-cell Slide" r:id="rId12" imgW="0" imgH="0" progId="">
                  <p:embed/>
                </p:oleObj>
              </mc:Choice>
              <mc:Fallback>
                <p:oleObj name="think-cell Slide" r:id="rId12"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custDataLst>
              <p:tags r:id="rId6"/>
            </p:custDataLst>
          </p:nvPr>
        </p:nvSpPr>
        <p:spPr>
          <a:xfrm>
            <a:off x="8886825" y="6579399"/>
            <a:ext cx="257175" cy="19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sp>
        <p:nvSpPr>
          <p:cNvPr id="2" name="Title Placeholder 1"/>
          <p:cNvSpPr>
            <a:spLocks noGrp="1"/>
          </p:cNvSpPr>
          <p:nvPr>
            <p:ph type="title"/>
            <p:custDataLst>
              <p:tags r:id="rId7"/>
            </p:custDataLst>
          </p:nvPr>
        </p:nvSpPr>
        <p:spPr bwMode="gray">
          <a:xfrm>
            <a:off x="304800" y="76200"/>
            <a:ext cx="8353425" cy="461665"/>
          </a:xfrm>
          <a:prstGeom prst="rect">
            <a:avLst/>
          </a:prstGeom>
          <a:noFill/>
        </p:spPr>
        <p:txBody>
          <a:bodyPr wrap="square" lIns="0" rtlCol="0">
            <a:spAutoFit/>
          </a:bodyPr>
          <a:lstStyle/>
          <a:p>
            <a:r>
              <a:rPr lang="en-US"/>
              <a:t>Click to edit Master title style</a:t>
            </a:r>
            <a:endParaRPr lang="en-US" dirty="0"/>
          </a:p>
        </p:txBody>
      </p:sp>
      <p:sp>
        <p:nvSpPr>
          <p:cNvPr id="3" name="Text Placeholder 2"/>
          <p:cNvSpPr>
            <a:spLocks noGrp="1"/>
          </p:cNvSpPr>
          <p:nvPr>
            <p:ph type="body" idx="1"/>
            <p:custDataLst>
              <p:tags r:id="rId8"/>
            </p:custDataLst>
          </p:nvPr>
        </p:nvSpPr>
        <p:spPr>
          <a:xfrm>
            <a:off x="333375" y="1066800"/>
            <a:ext cx="8477250" cy="5181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custDataLst>
              <p:tags r:id="rId9"/>
            </p:custDataLst>
          </p:nvPr>
        </p:nvSpPr>
        <p:spPr>
          <a:xfrm>
            <a:off x="8870949" y="6582395"/>
            <a:ext cx="211057" cy="187507"/>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8" name="TextBox 7"/>
          <p:cNvSpPr txBox="1"/>
          <p:nvPr/>
        </p:nvSpPr>
        <p:spPr>
          <a:xfrm>
            <a:off x="304800" y="6519446"/>
            <a:ext cx="4267200" cy="276999"/>
          </a:xfrm>
          <a:prstGeom prst="rect">
            <a:avLst/>
          </a:prstGeom>
          <a:noFill/>
        </p:spPr>
        <p:txBody>
          <a:bodyPr wrap="square" rtlCol="0">
            <a:spAutoFit/>
          </a:bodyPr>
          <a:lstStyle/>
          <a:p>
            <a:r>
              <a:rPr lang="en-US" sz="1200" dirty="0">
                <a:solidFill>
                  <a:schemeClr val="bg1"/>
                </a:solidFill>
                <a:latin typeface="+mn-lt"/>
              </a:rPr>
              <a:t>Footer Text </a:t>
            </a:r>
          </a:p>
        </p:txBody>
      </p:sp>
      <p:sp>
        <p:nvSpPr>
          <p:cNvPr id="11" name="TextBox 10"/>
          <p:cNvSpPr txBox="1"/>
          <p:nvPr/>
        </p:nvSpPr>
        <p:spPr>
          <a:xfrm>
            <a:off x="4572000" y="6488668"/>
            <a:ext cx="4114800" cy="276999"/>
          </a:xfrm>
          <a:prstGeom prst="rect">
            <a:avLst/>
          </a:prstGeom>
          <a:noFill/>
        </p:spPr>
        <p:txBody>
          <a:bodyPr wrap="square" rtlCol="0">
            <a:spAutoFit/>
          </a:bodyPr>
          <a:lstStyle/>
          <a:p>
            <a:pPr algn="r"/>
            <a:r>
              <a:rPr lang="en-US" sz="1200" dirty="0">
                <a:solidFill>
                  <a:schemeClr val="bg1"/>
                </a:solidFill>
                <a:latin typeface="+mn-lt"/>
              </a:rPr>
              <a:t>Date</a:t>
            </a:r>
          </a:p>
        </p:txBody>
      </p:sp>
    </p:spTree>
    <p:extLst>
      <p:ext uri="{BB962C8B-B14F-4D97-AF65-F5344CB8AC3E}">
        <p14:creationId xmlns:p14="http://schemas.microsoft.com/office/powerpoint/2010/main" val="4266353871"/>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dt="0"/>
  <p:txStyles>
    <p:title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Franklin Gothic Book" panose="020B0503020102020204"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 y="6528531"/>
            <a:ext cx="8903970" cy="271689"/>
            <a:chOff x="121024" y="4412607"/>
            <a:chExt cx="11423276" cy="321184"/>
          </a:xfrm>
        </p:grpSpPr>
        <p:sp>
          <p:nvSpPr>
            <p:cNvPr id="11" name="Rectangle 5"/>
            <p:cNvSpPr>
              <a:spLocks noChangeArrowheads="1"/>
            </p:cNvSpPr>
            <p:nvPr userDrawn="1"/>
          </p:nvSpPr>
          <p:spPr bwMode="auto">
            <a:xfrm>
              <a:off x="121024" y="4412607"/>
              <a:ext cx="11423276" cy="321184"/>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dirty="0">
                <a:solidFill>
                  <a:srgbClr val="000000"/>
                </a:solidFill>
                <a:latin typeface="Times New Roman" pitchFamily="18" charset="0"/>
              </a:endParaRPr>
            </a:p>
          </p:txBody>
        </p:sp>
        <p:sp>
          <p:nvSpPr>
            <p:cNvPr id="15" name="Freeform 14"/>
            <p:cNvSpPr/>
            <p:nvPr userDrawn="1"/>
          </p:nvSpPr>
          <p:spPr bwMode="auto">
            <a:xfrm>
              <a:off x="121024" y="4566387"/>
              <a:ext cx="11365992" cy="0"/>
            </a:xfrm>
            <a:custGeom>
              <a:avLst/>
              <a:gdLst>
                <a:gd name="connsiteX0" fmla="*/ 11391900 w 11391900"/>
                <a:gd name="connsiteY0" fmla="*/ 0 h 0"/>
                <a:gd name="connsiteX1" fmla="*/ 0 w 11391900"/>
                <a:gd name="connsiteY1" fmla="*/ 0 h 0"/>
              </a:gdLst>
              <a:ahLst/>
              <a:cxnLst>
                <a:cxn ang="0">
                  <a:pos x="connsiteX0" y="connsiteY0"/>
                </a:cxn>
                <a:cxn ang="0">
                  <a:pos x="connsiteX1" y="connsiteY1"/>
                </a:cxn>
              </a:cxnLst>
              <a:rect l="l" t="t" r="r" b="b"/>
              <a:pathLst>
                <a:path w="11391900">
                  <a:moveTo>
                    <a:pt x="11391900" y="0"/>
                  </a:moveTo>
                  <a:lnTo>
                    <a:pt x="0" y="0"/>
                  </a:lnTo>
                </a:path>
              </a:pathLst>
            </a:custGeom>
            <a:noFill/>
            <a:ln w="22225" cap="flat" cmpd="sng" algn="ctr">
              <a:solidFill>
                <a:srgbClr val="987E4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685766" fontAlgn="base">
                <a:spcBef>
                  <a:spcPct val="0"/>
                </a:spcBef>
                <a:spcAft>
                  <a:spcPct val="0"/>
                </a:spcAft>
              </a:pPr>
              <a:endParaRPr lang="en-US" sz="1800" dirty="0">
                <a:solidFill>
                  <a:srgbClr val="000000"/>
                </a:solidFill>
                <a:latin typeface="Times New Roman" pitchFamily="18" charset="0"/>
              </a:endParaRPr>
            </a:p>
          </p:txBody>
        </p:sp>
      </p:grpSp>
      <p:grpSp>
        <p:nvGrpSpPr>
          <p:cNvPr id="199695" name="Group 199694"/>
          <p:cNvGrpSpPr/>
          <p:nvPr userDrawn="1"/>
        </p:nvGrpSpPr>
        <p:grpSpPr>
          <a:xfrm>
            <a:off x="8827102" y="6453960"/>
            <a:ext cx="282116" cy="37688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dirty="0">
                <a:solidFill>
                  <a:srgbClr val="000000"/>
                </a:solidFill>
                <a:latin typeface="Times New Roman" pitchFamily="18" charset="0"/>
              </a:endParaRPr>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199682" name="Rectangle 2"/>
          <p:cNvSpPr>
            <a:spLocks noGrp="1" noChangeArrowheads="1"/>
          </p:cNvSpPr>
          <p:nvPr userDrawn="1">
            <p:ph type="title"/>
          </p:nvPr>
        </p:nvSpPr>
        <p:spPr bwMode="auto">
          <a:xfrm>
            <a:off x="214950" y="113854"/>
            <a:ext cx="7615954" cy="831851"/>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65" y="6546266"/>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pPr fontAlgn="base">
              <a:spcAft>
                <a:spcPct val="0"/>
              </a:spcAft>
              <a:buClr>
                <a:srgbClr val="000000"/>
              </a:buClr>
            </a:pPr>
            <a:fld id="{8022235C-F2BB-49F2-A307-DAF5D2C4A06C}" type="slidenum">
              <a:rPr lang="en-US" smtClean="0">
                <a:solidFill>
                  <a:srgbClr val="FFFFFF"/>
                </a:solidFill>
              </a:rPr>
              <a:pPr fontAlgn="base">
                <a:spcAft>
                  <a:spcPct val="0"/>
                </a:spcAft>
                <a:buClr>
                  <a:srgbClr val="000000"/>
                </a:buClr>
              </a:pPr>
              <a:t>‹#›</a:t>
            </a:fld>
            <a:endParaRPr lang="en-US" dirty="0">
              <a:solidFill>
                <a:srgbClr val="FFFFFF"/>
              </a:solidFill>
            </a:endParaRPr>
          </a:p>
        </p:txBody>
      </p:sp>
      <p:sp>
        <p:nvSpPr>
          <p:cNvPr id="6" name="Text Placeholder 5"/>
          <p:cNvSpPr>
            <a:spLocks noGrp="1"/>
          </p:cNvSpPr>
          <p:nvPr userDrawn="1">
            <p:ph type="body" idx="1"/>
          </p:nvPr>
        </p:nvSpPr>
        <p:spPr>
          <a:xfrm>
            <a:off x="243253" y="1074609"/>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94" y="4005266"/>
            <a:ext cx="67294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pPr fontAlgn="base">
              <a:spcBef>
                <a:spcPct val="0"/>
              </a:spcBef>
              <a:spcAft>
                <a:spcPct val="0"/>
              </a:spcAft>
            </a:pPr>
            <a:endParaRPr lang="en-US" sz="1800" dirty="0">
              <a:solidFill>
                <a:srgbClr val="000000"/>
              </a:solidFill>
              <a:latin typeface="Times New Roman" pitchFamily="18" charset="0"/>
            </a:endParaRPr>
          </a:p>
        </p:txBody>
      </p:sp>
      <p:pic>
        <p:nvPicPr>
          <p:cNvPr id="199698" name="Picture 19969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103" y="6188650"/>
            <a:ext cx="654182" cy="249881"/>
          </a:xfrm>
          <a:prstGeom prst="rect">
            <a:avLst/>
          </a:prstGeom>
        </p:spPr>
      </p:pic>
    </p:spTree>
    <p:extLst>
      <p:ext uri="{BB962C8B-B14F-4D97-AF65-F5344CB8AC3E}">
        <p14:creationId xmlns:p14="http://schemas.microsoft.com/office/powerpoint/2010/main" val="2113763940"/>
      </p:ext>
    </p:extLst>
  </p:cSld>
  <p:clrMap bg1="lt1" tx1="dk1" bg2="lt2" tx2="dk2" accent1="accent1" accent2="accent2" accent3="accent3" accent4="accent4" accent5="accent5" accent6="accent6" hlink="hlink" folHlink="folHlink"/>
  <p:sldLayoutIdLst>
    <p:sldLayoutId id="2147483684" r:id="rId1"/>
    <p:sldLayoutId id="2147483687" r:id="rId2"/>
    <p:sldLayoutId id="214748368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84" algn="l" rtl="0" eaLnBrk="1" fontAlgn="base" hangingPunct="1">
        <a:lnSpc>
          <a:spcPct val="90000"/>
        </a:lnSpc>
        <a:spcBef>
          <a:spcPct val="0"/>
        </a:spcBef>
        <a:spcAft>
          <a:spcPct val="0"/>
        </a:spcAft>
        <a:defRPr sz="1900" b="1">
          <a:solidFill>
            <a:srgbClr val="000000"/>
          </a:solidFill>
          <a:latin typeface="Arial" charset="0"/>
        </a:defRPr>
      </a:lvl6pPr>
      <a:lvl7pPr marL="685766" algn="l" rtl="0" eaLnBrk="1" fontAlgn="base" hangingPunct="1">
        <a:lnSpc>
          <a:spcPct val="90000"/>
        </a:lnSpc>
        <a:spcBef>
          <a:spcPct val="0"/>
        </a:spcBef>
        <a:spcAft>
          <a:spcPct val="0"/>
        </a:spcAft>
        <a:defRPr sz="1900" b="1">
          <a:solidFill>
            <a:srgbClr val="000000"/>
          </a:solidFill>
          <a:latin typeface="Arial" charset="0"/>
        </a:defRPr>
      </a:lvl7pPr>
      <a:lvl8pPr marL="1028649" algn="l" rtl="0" eaLnBrk="1" fontAlgn="base" hangingPunct="1">
        <a:lnSpc>
          <a:spcPct val="90000"/>
        </a:lnSpc>
        <a:spcBef>
          <a:spcPct val="0"/>
        </a:spcBef>
        <a:spcAft>
          <a:spcPct val="0"/>
        </a:spcAft>
        <a:defRPr sz="1900" b="1">
          <a:solidFill>
            <a:srgbClr val="000000"/>
          </a:solidFill>
          <a:latin typeface="Arial" charset="0"/>
        </a:defRPr>
      </a:lvl8pPr>
      <a:lvl9pPr marL="1371532"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2" indent="-169061"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54" indent="-176204"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15" indent="-169061"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66" indent="-170252"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44"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26"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08"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292"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 y="6528531"/>
            <a:ext cx="8903970" cy="271689"/>
            <a:chOff x="121024" y="4412607"/>
            <a:chExt cx="11423276" cy="321184"/>
          </a:xfrm>
        </p:grpSpPr>
        <p:sp>
          <p:nvSpPr>
            <p:cNvPr id="11" name="Rectangle 5"/>
            <p:cNvSpPr>
              <a:spLocks noChangeArrowheads="1"/>
            </p:cNvSpPr>
            <p:nvPr userDrawn="1"/>
          </p:nvSpPr>
          <p:spPr bwMode="auto">
            <a:xfrm>
              <a:off x="121024" y="4412607"/>
              <a:ext cx="11423276" cy="321184"/>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dirty="0">
                <a:solidFill>
                  <a:srgbClr val="000000"/>
                </a:solidFill>
                <a:latin typeface="Times New Roman" pitchFamily="18" charset="0"/>
              </a:endParaRPr>
            </a:p>
          </p:txBody>
        </p:sp>
        <p:sp>
          <p:nvSpPr>
            <p:cNvPr id="15" name="Freeform 14"/>
            <p:cNvSpPr/>
            <p:nvPr userDrawn="1"/>
          </p:nvSpPr>
          <p:spPr bwMode="auto">
            <a:xfrm>
              <a:off x="121024" y="4566387"/>
              <a:ext cx="11365992" cy="0"/>
            </a:xfrm>
            <a:custGeom>
              <a:avLst/>
              <a:gdLst>
                <a:gd name="connsiteX0" fmla="*/ 11391900 w 11391900"/>
                <a:gd name="connsiteY0" fmla="*/ 0 h 0"/>
                <a:gd name="connsiteX1" fmla="*/ 0 w 11391900"/>
                <a:gd name="connsiteY1" fmla="*/ 0 h 0"/>
              </a:gdLst>
              <a:ahLst/>
              <a:cxnLst>
                <a:cxn ang="0">
                  <a:pos x="connsiteX0" y="connsiteY0"/>
                </a:cxn>
                <a:cxn ang="0">
                  <a:pos x="connsiteX1" y="connsiteY1"/>
                </a:cxn>
              </a:cxnLst>
              <a:rect l="l" t="t" r="r" b="b"/>
              <a:pathLst>
                <a:path w="11391900">
                  <a:moveTo>
                    <a:pt x="11391900" y="0"/>
                  </a:moveTo>
                  <a:lnTo>
                    <a:pt x="0" y="0"/>
                  </a:lnTo>
                </a:path>
              </a:pathLst>
            </a:custGeom>
            <a:noFill/>
            <a:ln w="22225" cap="flat" cmpd="sng" algn="ctr">
              <a:solidFill>
                <a:srgbClr val="987E4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685766" fontAlgn="base">
                <a:spcBef>
                  <a:spcPct val="0"/>
                </a:spcBef>
                <a:spcAft>
                  <a:spcPct val="0"/>
                </a:spcAft>
              </a:pPr>
              <a:endParaRPr lang="en-US" sz="1800" dirty="0">
                <a:solidFill>
                  <a:srgbClr val="000000"/>
                </a:solidFill>
                <a:latin typeface="Times New Roman" pitchFamily="18" charset="0"/>
              </a:endParaRPr>
            </a:p>
          </p:txBody>
        </p:sp>
      </p:grpSp>
      <p:grpSp>
        <p:nvGrpSpPr>
          <p:cNvPr id="199695" name="Group 199694"/>
          <p:cNvGrpSpPr/>
          <p:nvPr userDrawn="1"/>
        </p:nvGrpSpPr>
        <p:grpSpPr>
          <a:xfrm>
            <a:off x="8827102" y="6453960"/>
            <a:ext cx="282116" cy="37688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dirty="0">
                <a:solidFill>
                  <a:srgbClr val="000000"/>
                </a:solidFill>
                <a:latin typeface="Times New Roman" pitchFamily="18" charset="0"/>
              </a:endParaRPr>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199682" name="Rectangle 2"/>
          <p:cNvSpPr>
            <a:spLocks noGrp="1" noChangeArrowheads="1"/>
          </p:cNvSpPr>
          <p:nvPr userDrawn="1">
            <p:ph type="title"/>
          </p:nvPr>
        </p:nvSpPr>
        <p:spPr bwMode="auto">
          <a:xfrm>
            <a:off x="214950" y="113854"/>
            <a:ext cx="7615954" cy="831851"/>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65" y="6546266"/>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pPr fontAlgn="base">
              <a:spcAft>
                <a:spcPct val="0"/>
              </a:spcAft>
              <a:buClr>
                <a:srgbClr val="000000"/>
              </a:buClr>
            </a:pPr>
            <a:fld id="{8022235C-F2BB-49F2-A307-DAF5D2C4A06C}" type="slidenum">
              <a:rPr lang="en-US" smtClean="0">
                <a:solidFill>
                  <a:srgbClr val="FFFFFF"/>
                </a:solidFill>
              </a:rPr>
              <a:pPr fontAlgn="base">
                <a:spcAft>
                  <a:spcPct val="0"/>
                </a:spcAft>
                <a:buClr>
                  <a:srgbClr val="000000"/>
                </a:buClr>
              </a:pPr>
              <a:t>‹#›</a:t>
            </a:fld>
            <a:endParaRPr lang="en-US" dirty="0">
              <a:solidFill>
                <a:srgbClr val="FFFFFF"/>
              </a:solidFill>
            </a:endParaRPr>
          </a:p>
        </p:txBody>
      </p:sp>
      <p:sp>
        <p:nvSpPr>
          <p:cNvPr id="6" name="Text Placeholder 5"/>
          <p:cNvSpPr>
            <a:spLocks noGrp="1"/>
          </p:cNvSpPr>
          <p:nvPr userDrawn="1">
            <p:ph type="body" idx="1"/>
          </p:nvPr>
        </p:nvSpPr>
        <p:spPr>
          <a:xfrm>
            <a:off x="243253" y="1074609"/>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94" y="4005266"/>
            <a:ext cx="67294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pPr fontAlgn="base">
              <a:spcBef>
                <a:spcPct val="0"/>
              </a:spcBef>
              <a:spcAft>
                <a:spcPct val="0"/>
              </a:spcAft>
            </a:pPr>
            <a:endParaRPr lang="en-US" sz="1800" dirty="0">
              <a:solidFill>
                <a:srgbClr val="000000"/>
              </a:solidFill>
              <a:latin typeface="Times New Roman" pitchFamily="18" charset="0"/>
            </a:endParaRPr>
          </a:p>
        </p:txBody>
      </p:sp>
    </p:spTree>
    <p:extLst>
      <p:ext uri="{BB962C8B-B14F-4D97-AF65-F5344CB8AC3E}">
        <p14:creationId xmlns:p14="http://schemas.microsoft.com/office/powerpoint/2010/main" val="1673646937"/>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84" algn="l" rtl="0" eaLnBrk="1" fontAlgn="base" hangingPunct="1">
        <a:lnSpc>
          <a:spcPct val="90000"/>
        </a:lnSpc>
        <a:spcBef>
          <a:spcPct val="0"/>
        </a:spcBef>
        <a:spcAft>
          <a:spcPct val="0"/>
        </a:spcAft>
        <a:defRPr sz="1900" b="1">
          <a:solidFill>
            <a:srgbClr val="000000"/>
          </a:solidFill>
          <a:latin typeface="Arial" charset="0"/>
        </a:defRPr>
      </a:lvl6pPr>
      <a:lvl7pPr marL="685766" algn="l" rtl="0" eaLnBrk="1" fontAlgn="base" hangingPunct="1">
        <a:lnSpc>
          <a:spcPct val="90000"/>
        </a:lnSpc>
        <a:spcBef>
          <a:spcPct val="0"/>
        </a:spcBef>
        <a:spcAft>
          <a:spcPct val="0"/>
        </a:spcAft>
        <a:defRPr sz="1900" b="1">
          <a:solidFill>
            <a:srgbClr val="000000"/>
          </a:solidFill>
          <a:latin typeface="Arial" charset="0"/>
        </a:defRPr>
      </a:lvl7pPr>
      <a:lvl8pPr marL="1028649" algn="l" rtl="0" eaLnBrk="1" fontAlgn="base" hangingPunct="1">
        <a:lnSpc>
          <a:spcPct val="90000"/>
        </a:lnSpc>
        <a:spcBef>
          <a:spcPct val="0"/>
        </a:spcBef>
        <a:spcAft>
          <a:spcPct val="0"/>
        </a:spcAft>
        <a:defRPr sz="1900" b="1">
          <a:solidFill>
            <a:srgbClr val="000000"/>
          </a:solidFill>
          <a:latin typeface="Arial" charset="0"/>
        </a:defRPr>
      </a:lvl8pPr>
      <a:lvl9pPr marL="1371532"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2" indent="-169061"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54" indent="-176204"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15" indent="-169061"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66" indent="-170252"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44"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26"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08"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292"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6E6E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C3D2E47-2E1E-CE49-BEE2-8415387622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286913"/>
            <a:ext cx="9144000" cy="584969"/>
          </a:xfrm>
          <a:prstGeom prst="rect">
            <a:avLst/>
          </a:prstGeom>
        </p:spPr>
      </p:pic>
      <p:graphicFrame>
        <p:nvGraphicFramePr>
          <p:cNvPr id="10" name="Object 9" hidden="1"/>
          <p:cNvGraphicFramePr>
            <a:graphicFrameLocks/>
          </p:cNvGraphicFramePr>
          <p:nvPr>
            <p:custDataLst>
              <p:tags r:id="rId6"/>
            </p:custDataLst>
          </p:nvPr>
        </p:nvGraphicFramePr>
        <p:xfrm>
          <a:off x="0" y="1"/>
          <a:ext cx="158750" cy="158751"/>
        </p:xfrm>
        <a:graphic>
          <a:graphicData uri="http://schemas.openxmlformats.org/presentationml/2006/ole">
            <mc:AlternateContent xmlns:mc="http://schemas.openxmlformats.org/markup-compatibility/2006">
              <mc:Choice xmlns:v="urn:schemas-microsoft-com:vml" Requires="v">
                <p:oleObj spid="_x0000_s4116" name="think-cell Slide" r:id="rId12" imgW="0" imgH="0" progId="">
                  <p:embed/>
                </p:oleObj>
              </mc:Choice>
              <mc:Fallback>
                <p:oleObj name="think-cell Slide" r:id="rId12"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custDataLst>
              <p:tags r:id="rId7"/>
            </p:custDataLst>
          </p:nvPr>
        </p:nvSpPr>
        <p:spPr>
          <a:xfrm>
            <a:off x="8886827" y="6472963"/>
            <a:ext cx="257175" cy="190500"/>
          </a:xfrm>
          <a:prstGeom prst="rect">
            <a:avLst/>
          </a:prstGeom>
          <a:solidFill>
            <a:srgbClr val="CC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sp>
        <p:nvSpPr>
          <p:cNvPr id="2" name="Title Placeholder 1"/>
          <p:cNvSpPr>
            <a:spLocks noGrp="1"/>
          </p:cNvSpPr>
          <p:nvPr>
            <p:ph type="title"/>
            <p:custDataLst>
              <p:tags r:id="rId8"/>
            </p:custDataLst>
          </p:nvPr>
        </p:nvSpPr>
        <p:spPr bwMode="gray">
          <a:xfrm>
            <a:off x="253678" y="145235"/>
            <a:ext cx="8353424" cy="400110"/>
          </a:xfrm>
          <a:prstGeom prst="rect">
            <a:avLst/>
          </a:prstGeom>
          <a:noFill/>
        </p:spPr>
        <p:txBody>
          <a:bodyPr wrap="square" lIns="0" rtlCol="0">
            <a:spAutoFit/>
          </a:bodyPr>
          <a:lstStyle/>
          <a:p>
            <a:r>
              <a:rPr lang="en-US"/>
              <a:t>Click to edit Master title style</a:t>
            </a:r>
            <a:endParaRPr lang="en-US" dirty="0"/>
          </a:p>
        </p:txBody>
      </p:sp>
      <p:sp>
        <p:nvSpPr>
          <p:cNvPr id="3" name="Text Placeholder 2"/>
          <p:cNvSpPr>
            <a:spLocks noGrp="1"/>
          </p:cNvSpPr>
          <p:nvPr>
            <p:ph type="body" idx="1"/>
            <p:custDataLst>
              <p:tags r:id="rId9"/>
            </p:custDataLst>
          </p:nvPr>
        </p:nvSpPr>
        <p:spPr>
          <a:xfrm>
            <a:off x="253678" y="1056419"/>
            <a:ext cx="8477250" cy="51816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custDataLst>
              <p:tags r:id="rId10"/>
            </p:custDataLst>
          </p:nvPr>
        </p:nvSpPr>
        <p:spPr>
          <a:xfrm>
            <a:off x="8870951" y="6475960"/>
            <a:ext cx="211057" cy="187507"/>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9" name="TextBox 8"/>
          <p:cNvSpPr txBox="1"/>
          <p:nvPr/>
        </p:nvSpPr>
        <p:spPr>
          <a:xfrm>
            <a:off x="256032" y="6286913"/>
            <a:ext cx="4267200" cy="584969"/>
          </a:xfrm>
          <a:prstGeom prst="rect">
            <a:avLst/>
          </a:prstGeom>
          <a:noFill/>
        </p:spPr>
        <p:txBody>
          <a:bodyPr wrap="none" lIns="0" tIns="0" rIns="0" bIns="0" rtlCol="0" anchor="ctr" anchorCtr="0">
            <a:noAutofit/>
          </a:bodyPr>
          <a:lstStyle/>
          <a:p>
            <a:r>
              <a:rPr lang="en-US" sz="1200" dirty="0">
                <a:solidFill>
                  <a:schemeClr val="bg1"/>
                </a:solidFill>
                <a:latin typeface="Franklin Gothic Book" pitchFamily="34" charset="0"/>
              </a:rPr>
              <a:t>635 East Project </a:t>
            </a:r>
          </a:p>
        </p:txBody>
      </p:sp>
      <p:sp>
        <p:nvSpPr>
          <p:cNvPr id="15" name="TextBox 14">
            <a:extLst>
              <a:ext uri="{FF2B5EF4-FFF2-40B4-BE49-F238E27FC236}">
                <a16:creationId xmlns:a16="http://schemas.microsoft.com/office/drawing/2014/main" id="{EBBBF4F3-27CF-584C-B354-C1AF0B34B8BD}"/>
              </a:ext>
            </a:extLst>
          </p:cNvPr>
          <p:cNvSpPr txBox="1"/>
          <p:nvPr/>
        </p:nvSpPr>
        <p:spPr>
          <a:xfrm>
            <a:off x="6995881" y="6286912"/>
            <a:ext cx="1634889" cy="571088"/>
          </a:xfrm>
          <a:prstGeom prst="rect">
            <a:avLst/>
          </a:prstGeom>
          <a:noFill/>
        </p:spPr>
        <p:txBody>
          <a:bodyPr wrap="none" lIns="0" tIns="0" rIns="0" bIns="0" rtlCol="0" anchor="ctr" anchorCtr="0">
            <a:noAutofit/>
          </a:bodyPr>
          <a:lstStyle/>
          <a:p>
            <a:pPr algn="r"/>
            <a:endParaRPr lang="en-US" sz="1200" dirty="0">
              <a:solidFill>
                <a:schemeClr val="bg1"/>
              </a:solidFill>
              <a:latin typeface="Franklin Gothic Book" pitchFamily="34" charset="0"/>
            </a:endParaRPr>
          </a:p>
        </p:txBody>
      </p:sp>
    </p:spTree>
    <p:extLst>
      <p:ext uri="{BB962C8B-B14F-4D97-AF65-F5344CB8AC3E}">
        <p14:creationId xmlns:p14="http://schemas.microsoft.com/office/powerpoint/2010/main" val="3694275411"/>
      </p:ext>
    </p:extLst>
  </p:cSld>
  <p:clrMap bg1="lt1" tx1="dk1" bg2="lt2" tx2="dk2" accent1="accent1" accent2="accent2" accent3="accent3" accent4="accent4" accent5="accent5" accent6="accent6" hlink="hlink" folHlink="folHlink"/>
  <p:sldLayoutIdLst>
    <p:sldLayoutId id="2147483690" r:id="rId1"/>
    <p:sldLayoutId id="2147483693" r:id="rId2"/>
    <p:sldLayoutId id="2147483695" r:id="rId3"/>
  </p:sldLayoutIdLst>
  <p:hf hdr="0" dt="0"/>
  <p:txStyles>
    <p:titleStyle>
      <a:lvl1pPr marL="0" algn="l" defTabSz="914400" rtl="0" eaLnBrk="1" latinLnBrk="0" hangingPunct="1">
        <a:lnSpc>
          <a:spcPct val="100000"/>
        </a:lnSpc>
        <a:spcBef>
          <a:spcPct val="0"/>
        </a:spcBef>
        <a:buNone/>
        <a:defRPr lang="en-US" sz="2000" b="0" kern="1200" dirty="0" smtClean="0">
          <a:solidFill>
            <a:srgbClr val="205588"/>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6E6E6"/>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p:cNvGraphicFramePr>
          <p:nvPr>
            <p:custDataLst>
              <p:tags r:id="rId6"/>
            </p:custDataLst>
          </p:nvPr>
        </p:nvGraphicFramePr>
        <p:xfrm>
          <a:off x="0" y="1"/>
          <a:ext cx="158750" cy="158751"/>
        </p:xfrm>
        <a:graphic>
          <a:graphicData uri="http://schemas.openxmlformats.org/presentationml/2006/ole">
            <mc:AlternateContent xmlns:mc="http://schemas.openxmlformats.org/markup-compatibility/2006">
              <mc:Choice xmlns:v="urn:schemas-microsoft-com:vml" Requires="v">
                <p:oleObj spid="_x0000_s6164" name="think-cell Slide" r:id="rId11" imgW="0" imgH="0" progId="">
                  <p:embed/>
                </p:oleObj>
              </mc:Choice>
              <mc:Fallback>
                <p:oleObj name="think-cell Slide" r:id="rId11"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Placeholder 1"/>
          <p:cNvSpPr>
            <a:spLocks noGrp="1"/>
          </p:cNvSpPr>
          <p:nvPr>
            <p:ph type="title"/>
            <p:custDataLst>
              <p:tags r:id="rId7"/>
            </p:custDataLst>
          </p:nvPr>
        </p:nvSpPr>
        <p:spPr bwMode="gray">
          <a:xfrm>
            <a:off x="253678" y="145235"/>
            <a:ext cx="8353424" cy="400110"/>
          </a:xfrm>
          <a:prstGeom prst="rect">
            <a:avLst/>
          </a:prstGeom>
          <a:noFill/>
        </p:spPr>
        <p:txBody>
          <a:bodyPr wrap="square" lIns="0" rtlCol="0">
            <a:spAutoFit/>
          </a:bodyPr>
          <a:lstStyle/>
          <a:p>
            <a:r>
              <a:rPr lang="en-US"/>
              <a:t>Click to edit Master title style</a:t>
            </a:r>
            <a:endParaRPr lang="en-US" dirty="0"/>
          </a:p>
        </p:txBody>
      </p:sp>
      <p:sp>
        <p:nvSpPr>
          <p:cNvPr id="3" name="Text Placeholder 2"/>
          <p:cNvSpPr>
            <a:spLocks noGrp="1"/>
          </p:cNvSpPr>
          <p:nvPr>
            <p:ph type="body" idx="1"/>
            <p:custDataLst>
              <p:tags r:id="rId8"/>
            </p:custDataLst>
          </p:nvPr>
        </p:nvSpPr>
        <p:spPr>
          <a:xfrm>
            <a:off x="253678" y="1056419"/>
            <a:ext cx="8477250" cy="51816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9E572C71-5614-2A4D-8705-D1984E097A2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6419273"/>
            <a:ext cx="9144000" cy="438727"/>
          </a:xfrm>
          <a:prstGeom prst="rect">
            <a:avLst/>
          </a:prstGeom>
        </p:spPr>
      </p:pic>
      <p:sp>
        <p:nvSpPr>
          <p:cNvPr id="19" name="Rectangle 18">
            <a:extLst>
              <a:ext uri="{FF2B5EF4-FFF2-40B4-BE49-F238E27FC236}">
                <a16:creationId xmlns:a16="http://schemas.microsoft.com/office/drawing/2014/main" id="{CD2F75E5-7F98-6142-864B-3C73BFCE4AA9}"/>
              </a:ext>
            </a:extLst>
          </p:cNvPr>
          <p:cNvSpPr/>
          <p:nvPr userDrawn="1">
            <p:custDataLst>
              <p:tags r:id="rId9"/>
            </p:custDataLst>
          </p:nvPr>
        </p:nvSpPr>
        <p:spPr>
          <a:xfrm>
            <a:off x="8886826" y="6558811"/>
            <a:ext cx="257175" cy="142875"/>
          </a:xfrm>
          <a:prstGeom prst="rect">
            <a:avLst/>
          </a:prstGeom>
          <a:solidFill>
            <a:srgbClr val="CC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sp>
        <p:nvSpPr>
          <p:cNvPr id="20" name="Slide Number Placeholder 5">
            <a:extLst>
              <a:ext uri="{FF2B5EF4-FFF2-40B4-BE49-F238E27FC236}">
                <a16:creationId xmlns:a16="http://schemas.microsoft.com/office/drawing/2014/main" id="{A1E469B2-05CD-C841-8FE8-5B5B3E84DB73}"/>
              </a:ext>
            </a:extLst>
          </p:cNvPr>
          <p:cNvSpPr>
            <a:spLocks noGrp="1"/>
          </p:cNvSpPr>
          <p:nvPr>
            <p:ph type="sldNum" sz="quarter" idx="4"/>
            <p:custDataLst>
              <p:tags r:id="rId10"/>
            </p:custDataLst>
          </p:nvPr>
        </p:nvSpPr>
        <p:spPr>
          <a:xfrm>
            <a:off x="8870950" y="6561059"/>
            <a:ext cx="211057" cy="140630"/>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22" name="TextBox 21">
            <a:extLst>
              <a:ext uri="{FF2B5EF4-FFF2-40B4-BE49-F238E27FC236}">
                <a16:creationId xmlns:a16="http://schemas.microsoft.com/office/drawing/2014/main" id="{D3AC596E-8233-6843-8073-142534F4642D}"/>
              </a:ext>
            </a:extLst>
          </p:cNvPr>
          <p:cNvSpPr txBox="1"/>
          <p:nvPr userDrawn="1"/>
        </p:nvSpPr>
        <p:spPr>
          <a:xfrm>
            <a:off x="256032" y="6419273"/>
            <a:ext cx="4267200" cy="438727"/>
          </a:xfrm>
          <a:prstGeom prst="rect">
            <a:avLst/>
          </a:prstGeom>
          <a:noFill/>
        </p:spPr>
        <p:txBody>
          <a:bodyPr wrap="none" lIns="0" tIns="0" rIns="0" bIns="0" rtlCol="0" anchor="ctr" anchorCtr="0">
            <a:noAutofit/>
          </a:bodyPr>
          <a:lstStyle/>
          <a:p>
            <a:r>
              <a:rPr lang="en-US" sz="1200" dirty="0">
                <a:solidFill>
                  <a:schemeClr val="bg1"/>
                </a:solidFill>
                <a:latin typeface="Franklin Gothic Book" pitchFamily="34" charset="0"/>
              </a:rPr>
              <a:t>635 East Project</a:t>
            </a:r>
          </a:p>
        </p:txBody>
      </p:sp>
      <p:sp>
        <p:nvSpPr>
          <p:cNvPr id="23" name="TextBox 22">
            <a:extLst>
              <a:ext uri="{FF2B5EF4-FFF2-40B4-BE49-F238E27FC236}">
                <a16:creationId xmlns:a16="http://schemas.microsoft.com/office/drawing/2014/main" id="{B32BB209-0D08-B14D-A32E-7ABCAB106375}"/>
              </a:ext>
            </a:extLst>
          </p:cNvPr>
          <p:cNvSpPr txBox="1"/>
          <p:nvPr userDrawn="1"/>
        </p:nvSpPr>
        <p:spPr>
          <a:xfrm>
            <a:off x="6995880" y="6419273"/>
            <a:ext cx="1634889" cy="428316"/>
          </a:xfrm>
          <a:prstGeom prst="rect">
            <a:avLst/>
          </a:prstGeom>
          <a:noFill/>
        </p:spPr>
        <p:txBody>
          <a:bodyPr wrap="none" lIns="0" tIns="0" rIns="0" bIns="0" rtlCol="0" anchor="ctr" anchorCtr="0">
            <a:noAutofit/>
          </a:bodyPr>
          <a:lstStyle/>
          <a:p>
            <a:pPr algn="r"/>
            <a:r>
              <a:rPr lang="en-US" sz="1200" dirty="0">
                <a:solidFill>
                  <a:schemeClr val="bg1"/>
                </a:solidFill>
                <a:latin typeface="Franklin Gothic Book" pitchFamily="34" charset="0"/>
              </a:rPr>
              <a:t>Spring 2020</a:t>
            </a:r>
          </a:p>
        </p:txBody>
      </p:sp>
    </p:spTree>
    <p:extLst>
      <p:ext uri="{BB962C8B-B14F-4D97-AF65-F5344CB8AC3E}">
        <p14:creationId xmlns:p14="http://schemas.microsoft.com/office/powerpoint/2010/main" val="3349129059"/>
      </p:ext>
    </p:extLst>
  </p:cSld>
  <p:clrMap bg1="lt1" tx1="dk1" bg2="lt2" tx2="dk2" accent1="accent1" accent2="accent2" accent3="accent3" accent4="accent4" accent5="accent5" accent6="accent6" hlink="hlink" folHlink="folHlink"/>
  <p:sldLayoutIdLst>
    <p:sldLayoutId id="2147483692" r:id="rId1"/>
    <p:sldLayoutId id="2147483694" r:id="rId2"/>
    <p:sldLayoutId id="2147483696" r:id="rId3"/>
  </p:sldLayoutIdLst>
  <p:hf hdr="0" dt="0"/>
  <p:txStyles>
    <p:titleStyle>
      <a:lvl1pPr marL="0" algn="l" defTabSz="914400" rtl="0" eaLnBrk="1" latinLnBrk="0" hangingPunct="1">
        <a:lnSpc>
          <a:spcPct val="100000"/>
        </a:lnSpc>
        <a:spcBef>
          <a:spcPct val="0"/>
        </a:spcBef>
        <a:buNone/>
        <a:defRPr lang="en-US" sz="2000" b="0" kern="1200" dirty="0" smtClean="0">
          <a:solidFill>
            <a:srgbClr val="205588"/>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5" name="Picture 4" descr="Footer.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292906"/>
            <a:ext cx="9144000" cy="565094"/>
          </a:xfrm>
          <a:prstGeom prst="rect">
            <a:avLst/>
          </a:prstGeom>
        </p:spPr>
      </p:pic>
      <p:pic>
        <p:nvPicPr>
          <p:cNvPr id="4" name="Picture 3" descr="Header.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31576"/>
          </a:xfrm>
          <a:prstGeom prst="rect">
            <a:avLst/>
          </a:prstGeom>
        </p:spPr>
      </p:pic>
      <p:graphicFrame>
        <p:nvGraphicFramePr>
          <p:cNvPr id="10" name="Object 9" hidden="1"/>
          <p:cNvGraphicFramePr>
            <a:graphicFrameLocks/>
          </p:cNvGraphicFramePr>
          <p:nvPr>
            <p:custDataLst>
              <p:tags r:id="rId5"/>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188" name="think-cell Slide" r:id="rId12" imgW="0" imgH="0" progId="">
                  <p:embed/>
                </p:oleObj>
              </mc:Choice>
              <mc:Fallback>
                <p:oleObj name="think-cell Slide" r:id="rId12"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custDataLst>
              <p:tags r:id="rId6"/>
            </p:custDataLst>
          </p:nvPr>
        </p:nvSpPr>
        <p:spPr>
          <a:xfrm>
            <a:off x="8886825" y="6579399"/>
            <a:ext cx="257175" cy="19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sp>
        <p:nvSpPr>
          <p:cNvPr id="2" name="Title Placeholder 1"/>
          <p:cNvSpPr>
            <a:spLocks noGrp="1"/>
          </p:cNvSpPr>
          <p:nvPr>
            <p:ph type="title"/>
            <p:custDataLst>
              <p:tags r:id="rId7"/>
            </p:custDataLst>
          </p:nvPr>
        </p:nvSpPr>
        <p:spPr bwMode="gray">
          <a:xfrm>
            <a:off x="304800" y="76200"/>
            <a:ext cx="8353425" cy="461665"/>
          </a:xfrm>
          <a:prstGeom prst="rect">
            <a:avLst/>
          </a:prstGeom>
          <a:noFill/>
        </p:spPr>
        <p:txBody>
          <a:bodyPr wrap="square" lIns="0" rtlCol="0">
            <a:spAutoFit/>
          </a:bodyPr>
          <a:lstStyle/>
          <a:p>
            <a:r>
              <a:rPr lang="en-US"/>
              <a:t>Click to edit Master title style</a:t>
            </a:r>
            <a:endParaRPr lang="en-US" dirty="0"/>
          </a:p>
        </p:txBody>
      </p:sp>
      <p:sp>
        <p:nvSpPr>
          <p:cNvPr id="3" name="Text Placeholder 2"/>
          <p:cNvSpPr>
            <a:spLocks noGrp="1"/>
          </p:cNvSpPr>
          <p:nvPr>
            <p:ph type="body" idx="1"/>
            <p:custDataLst>
              <p:tags r:id="rId8"/>
            </p:custDataLst>
          </p:nvPr>
        </p:nvSpPr>
        <p:spPr>
          <a:xfrm>
            <a:off x="333375" y="1066800"/>
            <a:ext cx="8477250" cy="5181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custDataLst>
              <p:tags r:id="rId9"/>
            </p:custDataLst>
          </p:nvPr>
        </p:nvSpPr>
        <p:spPr>
          <a:xfrm>
            <a:off x="8870949" y="6582395"/>
            <a:ext cx="211057" cy="187507"/>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8" name="TextBox 7"/>
          <p:cNvSpPr txBox="1"/>
          <p:nvPr/>
        </p:nvSpPr>
        <p:spPr>
          <a:xfrm>
            <a:off x="304800" y="6519446"/>
            <a:ext cx="4267200" cy="276999"/>
          </a:xfrm>
          <a:prstGeom prst="rect">
            <a:avLst/>
          </a:prstGeom>
          <a:noFill/>
        </p:spPr>
        <p:txBody>
          <a:bodyPr wrap="square" rtlCol="0">
            <a:spAutoFit/>
          </a:bodyPr>
          <a:lstStyle/>
          <a:p>
            <a:r>
              <a:rPr lang="en-US" sz="1200" dirty="0">
                <a:solidFill>
                  <a:schemeClr val="bg1"/>
                </a:solidFill>
                <a:latin typeface="Franklin Gothic Book" pitchFamily="34" charset="0"/>
              </a:rPr>
              <a:t>Civil</a:t>
            </a:r>
            <a:r>
              <a:rPr lang="en-US" sz="1200" baseline="0" dirty="0">
                <a:solidFill>
                  <a:schemeClr val="bg1"/>
                </a:solidFill>
                <a:latin typeface="Franklin Gothic Book" pitchFamily="34" charset="0"/>
              </a:rPr>
              <a:t> Rights Division</a:t>
            </a:r>
            <a:endParaRPr lang="en-US" sz="1200" dirty="0">
              <a:solidFill>
                <a:schemeClr val="bg1"/>
              </a:solidFill>
              <a:latin typeface="Franklin Gothic Book" pitchFamily="34" charset="0"/>
            </a:endParaRPr>
          </a:p>
        </p:txBody>
      </p:sp>
    </p:spTree>
    <p:extLst>
      <p:ext uri="{BB962C8B-B14F-4D97-AF65-F5344CB8AC3E}">
        <p14:creationId xmlns:p14="http://schemas.microsoft.com/office/powerpoint/2010/main" val="3084455503"/>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dt="0"/>
  <p:txStyles>
    <p:title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 y="6528532"/>
            <a:ext cx="8903970" cy="271689"/>
            <a:chOff x="121024" y="4412607"/>
            <a:chExt cx="11423276" cy="321184"/>
          </a:xfrm>
        </p:grpSpPr>
        <p:sp>
          <p:nvSpPr>
            <p:cNvPr id="11" name="Rectangle 5"/>
            <p:cNvSpPr>
              <a:spLocks noChangeArrowheads="1"/>
            </p:cNvSpPr>
            <p:nvPr userDrawn="1"/>
          </p:nvSpPr>
          <p:spPr bwMode="auto">
            <a:xfrm>
              <a:off x="121024" y="4412607"/>
              <a:ext cx="11423276" cy="321184"/>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
          <p:nvSpPr>
            <p:cNvPr id="15" name="Freeform 14"/>
            <p:cNvSpPr/>
            <p:nvPr userDrawn="1"/>
          </p:nvSpPr>
          <p:spPr bwMode="auto">
            <a:xfrm>
              <a:off x="121024" y="4566387"/>
              <a:ext cx="11365992" cy="0"/>
            </a:xfrm>
            <a:custGeom>
              <a:avLst/>
              <a:gdLst>
                <a:gd name="connsiteX0" fmla="*/ 11391900 w 11391900"/>
                <a:gd name="connsiteY0" fmla="*/ 0 h 0"/>
                <a:gd name="connsiteX1" fmla="*/ 0 w 11391900"/>
                <a:gd name="connsiteY1" fmla="*/ 0 h 0"/>
              </a:gdLst>
              <a:ahLst/>
              <a:cxnLst>
                <a:cxn ang="0">
                  <a:pos x="connsiteX0" y="connsiteY0"/>
                </a:cxn>
                <a:cxn ang="0">
                  <a:pos x="connsiteX1" y="connsiteY1"/>
                </a:cxn>
              </a:cxnLst>
              <a:rect l="l" t="t" r="r" b="b"/>
              <a:pathLst>
                <a:path w="11391900">
                  <a:moveTo>
                    <a:pt x="11391900" y="0"/>
                  </a:moveTo>
                  <a:lnTo>
                    <a:pt x="0" y="0"/>
                  </a:lnTo>
                </a:path>
              </a:pathLst>
            </a:custGeom>
            <a:noFill/>
            <a:ln w="22225" cap="flat" cmpd="sng" algn="ctr">
              <a:solidFill>
                <a:srgbClr val="987E4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685766"/>
              <a:endParaRPr lang="en-US" sz="1800" dirty="0">
                <a:solidFill>
                  <a:srgbClr val="000000"/>
                </a:solidFill>
              </a:endParaRPr>
            </a:p>
          </p:txBody>
        </p:sp>
      </p:grpSp>
      <p:grpSp>
        <p:nvGrpSpPr>
          <p:cNvPr id="199695" name="Group 199694"/>
          <p:cNvGrpSpPr/>
          <p:nvPr userDrawn="1"/>
        </p:nvGrpSpPr>
        <p:grpSpPr>
          <a:xfrm>
            <a:off x="8827102" y="6453960"/>
            <a:ext cx="282116" cy="37688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grpSp>
      <p:sp>
        <p:nvSpPr>
          <p:cNvPr id="199682" name="Rectangle 2"/>
          <p:cNvSpPr>
            <a:spLocks noGrp="1" noChangeArrowheads="1"/>
          </p:cNvSpPr>
          <p:nvPr userDrawn="1">
            <p:ph type="title"/>
          </p:nvPr>
        </p:nvSpPr>
        <p:spPr bwMode="auto">
          <a:xfrm>
            <a:off x="214950" y="113853"/>
            <a:ext cx="7615954" cy="831851"/>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66" y="6546268"/>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pPr>
              <a:buClr>
                <a:srgbClr val="000000"/>
              </a:buClr>
            </a:pPr>
            <a:fld id="{8022235C-F2BB-49F2-A307-DAF5D2C4A06C}" type="slidenum">
              <a:rPr lang="en-US" smtClean="0">
                <a:solidFill>
                  <a:srgbClr val="FFFFFF"/>
                </a:solidFill>
              </a:rPr>
              <a:pPr>
                <a:buClr>
                  <a:srgbClr val="000000"/>
                </a:buClr>
              </a:pPr>
              <a:t>‹#›</a:t>
            </a:fld>
            <a:endParaRPr lang="en-US" dirty="0">
              <a:solidFill>
                <a:srgbClr val="FFFFFF"/>
              </a:solidFill>
            </a:endParaRPr>
          </a:p>
        </p:txBody>
      </p:sp>
      <p:sp>
        <p:nvSpPr>
          <p:cNvPr id="6" name="Text Placeholder 5"/>
          <p:cNvSpPr>
            <a:spLocks noGrp="1"/>
          </p:cNvSpPr>
          <p:nvPr userDrawn="1">
            <p:ph type="body" idx="1"/>
          </p:nvPr>
        </p:nvSpPr>
        <p:spPr>
          <a:xfrm>
            <a:off x="243253" y="1074609"/>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95" y="4005265"/>
            <a:ext cx="67294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sz="1800" dirty="0">
              <a:solidFill>
                <a:srgbClr val="000000"/>
              </a:solidFill>
            </a:endParaRPr>
          </a:p>
        </p:txBody>
      </p:sp>
      <p:pic>
        <p:nvPicPr>
          <p:cNvPr id="199698" name="Picture 19969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03" y="6188650"/>
            <a:ext cx="654182" cy="249881"/>
          </a:xfrm>
          <a:prstGeom prst="rect">
            <a:avLst/>
          </a:prstGeom>
        </p:spPr>
      </p:pic>
    </p:spTree>
    <p:extLst>
      <p:ext uri="{BB962C8B-B14F-4D97-AF65-F5344CB8AC3E}">
        <p14:creationId xmlns:p14="http://schemas.microsoft.com/office/powerpoint/2010/main" val="4047885239"/>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84" algn="l" rtl="0" eaLnBrk="1" fontAlgn="base" hangingPunct="1">
        <a:lnSpc>
          <a:spcPct val="90000"/>
        </a:lnSpc>
        <a:spcBef>
          <a:spcPct val="0"/>
        </a:spcBef>
        <a:spcAft>
          <a:spcPct val="0"/>
        </a:spcAft>
        <a:defRPr sz="1900" b="1">
          <a:solidFill>
            <a:srgbClr val="000000"/>
          </a:solidFill>
          <a:latin typeface="Arial" charset="0"/>
        </a:defRPr>
      </a:lvl6pPr>
      <a:lvl7pPr marL="685766" algn="l" rtl="0" eaLnBrk="1" fontAlgn="base" hangingPunct="1">
        <a:lnSpc>
          <a:spcPct val="90000"/>
        </a:lnSpc>
        <a:spcBef>
          <a:spcPct val="0"/>
        </a:spcBef>
        <a:spcAft>
          <a:spcPct val="0"/>
        </a:spcAft>
        <a:defRPr sz="1900" b="1">
          <a:solidFill>
            <a:srgbClr val="000000"/>
          </a:solidFill>
          <a:latin typeface="Arial" charset="0"/>
        </a:defRPr>
      </a:lvl7pPr>
      <a:lvl8pPr marL="1028649" algn="l" rtl="0" eaLnBrk="1" fontAlgn="base" hangingPunct="1">
        <a:lnSpc>
          <a:spcPct val="90000"/>
        </a:lnSpc>
        <a:spcBef>
          <a:spcPct val="0"/>
        </a:spcBef>
        <a:spcAft>
          <a:spcPct val="0"/>
        </a:spcAft>
        <a:defRPr sz="1900" b="1">
          <a:solidFill>
            <a:srgbClr val="000000"/>
          </a:solidFill>
          <a:latin typeface="Arial" charset="0"/>
        </a:defRPr>
      </a:lvl8pPr>
      <a:lvl9pPr marL="1371532"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2" indent="-169061"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54" indent="-176204"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15" indent="-169061"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66" indent="-170252"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44"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26"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08"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292" indent="-298832"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594122" y="473869"/>
            <a:ext cx="603527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endParaRPr lang="en-US" altLang="en-US"/>
          </a:p>
        </p:txBody>
      </p:sp>
      <p:sp>
        <p:nvSpPr>
          <p:cNvPr id="8195" name="Text Placeholder 2"/>
          <p:cNvSpPr>
            <a:spLocks noGrp="1"/>
          </p:cNvSpPr>
          <p:nvPr>
            <p:ph type="body" idx="1"/>
          </p:nvPr>
        </p:nvSpPr>
        <p:spPr bwMode="auto">
          <a:xfrm>
            <a:off x="594122" y="1417637"/>
            <a:ext cx="8092678"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endParaRPr lang="en-US" altLang="en-US"/>
          </a:p>
        </p:txBody>
      </p:sp>
      <p:sp>
        <p:nvSpPr>
          <p:cNvPr id="4" name="Date Placeholder 3"/>
          <p:cNvSpPr>
            <a:spLocks noGrp="1"/>
          </p:cNvSpPr>
          <p:nvPr>
            <p:ph type="dt" sz="half" idx="2"/>
          </p:nvPr>
        </p:nvSpPr>
        <p:spPr>
          <a:xfrm>
            <a:off x="594122" y="6356350"/>
            <a:ext cx="1920478" cy="365125"/>
          </a:xfrm>
          <a:prstGeom prst="rect">
            <a:avLst/>
          </a:prstGeom>
        </p:spPr>
        <p:txBody>
          <a:bodyPr vert="horz" lIns="0" tIns="45720" rIns="0" bIns="45720" rtlCol="0" anchor="ctr"/>
          <a:lstStyle>
            <a:lvl1pPr algn="l" defTabSz="685783" eaLnBrk="1" fontAlgn="auto" hangingPunct="1">
              <a:spcBef>
                <a:spcPts val="0"/>
              </a:spcBef>
              <a:spcAft>
                <a:spcPts val="0"/>
              </a:spcAft>
              <a:defRPr sz="900">
                <a:solidFill>
                  <a:srgbClr val="4F4F52"/>
                </a:solidFill>
                <a:latin typeface="Roboto Light"/>
                <a:ea typeface="+mn-ea"/>
                <a:cs typeface="+mn-cs"/>
              </a:defRPr>
            </a:lvl1pPr>
          </a:lstStyle>
          <a:p>
            <a:pPr>
              <a:defRPr/>
            </a:pPr>
            <a:endParaRPr lang="en-US" dirty="0">
              <a:sym typeface="Helvetica Light"/>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783" eaLnBrk="1" fontAlgn="auto" hangingPunct="1">
              <a:spcBef>
                <a:spcPts val="0"/>
              </a:spcBef>
              <a:spcAft>
                <a:spcPts val="0"/>
              </a:spcAft>
              <a:defRPr sz="900">
                <a:solidFill>
                  <a:srgbClr val="4F4F52"/>
                </a:solidFill>
                <a:latin typeface="Roboto Light"/>
                <a:ea typeface="+mn-ea"/>
                <a:cs typeface="+mn-cs"/>
              </a:defRPr>
            </a:lvl1pPr>
          </a:lstStyle>
          <a:p>
            <a:pPr>
              <a:defRPr/>
            </a:pPr>
            <a:endParaRPr lang="en-US" dirty="0">
              <a:sym typeface="Helvetica Light"/>
            </a:endParaRPr>
          </a:p>
        </p:txBody>
      </p:sp>
      <p:sp>
        <p:nvSpPr>
          <p:cNvPr id="6" name="Slide Number Placeholder 5"/>
          <p:cNvSpPr>
            <a:spLocks noGrp="1"/>
          </p:cNvSpPr>
          <p:nvPr>
            <p:ph type="sldNum" sz="quarter" idx="4"/>
          </p:nvPr>
        </p:nvSpPr>
        <p:spPr>
          <a:xfrm>
            <a:off x="6629400" y="6356350"/>
            <a:ext cx="2057400" cy="365125"/>
          </a:xfrm>
          <a:prstGeom prst="rect">
            <a:avLst/>
          </a:prstGeom>
        </p:spPr>
        <p:txBody>
          <a:bodyPr vert="horz" lIns="0" tIns="45720" rIns="0" bIns="45720" rtlCol="0" anchor="ctr"/>
          <a:lstStyle>
            <a:lvl1pPr algn="r" defTabSz="685783" eaLnBrk="1" fontAlgn="auto" hangingPunct="1">
              <a:spcBef>
                <a:spcPts val="0"/>
              </a:spcBef>
              <a:spcAft>
                <a:spcPts val="0"/>
              </a:spcAft>
              <a:defRPr sz="900">
                <a:solidFill>
                  <a:srgbClr val="4F4F52"/>
                </a:solidFill>
                <a:latin typeface="Roboto Light"/>
                <a:ea typeface="+mn-ea"/>
                <a:cs typeface="+mn-cs"/>
              </a:defRPr>
            </a:lvl1pPr>
          </a:lstStyle>
          <a:p>
            <a:pPr>
              <a:defRPr/>
            </a:pPr>
            <a:fld id="{367C83A0-256B-48A1-98E6-0C673DDE834F}" type="slidenum">
              <a:rPr lang="en-US">
                <a:sym typeface="Helvetica Light"/>
              </a:rPr>
              <a:pPr>
                <a:defRPr/>
              </a:pPr>
              <a:t>‹#›</a:t>
            </a:fld>
            <a:endParaRPr lang="en-US" dirty="0">
              <a:sym typeface="Helvetica Light"/>
            </a:endParaRPr>
          </a:p>
        </p:txBody>
      </p:sp>
    </p:spTree>
    <p:extLst>
      <p:ext uri="{BB962C8B-B14F-4D97-AF65-F5344CB8AC3E}">
        <p14:creationId xmlns:p14="http://schemas.microsoft.com/office/powerpoint/2010/main" val="3316522309"/>
      </p:ext>
    </p:extLst>
  </p:cSld>
  <p:clrMap bg1="lt1" tx1="dk1" bg2="lt2" tx2="dk2" accent1="accent1" accent2="accent2" accent3="accent3" accent4="accent4" accent5="accent5" accent6="accent6" hlink="hlink" folHlink="folHlink"/>
  <p:sldLayoutIdLst>
    <p:sldLayoutId id="2147483703" r:id="rId1"/>
  </p:sldLayoutIdLst>
  <p:hf hdr="0" ftr="0" dt="0"/>
  <p:txStyles>
    <p:titleStyle>
      <a:lvl1pPr algn="l" defTabSz="685800" rtl="0" eaLnBrk="0" fontAlgn="base" hangingPunct="0">
        <a:lnSpc>
          <a:spcPct val="90000"/>
        </a:lnSpc>
        <a:spcBef>
          <a:spcPct val="0"/>
        </a:spcBef>
        <a:spcAft>
          <a:spcPct val="0"/>
        </a:spcAft>
        <a:defRPr sz="2100" kern="1200">
          <a:solidFill>
            <a:schemeClr val="bg1"/>
          </a:solidFill>
          <a:latin typeface="+mj-lt"/>
          <a:ea typeface="+mj-ea"/>
          <a:cs typeface="+mj-cs"/>
        </a:defRPr>
      </a:lvl1pPr>
      <a:lvl2pPr algn="l" defTabSz="685800" rtl="0" eaLnBrk="0" fontAlgn="base" hangingPunct="0">
        <a:lnSpc>
          <a:spcPct val="90000"/>
        </a:lnSpc>
        <a:spcBef>
          <a:spcPct val="0"/>
        </a:spcBef>
        <a:spcAft>
          <a:spcPct val="0"/>
        </a:spcAft>
        <a:defRPr sz="2100">
          <a:solidFill>
            <a:schemeClr val="bg1"/>
          </a:solidFill>
          <a:latin typeface="Roboto Condensed"/>
        </a:defRPr>
      </a:lvl2pPr>
      <a:lvl3pPr algn="l" defTabSz="685800" rtl="0" eaLnBrk="0" fontAlgn="base" hangingPunct="0">
        <a:lnSpc>
          <a:spcPct val="90000"/>
        </a:lnSpc>
        <a:spcBef>
          <a:spcPct val="0"/>
        </a:spcBef>
        <a:spcAft>
          <a:spcPct val="0"/>
        </a:spcAft>
        <a:defRPr sz="2100">
          <a:solidFill>
            <a:schemeClr val="bg1"/>
          </a:solidFill>
          <a:latin typeface="Roboto Condensed"/>
        </a:defRPr>
      </a:lvl3pPr>
      <a:lvl4pPr algn="l" defTabSz="685800" rtl="0" eaLnBrk="0" fontAlgn="base" hangingPunct="0">
        <a:lnSpc>
          <a:spcPct val="90000"/>
        </a:lnSpc>
        <a:spcBef>
          <a:spcPct val="0"/>
        </a:spcBef>
        <a:spcAft>
          <a:spcPct val="0"/>
        </a:spcAft>
        <a:defRPr sz="2100">
          <a:solidFill>
            <a:schemeClr val="bg1"/>
          </a:solidFill>
          <a:latin typeface="Roboto Condensed"/>
        </a:defRPr>
      </a:lvl4pPr>
      <a:lvl5pPr algn="l" defTabSz="685800" rtl="0" eaLnBrk="0" fontAlgn="base" hangingPunct="0">
        <a:lnSpc>
          <a:spcPct val="90000"/>
        </a:lnSpc>
        <a:spcBef>
          <a:spcPct val="0"/>
        </a:spcBef>
        <a:spcAft>
          <a:spcPct val="0"/>
        </a:spcAft>
        <a:defRPr sz="2100">
          <a:solidFill>
            <a:schemeClr val="bg1"/>
          </a:solidFill>
          <a:latin typeface="Roboto Condensed"/>
        </a:defRPr>
      </a:lvl5pPr>
      <a:lvl6pPr marL="171450" algn="l" defTabSz="685800" rtl="0" fontAlgn="base">
        <a:lnSpc>
          <a:spcPct val="90000"/>
        </a:lnSpc>
        <a:spcBef>
          <a:spcPct val="0"/>
        </a:spcBef>
        <a:spcAft>
          <a:spcPct val="0"/>
        </a:spcAft>
        <a:defRPr sz="2100">
          <a:solidFill>
            <a:schemeClr val="bg1"/>
          </a:solidFill>
          <a:latin typeface="Roboto Condensed"/>
        </a:defRPr>
      </a:lvl6pPr>
      <a:lvl7pPr marL="342900" algn="l" defTabSz="685800" rtl="0" fontAlgn="base">
        <a:lnSpc>
          <a:spcPct val="90000"/>
        </a:lnSpc>
        <a:spcBef>
          <a:spcPct val="0"/>
        </a:spcBef>
        <a:spcAft>
          <a:spcPct val="0"/>
        </a:spcAft>
        <a:defRPr sz="2100">
          <a:solidFill>
            <a:schemeClr val="bg1"/>
          </a:solidFill>
          <a:latin typeface="Roboto Condensed"/>
        </a:defRPr>
      </a:lvl7pPr>
      <a:lvl8pPr marL="514350" algn="l" defTabSz="685800" rtl="0" fontAlgn="base">
        <a:lnSpc>
          <a:spcPct val="90000"/>
        </a:lnSpc>
        <a:spcBef>
          <a:spcPct val="0"/>
        </a:spcBef>
        <a:spcAft>
          <a:spcPct val="0"/>
        </a:spcAft>
        <a:defRPr sz="2100">
          <a:solidFill>
            <a:schemeClr val="bg1"/>
          </a:solidFill>
          <a:latin typeface="Roboto Condensed"/>
        </a:defRPr>
      </a:lvl8pPr>
      <a:lvl9pPr marL="685800" algn="l" defTabSz="685800" rtl="0" fontAlgn="base">
        <a:lnSpc>
          <a:spcPct val="90000"/>
        </a:lnSpc>
        <a:spcBef>
          <a:spcPct val="0"/>
        </a:spcBef>
        <a:spcAft>
          <a:spcPct val="0"/>
        </a:spcAft>
        <a:defRPr sz="2100">
          <a:solidFill>
            <a:schemeClr val="bg1"/>
          </a:solidFill>
          <a:latin typeface="Roboto Condensed"/>
        </a:defRPr>
      </a:lvl9pPr>
    </p:titleStyle>
    <p:bodyStyle>
      <a:lvl1pPr algn="l" defTabSz="685800" rtl="0" eaLnBrk="0" fontAlgn="base" hangingPunct="0">
        <a:lnSpc>
          <a:spcPct val="90000"/>
        </a:lnSpc>
        <a:spcBef>
          <a:spcPts val="750"/>
        </a:spcBef>
        <a:spcAft>
          <a:spcPct val="0"/>
        </a:spcAft>
        <a:buFont typeface="Arial" panose="020B0604020202020204" pitchFamily="34" charset="0"/>
        <a:defRPr sz="900" kern="1200">
          <a:solidFill>
            <a:schemeClr val="tx1"/>
          </a:solidFill>
          <a:latin typeface="+mn-lt"/>
          <a:ea typeface="+mn-ea"/>
          <a:cs typeface="+mn-cs"/>
        </a:defRPr>
      </a:lvl1pPr>
      <a:lvl2pPr marL="342900" algn="l" defTabSz="685800" rtl="0" eaLnBrk="0" fontAlgn="base" hangingPunct="0">
        <a:lnSpc>
          <a:spcPct val="90000"/>
        </a:lnSpc>
        <a:spcBef>
          <a:spcPts val="375"/>
        </a:spcBef>
        <a:spcAft>
          <a:spcPct val="0"/>
        </a:spcAft>
        <a:buFont typeface="Arial" panose="020B0604020202020204" pitchFamily="34" charset="0"/>
        <a:defRPr sz="1800" kern="1200">
          <a:solidFill>
            <a:schemeClr val="tx1"/>
          </a:solidFill>
          <a:latin typeface="+mn-lt"/>
          <a:ea typeface="+mn-ea"/>
          <a:cs typeface="+mn-cs"/>
        </a:defRPr>
      </a:lvl2pPr>
      <a:lvl3pPr marL="685800" algn="l" defTabSz="685800" rtl="0" eaLnBrk="0" fontAlgn="base" hangingPunct="0">
        <a:lnSpc>
          <a:spcPct val="90000"/>
        </a:lnSpc>
        <a:spcBef>
          <a:spcPts val="375"/>
        </a:spcBef>
        <a:spcAft>
          <a:spcPct val="0"/>
        </a:spcAft>
        <a:buFont typeface="Arial" panose="020B0604020202020204" pitchFamily="34" charset="0"/>
        <a:defRPr sz="1500" kern="1200">
          <a:solidFill>
            <a:schemeClr val="tx1"/>
          </a:solidFill>
          <a:latin typeface="+mn-lt"/>
          <a:ea typeface="+mn-ea"/>
          <a:cs typeface="+mn-cs"/>
        </a:defRPr>
      </a:lvl3pPr>
      <a:lvl4pPr marL="1028700" algn="l" defTabSz="685800" rtl="0" eaLnBrk="0" fontAlgn="base" hangingPunct="0">
        <a:lnSpc>
          <a:spcPct val="90000"/>
        </a:lnSpc>
        <a:spcBef>
          <a:spcPts val="375"/>
        </a:spcBef>
        <a:spcAft>
          <a:spcPct val="0"/>
        </a:spcAft>
        <a:buFont typeface="Arial" panose="020B0604020202020204" pitchFamily="34" charset="0"/>
        <a:defRPr sz="900" kern="1200">
          <a:solidFill>
            <a:schemeClr val="tx1"/>
          </a:solidFill>
          <a:latin typeface="+mn-lt"/>
          <a:ea typeface="+mn-ea"/>
          <a:cs typeface="+mn-cs"/>
        </a:defRPr>
      </a:lvl4pPr>
      <a:lvl5pPr marL="1371600" algn="l" defTabSz="685800" rtl="0" eaLnBrk="0" fontAlgn="base" hangingPunct="0">
        <a:lnSpc>
          <a:spcPct val="90000"/>
        </a:lnSpc>
        <a:spcBef>
          <a:spcPts val="375"/>
        </a:spcBef>
        <a:spcAft>
          <a:spcPct val="0"/>
        </a:spcAft>
        <a:buFont typeface="Arial" panose="020B0604020202020204" pitchFamily="34" charset="0"/>
        <a:defRPr sz="900" kern="1200">
          <a:solidFill>
            <a:schemeClr val="tx1"/>
          </a:solidFill>
          <a:latin typeface="+mn-lt"/>
          <a:ea typeface="+mn-ea"/>
          <a:cs typeface="+mn-cs"/>
        </a:defRPr>
      </a:lvl5pPr>
      <a:lvl6pPr marL="1886186" indent="-171472" algn="l" defTabSz="68588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30" indent="-171472" algn="l" defTabSz="68588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72" indent="-171472" algn="l" defTabSz="68588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14" indent="-171472" algn="l" defTabSz="68588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86" rtl="0" eaLnBrk="1" latinLnBrk="0" hangingPunct="1">
        <a:defRPr sz="1350" kern="1200">
          <a:solidFill>
            <a:schemeClr val="tx1"/>
          </a:solidFill>
          <a:latin typeface="+mn-lt"/>
          <a:ea typeface="+mn-ea"/>
          <a:cs typeface="+mn-cs"/>
        </a:defRPr>
      </a:lvl1pPr>
      <a:lvl2pPr marL="342944" algn="l" defTabSz="685886" rtl="0" eaLnBrk="1" latinLnBrk="0" hangingPunct="1">
        <a:defRPr sz="1350" kern="1200">
          <a:solidFill>
            <a:schemeClr val="tx1"/>
          </a:solidFill>
          <a:latin typeface="+mn-lt"/>
          <a:ea typeface="+mn-ea"/>
          <a:cs typeface="+mn-cs"/>
        </a:defRPr>
      </a:lvl2pPr>
      <a:lvl3pPr marL="685886" algn="l" defTabSz="685886" rtl="0" eaLnBrk="1" latinLnBrk="0" hangingPunct="1">
        <a:defRPr sz="1350" kern="1200">
          <a:solidFill>
            <a:schemeClr val="tx1"/>
          </a:solidFill>
          <a:latin typeface="+mn-lt"/>
          <a:ea typeface="+mn-ea"/>
          <a:cs typeface="+mn-cs"/>
        </a:defRPr>
      </a:lvl3pPr>
      <a:lvl4pPr marL="1028830" algn="l" defTabSz="685886" rtl="0" eaLnBrk="1" latinLnBrk="0" hangingPunct="1">
        <a:defRPr sz="1350" kern="1200">
          <a:solidFill>
            <a:schemeClr val="tx1"/>
          </a:solidFill>
          <a:latin typeface="+mn-lt"/>
          <a:ea typeface="+mn-ea"/>
          <a:cs typeface="+mn-cs"/>
        </a:defRPr>
      </a:lvl4pPr>
      <a:lvl5pPr marL="1371772" algn="l" defTabSz="685886" rtl="0" eaLnBrk="1" latinLnBrk="0" hangingPunct="1">
        <a:defRPr sz="1350" kern="1200">
          <a:solidFill>
            <a:schemeClr val="tx1"/>
          </a:solidFill>
          <a:latin typeface="+mn-lt"/>
          <a:ea typeface="+mn-ea"/>
          <a:cs typeface="+mn-cs"/>
        </a:defRPr>
      </a:lvl5pPr>
      <a:lvl6pPr marL="1714714" algn="l" defTabSz="685886" rtl="0" eaLnBrk="1" latinLnBrk="0" hangingPunct="1">
        <a:defRPr sz="1350" kern="1200">
          <a:solidFill>
            <a:schemeClr val="tx1"/>
          </a:solidFill>
          <a:latin typeface="+mn-lt"/>
          <a:ea typeface="+mn-ea"/>
          <a:cs typeface="+mn-cs"/>
        </a:defRPr>
      </a:lvl6pPr>
      <a:lvl7pPr marL="2057658" algn="l" defTabSz="685886" rtl="0" eaLnBrk="1" latinLnBrk="0" hangingPunct="1">
        <a:defRPr sz="1350" kern="1200">
          <a:solidFill>
            <a:schemeClr val="tx1"/>
          </a:solidFill>
          <a:latin typeface="+mn-lt"/>
          <a:ea typeface="+mn-ea"/>
          <a:cs typeface="+mn-cs"/>
        </a:defRPr>
      </a:lvl7pPr>
      <a:lvl8pPr marL="2400600" algn="l" defTabSz="685886" rtl="0" eaLnBrk="1" latinLnBrk="0" hangingPunct="1">
        <a:defRPr sz="1350" kern="1200">
          <a:solidFill>
            <a:schemeClr val="tx1"/>
          </a:solidFill>
          <a:latin typeface="+mn-lt"/>
          <a:ea typeface="+mn-ea"/>
          <a:cs typeface="+mn-cs"/>
        </a:defRPr>
      </a:lvl8pPr>
      <a:lvl9pPr marL="2743544" algn="l" defTabSz="685886"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1" y="6528530"/>
            <a:ext cx="8903970" cy="271689"/>
            <a:chOff x="121024" y="4412607"/>
            <a:chExt cx="11423276" cy="321184"/>
          </a:xfrm>
        </p:grpSpPr>
        <p:sp>
          <p:nvSpPr>
            <p:cNvPr id="11" name="Rectangle 5"/>
            <p:cNvSpPr>
              <a:spLocks noChangeArrowheads="1"/>
            </p:cNvSpPr>
            <p:nvPr userDrawn="1"/>
          </p:nvSpPr>
          <p:spPr bwMode="auto">
            <a:xfrm>
              <a:off x="121024" y="4412607"/>
              <a:ext cx="11423276" cy="321184"/>
            </a:xfrm>
            <a:prstGeom prst="rect">
              <a:avLst/>
            </a:prstGeom>
            <a:solidFill>
              <a:srgbClr val="595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
          <p:nvSpPr>
            <p:cNvPr id="15" name="Freeform 14"/>
            <p:cNvSpPr/>
            <p:nvPr userDrawn="1"/>
          </p:nvSpPr>
          <p:spPr bwMode="auto">
            <a:xfrm>
              <a:off x="121024" y="4566387"/>
              <a:ext cx="11365992" cy="0"/>
            </a:xfrm>
            <a:custGeom>
              <a:avLst/>
              <a:gdLst>
                <a:gd name="connsiteX0" fmla="*/ 11391900 w 11391900"/>
                <a:gd name="connsiteY0" fmla="*/ 0 h 0"/>
                <a:gd name="connsiteX1" fmla="*/ 0 w 11391900"/>
                <a:gd name="connsiteY1" fmla="*/ 0 h 0"/>
              </a:gdLst>
              <a:ahLst/>
              <a:cxnLst>
                <a:cxn ang="0">
                  <a:pos x="connsiteX0" y="connsiteY0"/>
                </a:cxn>
                <a:cxn ang="0">
                  <a:pos x="connsiteX1" y="connsiteY1"/>
                </a:cxn>
              </a:cxnLst>
              <a:rect l="l" t="t" r="r" b="b"/>
              <a:pathLst>
                <a:path w="11391900">
                  <a:moveTo>
                    <a:pt x="11391900" y="0"/>
                  </a:moveTo>
                  <a:lnTo>
                    <a:pt x="0" y="0"/>
                  </a:lnTo>
                </a:path>
              </a:pathLst>
            </a:custGeom>
            <a:noFill/>
            <a:ln w="22225" cap="flat" cmpd="sng" algn="ctr">
              <a:solidFill>
                <a:srgbClr val="987E4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685783"/>
              <a:endParaRPr lang="en-US" sz="1800" dirty="0">
                <a:solidFill>
                  <a:srgbClr val="000000"/>
                </a:solidFill>
              </a:endParaRPr>
            </a:p>
          </p:txBody>
        </p:sp>
      </p:grpSp>
      <p:grpSp>
        <p:nvGrpSpPr>
          <p:cNvPr id="199695" name="Group 199694"/>
          <p:cNvGrpSpPr/>
          <p:nvPr userDrawn="1"/>
        </p:nvGrpSpPr>
        <p:grpSpPr>
          <a:xfrm>
            <a:off x="8827101" y="6453960"/>
            <a:ext cx="282116" cy="376880"/>
            <a:chOff x="7497763" y="3830638"/>
            <a:chExt cx="2471738" cy="2476500"/>
          </a:xfrm>
        </p:grpSpPr>
        <p:sp>
          <p:nvSpPr>
            <p:cNvPr id="199692" name="Oval 41"/>
            <p:cNvSpPr>
              <a:spLocks noChangeArrowheads="1"/>
            </p:cNvSpPr>
            <p:nvPr userDrawn="1"/>
          </p:nvSpPr>
          <p:spPr bwMode="auto">
            <a:xfrm>
              <a:off x="7497763" y="3830638"/>
              <a:ext cx="2471738" cy="2476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
          <p:nvSpPr>
            <p:cNvPr id="199693" name="Freeform 42"/>
            <p:cNvSpPr>
              <a:spLocks/>
            </p:cNvSpPr>
            <p:nvPr userDrawn="1"/>
          </p:nvSpPr>
          <p:spPr bwMode="auto">
            <a:xfrm>
              <a:off x="7678738" y="4011613"/>
              <a:ext cx="2109788" cy="2114550"/>
            </a:xfrm>
            <a:custGeom>
              <a:avLst/>
              <a:gdLst>
                <a:gd name="T0" fmla="*/ 617 w 618"/>
                <a:gd name="T1" fmla="*/ 308 h 617"/>
                <a:gd name="T2" fmla="*/ 310 w 618"/>
                <a:gd name="T3" fmla="*/ 616 h 617"/>
                <a:gd name="T4" fmla="*/ 1 w 618"/>
                <a:gd name="T5" fmla="*/ 309 h 617"/>
                <a:gd name="T6" fmla="*/ 308 w 618"/>
                <a:gd name="T7" fmla="*/ 0 h 617"/>
                <a:gd name="T8" fmla="*/ 617 w 618"/>
                <a:gd name="T9" fmla="*/ 308 h 617"/>
              </a:gdLst>
              <a:ahLst/>
              <a:cxnLst>
                <a:cxn ang="0">
                  <a:pos x="T0" y="T1"/>
                </a:cxn>
                <a:cxn ang="0">
                  <a:pos x="T2" y="T3"/>
                </a:cxn>
                <a:cxn ang="0">
                  <a:pos x="T4" y="T5"/>
                </a:cxn>
                <a:cxn ang="0">
                  <a:pos x="T6" y="T7"/>
                </a:cxn>
                <a:cxn ang="0">
                  <a:pos x="T8" y="T9"/>
                </a:cxn>
              </a:cxnLst>
              <a:rect l="0" t="0" r="r" b="b"/>
              <a:pathLst>
                <a:path w="618" h="617">
                  <a:moveTo>
                    <a:pt x="617" y="308"/>
                  </a:moveTo>
                  <a:cubicBezTo>
                    <a:pt x="618" y="478"/>
                    <a:pt x="480" y="616"/>
                    <a:pt x="310" y="616"/>
                  </a:cubicBezTo>
                  <a:cubicBezTo>
                    <a:pt x="139" y="617"/>
                    <a:pt x="1" y="479"/>
                    <a:pt x="1" y="309"/>
                  </a:cubicBezTo>
                  <a:cubicBezTo>
                    <a:pt x="0" y="139"/>
                    <a:pt x="138" y="0"/>
                    <a:pt x="308" y="0"/>
                  </a:cubicBezTo>
                  <a:cubicBezTo>
                    <a:pt x="479" y="0"/>
                    <a:pt x="617" y="137"/>
                    <a:pt x="617" y="3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grpSp>
      <p:sp>
        <p:nvSpPr>
          <p:cNvPr id="199682" name="Rectangle 2"/>
          <p:cNvSpPr>
            <a:spLocks noGrp="1" noChangeArrowheads="1"/>
          </p:cNvSpPr>
          <p:nvPr userDrawn="1">
            <p:ph type="title"/>
          </p:nvPr>
        </p:nvSpPr>
        <p:spPr bwMode="auto">
          <a:xfrm>
            <a:off x="214950" y="113853"/>
            <a:ext cx="7615954" cy="831851"/>
          </a:xfrm>
          <a:prstGeom prst="rect">
            <a:avLst/>
          </a:prstGeom>
          <a:noFill/>
          <a:ln w="9525">
            <a:noFill/>
            <a:miter lim="800000"/>
            <a:headEnd/>
            <a:tailEnd/>
          </a:ln>
          <a:effectLst/>
        </p:spPr>
        <p:txBody>
          <a:bodyPr vert="horz" wrap="square" lIns="34289" tIns="34289" rIns="34289" bIns="0" numCol="1" anchor="b" anchorCtr="0" compatLnSpc="1">
            <a:prstTxWarp prst="textNoShape">
              <a:avLst/>
            </a:prstTxWarp>
          </a:bodyPr>
          <a:lstStyle/>
          <a:p>
            <a:pPr lvl="0"/>
            <a:r>
              <a:rPr lang="en-US" dirty="0"/>
              <a:t>Click to edit Master title style</a:t>
            </a:r>
          </a:p>
        </p:txBody>
      </p:sp>
      <p:sp>
        <p:nvSpPr>
          <p:cNvPr id="199684" name="Rectangle 4"/>
          <p:cNvSpPr>
            <a:spLocks noGrp="1" noChangeArrowheads="1"/>
          </p:cNvSpPr>
          <p:nvPr userDrawn="1">
            <p:ph type="sldNum" sz="quarter" idx="4"/>
          </p:nvPr>
        </p:nvSpPr>
        <p:spPr bwMode="auto">
          <a:xfrm>
            <a:off x="8788266" y="6546266"/>
            <a:ext cx="359445" cy="150811"/>
          </a:xfrm>
          <a:prstGeom prst="rect">
            <a:avLst/>
          </a:prstGeom>
          <a:noFill/>
          <a:ln w="9525">
            <a:noFill/>
            <a:miter lim="800000"/>
            <a:headEnd/>
            <a:tailEnd/>
          </a:ln>
          <a:effectLst/>
        </p:spPr>
        <p:txBody>
          <a:bodyPr vert="horz" wrap="square" lIns="13716" tIns="13716" rIns="13716" bIns="13716" numCol="1" anchor="t" anchorCtr="0" compatLnSpc="1">
            <a:prstTxWarp prst="textNoShape">
              <a:avLst/>
            </a:prstTxWarp>
            <a:spAutoFit/>
          </a:bodyPr>
          <a:lstStyle>
            <a:lvl1pPr algn="ctr">
              <a:spcBef>
                <a:spcPct val="20000"/>
              </a:spcBef>
              <a:buClr>
                <a:schemeClr val="tx1"/>
              </a:buClr>
              <a:buSzPct val="50000"/>
              <a:buFont typeface="Wingdings" pitchFamily="2" charset="2"/>
              <a:buNone/>
              <a:defRPr sz="800" b="0">
                <a:solidFill>
                  <a:schemeClr val="bg1"/>
                </a:solidFill>
                <a:effectLst/>
                <a:latin typeface="+mj-lt"/>
              </a:defRPr>
            </a:lvl1pPr>
          </a:lstStyle>
          <a:p>
            <a:pPr>
              <a:buClr>
                <a:srgbClr val="000000"/>
              </a:buClr>
            </a:pPr>
            <a:fld id="{8022235C-F2BB-49F2-A307-DAF5D2C4A06C}" type="slidenum">
              <a:rPr lang="en-US" smtClean="0">
                <a:solidFill>
                  <a:srgbClr val="FFFFFF"/>
                </a:solidFill>
              </a:rPr>
              <a:pPr>
                <a:buClr>
                  <a:srgbClr val="000000"/>
                </a:buClr>
              </a:pPr>
              <a:t>‹#›</a:t>
            </a:fld>
            <a:endParaRPr lang="en-US" dirty="0">
              <a:solidFill>
                <a:srgbClr val="FFFFFF"/>
              </a:solidFill>
            </a:endParaRPr>
          </a:p>
        </p:txBody>
      </p:sp>
      <p:sp>
        <p:nvSpPr>
          <p:cNvPr id="6" name="Text Placeholder 5"/>
          <p:cNvSpPr>
            <a:spLocks noGrp="1"/>
          </p:cNvSpPr>
          <p:nvPr userDrawn="1">
            <p:ph type="body" idx="1"/>
          </p:nvPr>
        </p:nvSpPr>
        <p:spPr>
          <a:xfrm>
            <a:off x="243253" y="1074608"/>
            <a:ext cx="8604504" cy="1249058"/>
          </a:xfrm>
          <a:prstGeom prst="rect">
            <a:avLst/>
          </a:prstGeom>
        </p:spPr>
        <p:txBody>
          <a:bodyPr vert="horz" lIns="34289" tIns="34289" rIns="34289" bIns="3428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2393" y="4005265"/>
            <a:ext cx="67294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endParaRPr lang="en-US" sz="1800" dirty="0">
              <a:solidFill>
                <a:srgbClr val="000000"/>
              </a:solidFill>
            </a:endParaRPr>
          </a:p>
        </p:txBody>
      </p:sp>
      <p:pic>
        <p:nvPicPr>
          <p:cNvPr id="199698" name="Picture 19969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03" y="6188649"/>
            <a:ext cx="654182" cy="249881"/>
          </a:xfrm>
          <a:prstGeom prst="rect">
            <a:avLst/>
          </a:prstGeom>
        </p:spPr>
      </p:pic>
    </p:spTree>
    <p:extLst>
      <p:ext uri="{BB962C8B-B14F-4D97-AF65-F5344CB8AC3E}">
        <p14:creationId xmlns:p14="http://schemas.microsoft.com/office/powerpoint/2010/main" val="368042192"/>
      </p:ext>
    </p:extLst>
  </p:cSld>
  <p:clrMap bg1="lt1" tx1="dk1" bg2="lt2" tx2="dk2" accent1="accent1" accent2="accent2" accent3="accent3" accent4="accent4" accent5="accent5" accent6="accent6" hlink="hlink" folHlink="folHlink"/>
  <p:sldLayoutIdLst>
    <p:sldLayoutId id="2147483705" r:id="rId1"/>
    <p:sldLayoutId id="214748370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92" algn="l" rtl="0" eaLnBrk="1" fontAlgn="base" hangingPunct="1">
        <a:lnSpc>
          <a:spcPct val="90000"/>
        </a:lnSpc>
        <a:spcBef>
          <a:spcPct val="0"/>
        </a:spcBef>
        <a:spcAft>
          <a:spcPct val="0"/>
        </a:spcAft>
        <a:defRPr sz="1900" b="1">
          <a:solidFill>
            <a:srgbClr val="000000"/>
          </a:solidFill>
          <a:latin typeface="Arial" charset="0"/>
        </a:defRPr>
      </a:lvl6pPr>
      <a:lvl7pPr marL="685783" algn="l" rtl="0" eaLnBrk="1" fontAlgn="base" hangingPunct="1">
        <a:lnSpc>
          <a:spcPct val="90000"/>
        </a:lnSpc>
        <a:spcBef>
          <a:spcPct val="0"/>
        </a:spcBef>
        <a:spcAft>
          <a:spcPct val="0"/>
        </a:spcAft>
        <a:defRPr sz="1900" b="1">
          <a:solidFill>
            <a:srgbClr val="000000"/>
          </a:solidFill>
          <a:latin typeface="Arial" charset="0"/>
        </a:defRPr>
      </a:lvl7pPr>
      <a:lvl8pPr marL="1028675" algn="l" rtl="0" eaLnBrk="1" fontAlgn="base" hangingPunct="1">
        <a:lnSpc>
          <a:spcPct val="90000"/>
        </a:lnSpc>
        <a:spcBef>
          <a:spcPct val="0"/>
        </a:spcBef>
        <a:spcAft>
          <a:spcPct val="0"/>
        </a:spcAft>
        <a:defRPr sz="1900" b="1">
          <a:solidFill>
            <a:srgbClr val="000000"/>
          </a:solidFill>
          <a:latin typeface="Arial" charset="0"/>
        </a:defRPr>
      </a:lvl8pPr>
      <a:lvl9pPr marL="1371566" algn="l" rtl="0" eaLnBrk="1" fontAlgn="base" hangingPunct="1">
        <a:lnSpc>
          <a:spcPct val="90000"/>
        </a:lnSpc>
        <a:spcBef>
          <a:spcPct val="0"/>
        </a:spcBef>
        <a:spcAft>
          <a:spcPct val="0"/>
        </a:spcAft>
        <a:defRPr sz="1900" b="1">
          <a:solidFill>
            <a:srgbClr val="000000"/>
          </a:solidFill>
          <a:latin typeface="Arial" charset="0"/>
        </a:defRPr>
      </a:lvl9pPr>
    </p:titleStyle>
    <p:bodyStyle>
      <a:lvl1pPr algn="l" rtl="0" eaLnBrk="1" fontAlgn="base" hangingPunct="1">
        <a:lnSpc>
          <a:spcPct val="100000"/>
        </a:lnSpc>
        <a:spcBef>
          <a:spcPts val="225"/>
        </a:spcBef>
        <a:spcAft>
          <a:spcPts val="300"/>
        </a:spcAft>
        <a:buClr>
          <a:schemeClr val="accent5">
            <a:lumMod val="50000"/>
          </a:schemeClr>
        </a:buClr>
        <a:buFont typeface="Webdings" pitchFamily="18" charset="2"/>
        <a:buNone/>
        <a:defRPr lang="en-US" sz="1400" dirty="0" smtClean="0">
          <a:solidFill>
            <a:schemeClr val="tx2">
              <a:lumMod val="75000"/>
              <a:lumOff val="25000"/>
            </a:schemeClr>
          </a:solidFill>
          <a:latin typeface="+mn-lt"/>
          <a:ea typeface="+mn-ea"/>
          <a:cs typeface="Arial" pitchFamily="34" charset="0"/>
        </a:defRPr>
      </a:lvl1pPr>
      <a:lvl2pPr marL="170256" indent="-169065" algn="l" rtl="0" eaLnBrk="1" fontAlgn="base" hangingPunct="1">
        <a:lnSpc>
          <a:spcPct val="100000"/>
        </a:lnSpc>
        <a:spcBef>
          <a:spcPts val="225"/>
        </a:spcBef>
        <a:spcAft>
          <a:spcPts val="300"/>
        </a:spcAft>
        <a:buClr>
          <a:schemeClr val="accent1"/>
        </a:buClr>
        <a:buSzPct val="101000"/>
        <a:buFont typeface="Arial" panose="020B0604020202020204" pitchFamily="34" charset="0"/>
        <a:buChar char="•"/>
        <a:defRPr lang="en-US" sz="1400" dirty="0" smtClean="0">
          <a:solidFill>
            <a:schemeClr val="tx2">
              <a:lumMod val="75000"/>
              <a:lumOff val="25000"/>
            </a:schemeClr>
          </a:solidFill>
          <a:latin typeface="+mn-lt"/>
          <a:cs typeface="Arial" pitchFamily="34" charset="0"/>
        </a:defRPr>
      </a:lvl2pPr>
      <a:lvl3pPr marL="346463" indent="-176209" algn="l" rtl="0" eaLnBrk="1" fontAlgn="base" hangingPunct="1">
        <a:lnSpc>
          <a:spcPct val="100000"/>
        </a:lnSpc>
        <a:spcBef>
          <a:spcPts val="225"/>
        </a:spcBef>
        <a:spcAft>
          <a:spcPts val="300"/>
        </a:spcAft>
        <a:buClr>
          <a:schemeClr val="accent1"/>
        </a:buClr>
        <a:buSzPct val="80000"/>
        <a:buFont typeface="Arial" pitchFamily="34" charset="0"/>
        <a:buChar char="–"/>
        <a:defRPr lang="en-US" sz="1200" dirty="0" smtClean="0">
          <a:solidFill>
            <a:schemeClr val="tx2">
              <a:lumMod val="75000"/>
              <a:lumOff val="25000"/>
            </a:schemeClr>
          </a:solidFill>
          <a:latin typeface="+mn-lt"/>
          <a:cs typeface="Arial" pitchFamily="34" charset="0"/>
        </a:defRPr>
      </a:lvl3pPr>
      <a:lvl4pPr marL="515528" indent="-169065" algn="l" rtl="0" eaLnBrk="1" fontAlgn="base" hangingPunct="1">
        <a:lnSpc>
          <a:spcPct val="100000"/>
        </a:lnSpc>
        <a:spcBef>
          <a:spcPts val="225"/>
        </a:spcBef>
        <a:spcAft>
          <a:spcPts val="300"/>
        </a:spcAft>
        <a:buClr>
          <a:schemeClr val="accent1"/>
        </a:buClr>
        <a:buSzPct val="80000"/>
        <a:buFont typeface="Arial" pitchFamily="34" charset="0"/>
        <a:buChar char="•"/>
        <a:defRPr lang="en-US" sz="1100" dirty="0" smtClean="0">
          <a:solidFill>
            <a:schemeClr val="tx2">
              <a:lumMod val="75000"/>
              <a:lumOff val="25000"/>
            </a:schemeClr>
          </a:solidFill>
          <a:latin typeface="+mn-lt"/>
          <a:cs typeface="Arial" pitchFamily="34" charset="0"/>
        </a:defRPr>
      </a:lvl4pPr>
      <a:lvl5pPr marL="685783" indent="-170256" algn="l" rtl="0" eaLnBrk="1" fontAlgn="base" hangingPunct="1">
        <a:lnSpc>
          <a:spcPct val="100000"/>
        </a:lnSpc>
        <a:spcBef>
          <a:spcPts val="225"/>
        </a:spcBef>
        <a:spcAft>
          <a:spcPts val="300"/>
        </a:spcAft>
        <a:buClr>
          <a:schemeClr val="accent1"/>
        </a:buClr>
        <a:buSzPct val="60000"/>
        <a:buFont typeface="Arial" pitchFamily="34" charset="0"/>
        <a:buChar char="–"/>
        <a:defRPr lang="en-US" sz="900" dirty="0" smtClean="0">
          <a:solidFill>
            <a:schemeClr val="tx2">
              <a:lumMod val="75000"/>
              <a:lumOff val="25000"/>
            </a:schemeClr>
          </a:solidFill>
          <a:latin typeface="+mn-lt"/>
          <a:cs typeface="Arial" pitchFamily="34" charset="0"/>
        </a:defRPr>
      </a:lvl5pPr>
      <a:lvl6pPr marL="1584683"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1927574"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2270465"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2613357" indent="-298840"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Nora.perez@txdot.gov" TargetMode="External"/><Relationship Id="rId2" Type="http://schemas.openxmlformats.org/officeDocument/2006/relationships/hyperlink" Target="mailto:Debra.Wells@txdot.gov" TargetMode="External"/><Relationship Id="rId1" Type="http://schemas.openxmlformats.org/officeDocument/2006/relationships/slideLayout" Target="../slideLayouts/slideLayout2.xml"/><Relationship Id="rId4" Type="http://schemas.openxmlformats.org/officeDocument/2006/relationships/hyperlink" Target="http://www.keepitmovingdallas.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3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tiff"/><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53.jpeg"/><Relationship Id="rId5" Type="http://schemas.openxmlformats.org/officeDocument/2006/relationships/image" Target="../media/image52.jpe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vmlDrawing" Target="../drawings/vmlDrawing9.vml"/><Relationship Id="rId5" Type="http://schemas.openxmlformats.org/officeDocument/2006/relationships/image" Target="../media/image55.emf"/><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comments" Target="../comments/comment1.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hyperlink" Target="http://www.dallashorse.com/"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hyperlink" Target="http://www.635east.com/" TargetMode="External"/><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hyperlink" Target="mailto:Adrienne.Williams@plclbj.com" TargetMode="External"/><Relationship Id="rId4" Type="http://schemas.openxmlformats.org/officeDocument/2006/relationships/hyperlink" Target="mailto:bids@plclbj.com"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mailto:Noraima.Perez@txdot.gov" TargetMode="External"/><Relationship Id="rId1" Type="http://schemas.openxmlformats.org/officeDocument/2006/relationships/slideLayout" Target="../slideLayouts/slideLayout2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348E-9DBE-4404-9B98-633260982B24}"/>
              </a:ext>
            </a:extLst>
          </p:cNvPr>
          <p:cNvSpPr>
            <a:spLocks noGrp="1"/>
          </p:cNvSpPr>
          <p:nvPr>
            <p:ph type="title"/>
          </p:nvPr>
        </p:nvSpPr>
        <p:spPr>
          <a:xfrm>
            <a:off x="1043490" y="838200"/>
            <a:ext cx="7024744" cy="762000"/>
          </a:xfrm>
        </p:spPr>
        <p:txBody>
          <a:bodyPr>
            <a:normAutofit/>
          </a:bodyPr>
          <a:lstStyle/>
          <a:p>
            <a:r>
              <a:rPr lang="en-US" sz="3600" b="1" dirty="0">
                <a:solidFill>
                  <a:schemeClr val="tx2"/>
                </a:solidFill>
              </a:rPr>
              <a:t>Virtual House Keeping Rules</a:t>
            </a:r>
          </a:p>
        </p:txBody>
      </p:sp>
      <p:sp>
        <p:nvSpPr>
          <p:cNvPr id="3" name="Content Placeholder 2">
            <a:extLst>
              <a:ext uri="{FF2B5EF4-FFF2-40B4-BE49-F238E27FC236}">
                <a16:creationId xmlns:a16="http://schemas.microsoft.com/office/drawing/2014/main" id="{D969B9E7-6376-44F1-827C-BA835AD8C245}"/>
              </a:ext>
            </a:extLst>
          </p:cNvPr>
          <p:cNvSpPr>
            <a:spLocks noGrp="1"/>
          </p:cNvSpPr>
          <p:nvPr>
            <p:ph idx="1"/>
          </p:nvPr>
        </p:nvSpPr>
        <p:spPr>
          <a:xfrm>
            <a:off x="1043492" y="1981200"/>
            <a:ext cx="6777317" cy="4343400"/>
          </a:xfrm>
        </p:spPr>
        <p:txBody>
          <a:bodyPr>
            <a:normAutofit lnSpcReduction="10000"/>
          </a:bodyPr>
          <a:lstStyle/>
          <a:p>
            <a:r>
              <a:rPr lang="en-US" dirty="0"/>
              <a:t>Microphones will be automatically muted upon entry</a:t>
            </a:r>
          </a:p>
          <a:p>
            <a:endParaRPr lang="en-US" dirty="0"/>
          </a:p>
          <a:p>
            <a:r>
              <a:rPr lang="en-US" dirty="0"/>
              <a:t>Please turn off video if it’s activated</a:t>
            </a:r>
          </a:p>
          <a:p>
            <a:endParaRPr lang="en-US" dirty="0"/>
          </a:p>
          <a:p>
            <a:r>
              <a:rPr lang="en-US" dirty="0"/>
              <a:t>You can ask questions in the Q &amp; A area on the right of your screen (directly to panelist and/or to other attendees)</a:t>
            </a:r>
          </a:p>
          <a:p>
            <a:endParaRPr lang="en-US" dirty="0"/>
          </a:p>
          <a:p>
            <a:r>
              <a:rPr lang="en-US" dirty="0"/>
              <a:t>There will be a Q &amp; A additional section at the end of the presentation.</a:t>
            </a:r>
          </a:p>
        </p:txBody>
      </p:sp>
    </p:spTree>
    <p:extLst>
      <p:ext uri="{BB962C8B-B14F-4D97-AF65-F5344CB8AC3E}">
        <p14:creationId xmlns:p14="http://schemas.microsoft.com/office/powerpoint/2010/main" val="8311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39970"/>
            <a:ext cx="7158317" cy="5060830"/>
          </a:xfrm>
        </p:spPr>
        <p:txBody>
          <a:bodyPr>
            <a:normAutofit/>
          </a:bodyPr>
          <a:lstStyle/>
          <a:p>
            <a:pPr marL="68580" indent="0">
              <a:buNone/>
            </a:pPr>
            <a:r>
              <a:rPr lang="en-US" b="1" dirty="0"/>
              <a:t>Cooperative Inclusion Plan (CIP) Contacts:</a:t>
            </a:r>
          </a:p>
          <a:p>
            <a:pPr marL="68580" indent="0">
              <a:buNone/>
            </a:pPr>
            <a:endParaRPr lang="en-US" dirty="0"/>
          </a:p>
          <a:p>
            <a:pPr marL="68580" indent="0">
              <a:buNone/>
            </a:pPr>
            <a:r>
              <a:rPr lang="en-US" dirty="0"/>
              <a:t>Debra Wells 214-319-3553: CIP Resource Specialist</a:t>
            </a:r>
          </a:p>
          <a:p>
            <a:pPr marL="68580" indent="0">
              <a:buNone/>
            </a:pPr>
            <a:r>
              <a:rPr lang="en-US" dirty="0">
                <a:hlinkClick r:id="rId2"/>
              </a:rPr>
              <a:t>Debra.Wells@txdot.gov</a:t>
            </a:r>
            <a:endParaRPr lang="en-US" dirty="0"/>
          </a:p>
          <a:p>
            <a:pPr marL="68580" indent="0">
              <a:buNone/>
            </a:pPr>
            <a:endParaRPr lang="en-US" dirty="0"/>
          </a:p>
          <a:p>
            <a:pPr marL="68580" indent="0">
              <a:buNone/>
            </a:pPr>
            <a:r>
              <a:rPr lang="en-US" dirty="0"/>
              <a:t>Nora Perez 214-319-6456: DBE Coordinator</a:t>
            </a:r>
          </a:p>
          <a:p>
            <a:pPr marL="68580" indent="0">
              <a:buNone/>
            </a:pPr>
            <a:r>
              <a:rPr lang="en-US" dirty="0">
                <a:hlinkClick r:id="rId3"/>
              </a:rPr>
              <a:t>Noraima.perez@txdot.gov</a:t>
            </a:r>
            <a:endParaRPr lang="en-US" dirty="0"/>
          </a:p>
          <a:p>
            <a:pPr marL="68580" indent="0">
              <a:buNone/>
            </a:pPr>
            <a:endParaRPr lang="en-US" b="1" dirty="0"/>
          </a:p>
          <a:p>
            <a:pPr marL="68580" indent="0">
              <a:buNone/>
            </a:pPr>
            <a:r>
              <a:rPr lang="en-US" b="1" dirty="0"/>
              <a:t>CIP Resource Guide on</a:t>
            </a:r>
          </a:p>
          <a:p>
            <a:pPr marL="68580" indent="0">
              <a:buNone/>
            </a:pPr>
            <a:r>
              <a:rPr lang="en-US" b="1" dirty="0">
                <a:hlinkClick r:id="rId4"/>
              </a:rPr>
              <a:t>www.keepitmovingdallas.com</a:t>
            </a:r>
            <a:r>
              <a:rPr lang="en-US" b="1" dirty="0"/>
              <a:t>   </a:t>
            </a:r>
          </a:p>
          <a:p>
            <a:pPr marL="68580" indent="0">
              <a:buNone/>
            </a:pPr>
            <a:endParaRPr lang="en-US" b="1" dirty="0"/>
          </a:p>
        </p:txBody>
      </p:sp>
    </p:spTree>
    <p:extLst>
      <p:ext uri="{BB962C8B-B14F-4D97-AF65-F5344CB8AC3E}">
        <p14:creationId xmlns:p14="http://schemas.microsoft.com/office/powerpoint/2010/main" val="2327935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06A1-9D74-48DE-A892-5AA00611FFAB}"/>
              </a:ext>
            </a:extLst>
          </p:cNvPr>
          <p:cNvSpPr>
            <a:spLocks noGrp="1"/>
          </p:cNvSpPr>
          <p:nvPr>
            <p:ph type="title"/>
          </p:nvPr>
        </p:nvSpPr>
        <p:spPr>
          <a:xfrm>
            <a:off x="1043492" y="838200"/>
            <a:ext cx="7024744" cy="877336"/>
          </a:xfrm>
        </p:spPr>
        <p:txBody>
          <a:bodyPr/>
          <a:lstStyle/>
          <a:p>
            <a:r>
              <a:rPr lang="en-US" b="1" dirty="0"/>
              <a:t>Polling Question #1</a:t>
            </a:r>
          </a:p>
        </p:txBody>
      </p:sp>
      <p:sp>
        <p:nvSpPr>
          <p:cNvPr id="3" name="Content Placeholder 2">
            <a:extLst>
              <a:ext uri="{FF2B5EF4-FFF2-40B4-BE49-F238E27FC236}">
                <a16:creationId xmlns:a16="http://schemas.microsoft.com/office/drawing/2014/main" id="{92920B65-7123-4E83-B205-B7E5096D9836}"/>
              </a:ext>
            </a:extLst>
          </p:cNvPr>
          <p:cNvSpPr>
            <a:spLocks noGrp="1"/>
          </p:cNvSpPr>
          <p:nvPr>
            <p:ph idx="1"/>
          </p:nvPr>
        </p:nvSpPr>
        <p:spPr>
          <a:xfrm>
            <a:off x="1043492" y="1981200"/>
            <a:ext cx="7024744" cy="4267200"/>
          </a:xfrm>
        </p:spPr>
        <p:txBody>
          <a:bodyPr>
            <a:normAutofit fontScale="85000" lnSpcReduction="20000"/>
          </a:bodyPr>
          <a:lstStyle/>
          <a:p>
            <a:pPr marL="68580" indent="0" algn="ctr">
              <a:buNone/>
            </a:pPr>
            <a:r>
              <a:rPr lang="en-US" sz="4400" dirty="0"/>
              <a:t>Have you attended a CIP event in the past?</a:t>
            </a:r>
          </a:p>
          <a:p>
            <a:pPr marL="68580" indent="0" algn="ctr">
              <a:buNone/>
            </a:pPr>
            <a:endParaRPr lang="en-US" sz="4400" dirty="0"/>
          </a:p>
          <a:p>
            <a:pPr>
              <a:buFont typeface="Arial" panose="020B0604020202020204" pitchFamily="34" charset="0"/>
              <a:buChar char="•"/>
            </a:pPr>
            <a:r>
              <a:rPr lang="en-US" sz="3900" dirty="0"/>
              <a:t>Yes</a:t>
            </a:r>
          </a:p>
          <a:p>
            <a:pPr lvl="1">
              <a:buFont typeface="Courier New" panose="02070309020205020404" pitchFamily="49" charset="0"/>
              <a:buChar char="o"/>
            </a:pPr>
            <a:r>
              <a:rPr lang="en-US" sz="3700" dirty="0"/>
              <a:t>Workshop</a:t>
            </a:r>
          </a:p>
          <a:p>
            <a:pPr lvl="1">
              <a:buFont typeface="Courier New" panose="02070309020205020404" pitchFamily="49" charset="0"/>
              <a:buChar char="o"/>
            </a:pPr>
            <a:r>
              <a:rPr lang="en-US" sz="3700" dirty="0"/>
              <a:t>Class</a:t>
            </a:r>
          </a:p>
          <a:p>
            <a:pPr>
              <a:buFont typeface="Arial" panose="020B0604020202020204" pitchFamily="34" charset="0"/>
              <a:buChar char="•"/>
            </a:pPr>
            <a:endParaRPr lang="en-US" sz="3900" dirty="0"/>
          </a:p>
          <a:p>
            <a:pPr>
              <a:buFont typeface="Arial" panose="020B0604020202020204" pitchFamily="34" charset="0"/>
              <a:buChar char="•"/>
            </a:pPr>
            <a:r>
              <a:rPr lang="en-US" sz="3900" dirty="0"/>
              <a:t>No</a:t>
            </a:r>
          </a:p>
          <a:p>
            <a:pPr marL="68580" indent="0" algn="ctr">
              <a:buNone/>
            </a:pPr>
            <a:endParaRPr lang="en-US" sz="4400" dirty="0"/>
          </a:p>
          <a:p>
            <a:pPr marL="68580" indent="0" algn="ctr">
              <a:buNone/>
            </a:pPr>
            <a:endParaRPr lang="en-US" sz="4400" dirty="0"/>
          </a:p>
        </p:txBody>
      </p:sp>
    </p:spTree>
    <p:extLst>
      <p:ext uri="{BB962C8B-B14F-4D97-AF65-F5344CB8AC3E}">
        <p14:creationId xmlns:p14="http://schemas.microsoft.com/office/powerpoint/2010/main" val="66414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481009" y="3862388"/>
            <a:ext cx="4929191" cy="1057275"/>
          </a:xfrm>
        </p:spPr>
        <p:txBody>
          <a:bodyPr/>
          <a:lstStyle/>
          <a:p>
            <a:r>
              <a:rPr lang="en-US" dirty="0"/>
              <a:t>Prequalification</a:t>
            </a:r>
          </a:p>
        </p:txBody>
      </p:sp>
      <p:sp>
        <p:nvSpPr>
          <p:cNvPr id="27" name="Subtitle 26"/>
          <p:cNvSpPr>
            <a:spLocks noGrp="1"/>
          </p:cNvSpPr>
          <p:nvPr>
            <p:ph type="subTitle" idx="1"/>
          </p:nvPr>
        </p:nvSpPr>
        <p:spPr>
          <a:xfrm>
            <a:off x="481009" y="5045869"/>
            <a:ext cx="4929191" cy="592931"/>
          </a:xfrm>
        </p:spPr>
        <p:txBody>
          <a:bodyPr/>
          <a:lstStyle/>
          <a:p>
            <a:r>
              <a:rPr lang="en-US" dirty="0"/>
              <a:t>Instructions for New Contractors</a:t>
            </a:r>
          </a:p>
          <a:p>
            <a:r>
              <a:rPr lang="en-US" dirty="0"/>
              <a:t>Construction Division</a:t>
            </a:r>
          </a:p>
        </p:txBody>
      </p:sp>
      <p:sp>
        <p:nvSpPr>
          <p:cNvPr id="16" name="TextBox 15"/>
          <p:cNvSpPr txBox="1"/>
          <p:nvPr/>
        </p:nvSpPr>
        <p:spPr>
          <a:xfrm>
            <a:off x="4724400" y="6263350"/>
            <a:ext cx="41148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8AB31-8BA6-4C59-9CFD-3400952395C4}" type="datetime4">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July 30, 2020</a:t>
            </a:fld>
            <a:endParaRPr kumimoji="0" lang="en-US" sz="16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2218" t="339" r="392" b="-339"/>
          <a:stretch/>
        </p:blipFill>
        <p:spPr>
          <a:xfrm>
            <a:off x="6137911" y="2034238"/>
            <a:ext cx="2834640" cy="3840480"/>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8218" t="15233" r="37950" b="5087"/>
          <a:stretch/>
        </p:blipFill>
        <p:spPr>
          <a:xfrm>
            <a:off x="1186972" y="992272"/>
            <a:ext cx="1142026" cy="993353"/>
          </a:xfrm>
          <a:prstGeom prst="rect">
            <a:avLst/>
          </a:prstGeom>
          <a:ln w="19050">
            <a:noFill/>
          </a:ln>
        </p:spPr>
      </p:pic>
      <p:pic>
        <p:nvPicPr>
          <p:cNvPr id="18" name="Picture 17"/>
          <p:cNvPicPr>
            <a:picLocks/>
          </p:cNvPicPr>
          <p:nvPr/>
        </p:nvPicPr>
        <p:blipFill rotWithShape="1">
          <a:blip r:embed="rId4" cstate="print">
            <a:extLst>
              <a:ext uri="{28A0092B-C50C-407E-A947-70E740481C1C}">
                <a14:useLocalDpi xmlns:a14="http://schemas.microsoft.com/office/drawing/2010/main" val="0"/>
              </a:ext>
            </a:extLst>
          </a:blip>
          <a:srcRect l="27102" t="21297" r="34137"/>
          <a:stretch/>
        </p:blipFill>
        <p:spPr>
          <a:xfrm>
            <a:off x="3504883" y="990600"/>
            <a:ext cx="746747" cy="996696"/>
          </a:xfrm>
          <a:prstGeom prst="rect">
            <a:avLst/>
          </a:prstGeom>
          <a:ln w="19050">
            <a:noFill/>
          </a:ln>
        </p:spPr>
      </p:pic>
      <p:pic>
        <p:nvPicPr>
          <p:cNvPr id="26" name="Picture 25"/>
          <p:cNvPicPr>
            <a:picLocks/>
          </p:cNvPicPr>
          <p:nvPr/>
        </p:nvPicPr>
        <p:blipFill rotWithShape="1">
          <a:blip r:embed="rId5" cstate="print">
            <a:extLst>
              <a:ext uri="{28A0092B-C50C-407E-A947-70E740481C1C}">
                <a14:useLocalDpi xmlns:a14="http://schemas.microsoft.com/office/drawing/2010/main" val="0"/>
              </a:ext>
            </a:extLst>
          </a:blip>
          <a:srcRect l="38875" t="18025" r="24116" b="33603"/>
          <a:stretch/>
        </p:blipFill>
        <p:spPr>
          <a:xfrm>
            <a:off x="2365713" y="990600"/>
            <a:ext cx="1102455" cy="996696"/>
          </a:xfrm>
          <a:prstGeom prst="rect">
            <a:avLst/>
          </a:prstGeom>
          <a:ln w="19050">
            <a:noFill/>
          </a:ln>
        </p:spPr>
      </p:pic>
      <p:pic>
        <p:nvPicPr>
          <p:cNvPr id="28" name="Picture 27"/>
          <p:cNvPicPr>
            <a:picLocks/>
          </p:cNvPicPr>
          <p:nvPr/>
        </p:nvPicPr>
        <p:blipFill rotWithShape="1">
          <a:blip r:embed="rId6" cstate="print">
            <a:extLst>
              <a:ext uri="{28A0092B-C50C-407E-A947-70E740481C1C}">
                <a14:useLocalDpi xmlns:a14="http://schemas.microsoft.com/office/drawing/2010/main" val="0"/>
              </a:ext>
            </a:extLst>
          </a:blip>
          <a:srcRect l="38085" t="15291" r="5253" b="12187"/>
          <a:stretch/>
        </p:blipFill>
        <p:spPr>
          <a:xfrm>
            <a:off x="4285805" y="990600"/>
            <a:ext cx="1179286" cy="996696"/>
          </a:xfrm>
          <a:prstGeom prst="rect">
            <a:avLst/>
          </a:prstGeom>
          <a:ln w="19050">
            <a:noFill/>
          </a:ln>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8318" t="34544" r="14209" b="14422"/>
          <a:stretch/>
        </p:blipFill>
        <p:spPr>
          <a:xfrm>
            <a:off x="152400" y="992272"/>
            <a:ext cx="997857" cy="993353"/>
          </a:xfrm>
          <a:prstGeom prst="rect">
            <a:avLst/>
          </a:prstGeom>
          <a:ln w="19050">
            <a:noFill/>
          </a:ln>
        </p:spPr>
      </p:pic>
      <p:pic>
        <p:nvPicPr>
          <p:cNvPr id="31" name="Picture 30"/>
          <p:cNvPicPr>
            <a:picLocks/>
          </p:cNvPicPr>
          <p:nvPr/>
        </p:nvPicPr>
        <p:blipFill rotWithShape="1">
          <a:blip r:embed="rId8" cstate="print">
            <a:extLst>
              <a:ext uri="{28A0092B-C50C-407E-A947-70E740481C1C}">
                <a14:useLocalDpi xmlns:a14="http://schemas.microsoft.com/office/drawing/2010/main" val="0"/>
              </a:ext>
            </a:extLst>
          </a:blip>
          <a:srcRect l="11410" r="17032"/>
          <a:stretch/>
        </p:blipFill>
        <p:spPr>
          <a:xfrm>
            <a:off x="5501957" y="990600"/>
            <a:ext cx="1539187" cy="996696"/>
          </a:xfrm>
          <a:prstGeom prst="rect">
            <a:avLst/>
          </a:prstGeom>
          <a:solidFill>
            <a:srgbClr val="FFCC00"/>
          </a:solidFill>
          <a:ln w="19050">
            <a:noFill/>
          </a:ln>
        </p:spPr>
      </p:pic>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6600" y="978408"/>
            <a:ext cx="1874837" cy="99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0645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Box 3"/>
          <p:cNvSpPr txBox="1"/>
          <p:nvPr/>
        </p:nvSpPr>
        <p:spPr>
          <a:xfrm>
            <a:off x="2895600" y="609600"/>
            <a:ext cx="2667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Franklin Gothic Book"/>
                <a:ea typeface="+mn-ea"/>
                <a:cs typeface="+mn-cs"/>
              </a:rPr>
              <a:t>Visit www.txdot.gov</a:t>
            </a:r>
          </a:p>
        </p:txBody>
      </p:sp>
      <p:pic>
        <p:nvPicPr>
          <p:cNvPr id="6" name="Picture 5">
            <a:extLst>
              <a:ext uri="{FF2B5EF4-FFF2-40B4-BE49-F238E27FC236}">
                <a16:creationId xmlns:a16="http://schemas.microsoft.com/office/drawing/2014/main" id="{0A0A7BD8-28AC-47B7-AC02-40AED1C283B7}"/>
              </a:ext>
            </a:extLst>
          </p:cNvPr>
          <p:cNvPicPr>
            <a:picLocks noChangeAspect="1"/>
          </p:cNvPicPr>
          <p:nvPr/>
        </p:nvPicPr>
        <p:blipFill>
          <a:blip r:embed="rId2"/>
          <a:stretch>
            <a:fillRect/>
          </a:stretch>
        </p:blipFill>
        <p:spPr>
          <a:xfrm>
            <a:off x="0" y="965790"/>
            <a:ext cx="9144000" cy="4926419"/>
          </a:xfrm>
          <a:prstGeom prst="rect">
            <a:avLst/>
          </a:prstGeom>
        </p:spPr>
      </p:pic>
    </p:spTree>
    <p:extLst>
      <p:ext uri="{BB962C8B-B14F-4D97-AF65-F5344CB8AC3E}">
        <p14:creationId xmlns:p14="http://schemas.microsoft.com/office/powerpoint/2010/main" val="38062668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81009" y="3108640"/>
            <a:ext cx="5100433" cy="1057275"/>
          </a:xfrm>
          <a:prstGeom prst="rect">
            <a:avLst/>
          </a:prstGeom>
        </p:spPr>
        <p:txBody>
          <a:bodyPr anchor="b" anchorCtr="0"/>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A1B2B"/>
              </a:solidFill>
              <a:effectLst/>
              <a:uLnTx/>
              <a:uFillTx/>
              <a:latin typeface="Franklin Gothic Demi" pitchFamily="34" charset="0"/>
              <a:ea typeface="+mn-ea"/>
              <a:cs typeface="Arial" pitchFamily="34" charset="0"/>
            </a:endParaRPr>
          </a:p>
        </p:txBody>
      </p:sp>
      <p:sp>
        <p:nvSpPr>
          <p:cNvPr id="4" name="Subtitle 5"/>
          <p:cNvSpPr txBox="1">
            <a:spLocks/>
          </p:cNvSpPr>
          <p:nvPr/>
        </p:nvSpPr>
        <p:spPr>
          <a:xfrm>
            <a:off x="481009" y="4215921"/>
            <a:ext cx="5133855" cy="592931"/>
          </a:xfrm>
          <a:prstGeom prst="rect">
            <a:avLst/>
          </a:prstGeom>
        </p:spPr>
        <p:txBody>
          <a:bodyPr/>
          <a:lst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A1B2B"/>
              </a:buClr>
              <a:buSzTx/>
              <a:buFont typeface="Wingdings" pitchFamily="2" charset="2"/>
              <a:buNone/>
              <a:tabLst/>
              <a:defRPr/>
            </a:pPr>
            <a:endParaRPr kumimoji="0" lang="en-US" sz="2400" b="0" i="0" u="none" strike="noStrike" kern="1200" cap="none" spc="0" normalizeH="0" baseline="0" noProof="0" dirty="0">
              <a:ln>
                <a:solidFill>
                  <a:prstClr val="black">
                    <a:lumMod val="65000"/>
                    <a:lumOff val="35000"/>
                  </a:prstClr>
                </a:solidFill>
              </a:ln>
              <a:solidFill>
                <a:prstClr val="black"/>
              </a:solidFill>
              <a:effectLst/>
              <a:uLnTx/>
              <a:uFillTx/>
              <a:latin typeface="Franklin Gothic Book" pitchFamily="34" charset="0"/>
              <a:ea typeface="+mn-ea"/>
              <a:cs typeface="+mn-cs"/>
            </a:endParaRPr>
          </a:p>
        </p:txBody>
      </p:sp>
      <p:pic>
        <p:nvPicPr>
          <p:cNvPr id="2" name="Picture 1">
            <a:extLst>
              <a:ext uri="{FF2B5EF4-FFF2-40B4-BE49-F238E27FC236}">
                <a16:creationId xmlns:a16="http://schemas.microsoft.com/office/drawing/2014/main" id="{B37B47ED-B273-4FB4-A8C7-2C54306AEE91}"/>
              </a:ext>
            </a:extLst>
          </p:cNvPr>
          <p:cNvPicPr>
            <a:picLocks noChangeAspect="1"/>
          </p:cNvPicPr>
          <p:nvPr/>
        </p:nvPicPr>
        <p:blipFill>
          <a:blip r:embed="rId2"/>
          <a:stretch>
            <a:fillRect/>
          </a:stretch>
        </p:blipFill>
        <p:spPr>
          <a:xfrm>
            <a:off x="0" y="-76200"/>
            <a:ext cx="9144000" cy="5933985"/>
          </a:xfrm>
          <a:prstGeom prst="rect">
            <a:avLst/>
          </a:prstGeom>
        </p:spPr>
      </p:pic>
    </p:spTree>
    <p:extLst>
      <p:ext uri="{BB962C8B-B14F-4D97-AF65-F5344CB8AC3E}">
        <p14:creationId xmlns:p14="http://schemas.microsoft.com/office/powerpoint/2010/main" val="3560811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02FF6F-58FD-42E5-BC4C-E2FDE1CA47EA}"/>
              </a:ext>
            </a:extLst>
          </p:cNvPr>
          <p:cNvPicPr>
            <a:picLocks noChangeAspect="1"/>
          </p:cNvPicPr>
          <p:nvPr/>
        </p:nvPicPr>
        <p:blipFill>
          <a:blip r:embed="rId2"/>
          <a:stretch>
            <a:fillRect/>
          </a:stretch>
        </p:blipFill>
        <p:spPr>
          <a:xfrm>
            <a:off x="0" y="0"/>
            <a:ext cx="9144000" cy="5806557"/>
          </a:xfrm>
          <a:prstGeom prst="rect">
            <a:avLst/>
          </a:prstGeom>
        </p:spPr>
      </p:pic>
    </p:spTree>
    <p:extLst>
      <p:ext uri="{BB962C8B-B14F-4D97-AF65-F5344CB8AC3E}">
        <p14:creationId xmlns:p14="http://schemas.microsoft.com/office/powerpoint/2010/main" val="4031490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1"/>
            <a:ext cx="8610600" cy="609600"/>
          </a:xfrm>
        </p:spPr>
        <p:txBody>
          <a:bodyPr/>
          <a:lstStyle/>
          <a:p>
            <a:pPr algn="ctr"/>
            <a:r>
              <a:rPr lang="en-US" dirty="0"/>
              <a:t>General information</a:t>
            </a:r>
          </a:p>
        </p:txBody>
      </p:sp>
      <p:sp>
        <p:nvSpPr>
          <p:cNvPr id="12" name="TextBox 11"/>
          <p:cNvSpPr txBox="1"/>
          <p:nvPr/>
        </p:nvSpPr>
        <p:spPr>
          <a:xfrm>
            <a:off x="609600" y="1828800"/>
            <a:ext cx="7848600" cy="230832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mn-cs"/>
              </a:rPr>
              <a:t>All prime contractors must be prequalified by TxDOT.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mn-cs"/>
              </a:rPr>
              <a:t>Subcontractors do not need to be prequalified.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mn-cs"/>
              </a:rPr>
              <a:t>TxDOT determines contractor bidding capacity based on multiple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mn-cs"/>
              </a:rPr>
              <a:t>Qualification lasts for one year from submission date or financial statement date if submitted.</a:t>
            </a:r>
          </a:p>
        </p:txBody>
      </p:sp>
    </p:spTree>
    <p:extLst>
      <p:ext uri="{BB962C8B-B14F-4D97-AF65-F5344CB8AC3E}">
        <p14:creationId xmlns:p14="http://schemas.microsoft.com/office/powerpoint/2010/main" val="201712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838201"/>
            <a:ext cx="8382000" cy="685800"/>
          </a:xfrm>
        </p:spPr>
        <p:txBody>
          <a:bodyPr/>
          <a:lstStyle/>
          <a:p>
            <a:pPr algn="ctr"/>
            <a:r>
              <a:rPr lang="en-US" dirty="0"/>
              <a:t>Confidential Questionnaire</a:t>
            </a:r>
          </a:p>
        </p:txBody>
      </p:sp>
      <p:sp>
        <p:nvSpPr>
          <p:cNvPr id="11" name="TextBox 10"/>
          <p:cNvSpPr txBox="1"/>
          <p:nvPr/>
        </p:nvSpPr>
        <p:spPr>
          <a:xfrm>
            <a:off x="762000" y="1940405"/>
            <a:ext cx="7391400" cy="181588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a:ea typeface="+mn-ea"/>
                <a:cs typeface="+mn-cs"/>
              </a:rPr>
              <a:t>Standard requirement on most Construction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a:ea typeface="+mn-ea"/>
                <a:cs typeface="+mn-cs"/>
              </a:rPr>
              <a:t>Requires audited financial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a:ea typeface="+mn-ea"/>
                <a:cs typeface="+mn-cs"/>
              </a:rPr>
              <a:t>Bidding Capacity is derived from the contractor’s net working capital (current assets – current liabilities) multiplied by a factor determined by the department.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250743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38201"/>
            <a:ext cx="8458200" cy="685800"/>
          </a:xfrm>
        </p:spPr>
        <p:txBody>
          <a:bodyPr/>
          <a:lstStyle/>
          <a:p>
            <a:pPr algn="ctr"/>
            <a:r>
              <a:rPr lang="en-US" dirty="0"/>
              <a:t>Bidder’s questionnaire</a:t>
            </a:r>
          </a:p>
        </p:txBody>
      </p:sp>
      <p:sp>
        <p:nvSpPr>
          <p:cNvPr id="11" name="TextBox 10"/>
          <p:cNvSpPr txBox="1"/>
          <p:nvPr/>
        </p:nvSpPr>
        <p:spPr>
          <a:xfrm>
            <a:off x="914400" y="1828800"/>
            <a:ext cx="6705600" cy="175432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Qualifies contractor to bid on Waived projects.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Waived projects include small construction, routine maintenance, emergency, and specialty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Default bidding capacity of $300,000.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If financials are submitted this number can substantially raise depending on working capital and completed projects.</a:t>
            </a:r>
          </a:p>
        </p:txBody>
      </p:sp>
    </p:spTree>
    <p:extLst>
      <p:ext uri="{BB962C8B-B14F-4D97-AF65-F5344CB8AC3E}">
        <p14:creationId xmlns:p14="http://schemas.microsoft.com/office/powerpoint/2010/main" val="310599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30B5-CFC9-4D42-AB65-80B6AA13E408}"/>
              </a:ext>
            </a:extLst>
          </p:cNvPr>
          <p:cNvSpPr>
            <a:spLocks noGrp="1"/>
          </p:cNvSpPr>
          <p:nvPr>
            <p:ph type="ctrTitle"/>
          </p:nvPr>
        </p:nvSpPr>
        <p:spPr>
          <a:xfrm>
            <a:off x="609600" y="838200"/>
            <a:ext cx="8458199" cy="600075"/>
          </a:xfrm>
        </p:spPr>
        <p:txBody>
          <a:bodyPr/>
          <a:lstStyle/>
          <a:p>
            <a:r>
              <a:rPr lang="en-US" dirty="0"/>
              <a:t>Completing the questionnaire</a:t>
            </a:r>
          </a:p>
        </p:txBody>
      </p:sp>
      <p:sp>
        <p:nvSpPr>
          <p:cNvPr id="3" name="Subtitle 2">
            <a:extLst>
              <a:ext uri="{FF2B5EF4-FFF2-40B4-BE49-F238E27FC236}">
                <a16:creationId xmlns:a16="http://schemas.microsoft.com/office/drawing/2014/main" id="{0BEF5F53-A9D0-473C-BF9C-1FD9E49643E2}"/>
              </a:ext>
            </a:extLst>
          </p:cNvPr>
          <p:cNvSpPr>
            <a:spLocks noGrp="1"/>
          </p:cNvSpPr>
          <p:nvPr>
            <p:ph type="subTitle" idx="1"/>
          </p:nvPr>
        </p:nvSpPr>
        <p:spPr>
          <a:xfrm>
            <a:off x="228600" y="1828800"/>
            <a:ext cx="8534399" cy="3048000"/>
          </a:xfrm>
        </p:spPr>
        <p:txBody>
          <a:bodyPr/>
          <a:lstStyle/>
          <a:p>
            <a:pPr marL="342900" indent="-342900">
              <a:buFont typeface="Arial" panose="020B0604020202020204" pitchFamily="34" charset="0"/>
              <a:buChar char="•"/>
            </a:pPr>
            <a:r>
              <a:rPr lang="en-US" sz="2000" dirty="0"/>
              <a:t>The questionnaire you choose to complete must be read in full and every question requires a response.</a:t>
            </a:r>
          </a:p>
          <a:p>
            <a:pPr marL="342900" indent="-342900">
              <a:buFont typeface="Arial" panose="020B0604020202020204" pitchFamily="34" charset="0"/>
              <a:buChar char="•"/>
            </a:pPr>
            <a:r>
              <a:rPr lang="en-US" sz="2000" dirty="0"/>
              <a:t>The Confidential Questionnaire requires the financial data to be organized within the document in addition to the audited financial statement. This is to ensure an expeditious analysis by our staff.</a:t>
            </a:r>
          </a:p>
          <a:p>
            <a:pPr marL="342900" indent="-342900">
              <a:buFont typeface="Arial" panose="020B0604020202020204" pitchFamily="34" charset="0"/>
              <a:buChar char="•"/>
            </a:pPr>
            <a:r>
              <a:rPr lang="en-US" sz="2000" dirty="0"/>
              <a:t>Financial statements must be prepared for the qualifying entity. If they are prepared for the parent company, there must be a consolidating balance sheet reflecting the qualifying entity’s numbers separately.</a:t>
            </a:r>
          </a:p>
          <a:p>
            <a:pPr marL="342900" indent="-342900">
              <a:buFont typeface="Arial" panose="020B0604020202020204" pitchFamily="34" charset="0"/>
              <a:buChar char="•"/>
            </a:pPr>
            <a:r>
              <a:rPr lang="en-US" sz="2000" dirty="0"/>
              <a:t>Bidding Capacity is set solely based on the qualifying entity’s financial data</a:t>
            </a:r>
          </a:p>
        </p:txBody>
      </p:sp>
    </p:spTree>
    <p:extLst>
      <p:ext uri="{BB962C8B-B14F-4D97-AF65-F5344CB8AC3E}">
        <p14:creationId xmlns:p14="http://schemas.microsoft.com/office/powerpoint/2010/main" val="154790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590800"/>
            <a:ext cx="8229599" cy="3809999"/>
          </a:xfrm>
        </p:spPr>
        <p:txBody>
          <a:bodyPr>
            <a:normAutofit fontScale="62500" lnSpcReduction="20000"/>
          </a:bodyPr>
          <a:lstStyle/>
          <a:p>
            <a:pPr marL="68580" indent="0" algn="ctr">
              <a:buNone/>
            </a:pPr>
            <a:endParaRPr lang="en-US" sz="3600" dirty="0">
              <a:solidFill>
                <a:schemeClr val="accent2">
                  <a:lumMod val="90000"/>
                  <a:lumOff val="10000"/>
                </a:schemeClr>
              </a:solidFill>
            </a:endParaRPr>
          </a:p>
          <a:p>
            <a:pPr marL="68580" indent="0" algn="ctr">
              <a:buNone/>
            </a:pPr>
            <a:r>
              <a:rPr lang="en-US" sz="5200" b="1" dirty="0"/>
              <a:t>Cooperative Inclusion Plan</a:t>
            </a:r>
          </a:p>
          <a:p>
            <a:pPr marL="68580" indent="0" algn="ctr">
              <a:buNone/>
            </a:pPr>
            <a:r>
              <a:rPr lang="en-US" sz="5200" b="1" dirty="0"/>
              <a:t>(CIP)</a:t>
            </a:r>
          </a:p>
          <a:p>
            <a:pPr marL="68580" indent="0">
              <a:buNone/>
            </a:pPr>
            <a:endParaRPr lang="en-US" sz="1800" dirty="0">
              <a:solidFill>
                <a:schemeClr val="accent2">
                  <a:lumMod val="90000"/>
                  <a:lumOff val="10000"/>
                </a:schemeClr>
              </a:solidFill>
            </a:endParaRPr>
          </a:p>
          <a:p>
            <a:pPr marL="68580" indent="0">
              <a:buNone/>
            </a:pPr>
            <a:endParaRPr lang="en-US" sz="1800" dirty="0">
              <a:solidFill>
                <a:schemeClr val="accent2">
                  <a:lumMod val="90000"/>
                  <a:lumOff val="10000"/>
                </a:schemeClr>
              </a:solidFill>
            </a:endParaRPr>
          </a:p>
          <a:p>
            <a:pPr marL="68580" indent="0">
              <a:buNone/>
            </a:pPr>
            <a:endParaRPr lang="en-US" sz="1800" dirty="0">
              <a:solidFill>
                <a:schemeClr val="accent2">
                  <a:lumMod val="90000"/>
                  <a:lumOff val="10000"/>
                </a:schemeClr>
              </a:solidFill>
            </a:endParaRPr>
          </a:p>
          <a:p>
            <a:pPr marL="68580" indent="0">
              <a:buNone/>
            </a:pPr>
            <a:endParaRPr lang="en-US" sz="1800" dirty="0">
              <a:solidFill>
                <a:schemeClr val="accent2">
                  <a:lumMod val="90000"/>
                  <a:lumOff val="10000"/>
                </a:schemeClr>
              </a:solidFill>
            </a:endParaRPr>
          </a:p>
          <a:p>
            <a:pPr marL="68580" indent="0">
              <a:buNone/>
            </a:pPr>
            <a:endParaRPr lang="en-US" sz="1800" dirty="0">
              <a:solidFill>
                <a:schemeClr val="accent2">
                  <a:lumMod val="90000"/>
                  <a:lumOff val="10000"/>
                </a:schemeClr>
              </a:solidFill>
            </a:endParaRPr>
          </a:p>
          <a:p>
            <a:pPr marL="68580" indent="0">
              <a:buNone/>
            </a:pPr>
            <a:r>
              <a:rPr lang="en-US" sz="3100" b="1" dirty="0">
                <a:solidFill>
                  <a:schemeClr val="tx1"/>
                </a:solidFill>
              </a:rPr>
              <a:t>Host: Debra Wells</a:t>
            </a:r>
          </a:p>
          <a:p>
            <a:pPr marL="68580" indent="0">
              <a:buNone/>
            </a:pPr>
            <a:r>
              <a:rPr lang="en-US" sz="3100" b="1" dirty="0">
                <a:solidFill>
                  <a:schemeClr val="tx1"/>
                </a:solidFill>
              </a:rPr>
              <a:t>CIP Resource Specialist-TxDOT Dallas District</a:t>
            </a:r>
          </a:p>
          <a:p>
            <a:pPr marL="68580" indent="0">
              <a:buNone/>
            </a:pPr>
            <a:endParaRPr lang="en-US" sz="3100" b="1" dirty="0">
              <a:solidFill>
                <a:schemeClr val="tx1"/>
              </a:solidFill>
            </a:endParaRPr>
          </a:p>
          <a:p>
            <a:pPr marL="68580" indent="0">
              <a:buNone/>
            </a:pPr>
            <a:r>
              <a:rPr lang="en-US" sz="3100" b="1" dirty="0">
                <a:solidFill>
                  <a:schemeClr val="tx1"/>
                </a:solidFill>
              </a:rPr>
              <a:t>Co-Host: Noraima (Nora) Perez</a:t>
            </a:r>
          </a:p>
          <a:p>
            <a:pPr marL="68580" indent="0">
              <a:buNone/>
            </a:pPr>
            <a:r>
              <a:rPr lang="en-US" sz="3100" b="1" dirty="0">
                <a:solidFill>
                  <a:schemeClr val="tx1"/>
                </a:solidFill>
              </a:rPr>
              <a:t>DBE Coordinator-TxDOT Dallas District</a:t>
            </a:r>
          </a:p>
          <a:p>
            <a:pPr marL="68580" indent="0" algn="ctr">
              <a:buNone/>
            </a:pPr>
            <a:endParaRPr lang="en-US" sz="47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3839"/>
            <a:ext cx="8229599" cy="274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B11E96D-BBD7-4E5A-9F5E-276504748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5105400"/>
            <a:ext cx="1348740" cy="1028700"/>
          </a:xfrm>
          <a:prstGeom prst="rect">
            <a:avLst/>
          </a:prstGeom>
        </p:spPr>
      </p:pic>
    </p:spTree>
    <p:extLst>
      <p:ext uri="{BB962C8B-B14F-4D97-AF65-F5344CB8AC3E}">
        <p14:creationId xmlns:p14="http://schemas.microsoft.com/office/powerpoint/2010/main" val="1900876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762001"/>
            <a:ext cx="7162800" cy="609600"/>
          </a:xfrm>
        </p:spPr>
        <p:txBody>
          <a:bodyPr/>
          <a:lstStyle/>
          <a:p>
            <a:pPr algn="ctr"/>
            <a:r>
              <a:rPr lang="en-US" dirty="0"/>
              <a:t>Process and timeframe</a:t>
            </a:r>
          </a:p>
        </p:txBody>
      </p:sp>
      <p:sp>
        <p:nvSpPr>
          <p:cNvPr id="3" name="TextBox 2"/>
          <p:cNvSpPr txBox="1"/>
          <p:nvPr/>
        </p:nvSpPr>
        <p:spPr>
          <a:xfrm>
            <a:off x="533400" y="1905000"/>
            <a:ext cx="7315200" cy="206210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Contractors are required to submit their prequalification paperwork 10 days in advance of a project they wish to bid.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If financial statements are included, they must be prepared by a CPA firm and must be no older than one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Upon receipt, TxDOT will reach out and walk you through the 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Revising the paperwork to correct any deficiencies,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Setting up an ICX (integrated contractor exchange) account,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Requesting or submitting bids.</a:t>
            </a:r>
          </a:p>
        </p:txBody>
      </p:sp>
    </p:spTree>
    <p:extLst>
      <p:ext uri="{BB962C8B-B14F-4D97-AF65-F5344CB8AC3E}">
        <p14:creationId xmlns:p14="http://schemas.microsoft.com/office/powerpoint/2010/main" val="4227169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75DA-CDAE-4141-BFAA-6F319873FD9E}"/>
              </a:ext>
            </a:extLst>
          </p:cNvPr>
          <p:cNvSpPr>
            <a:spLocks noGrp="1"/>
          </p:cNvSpPr>
          <p:nvPr>
            <p:ph type="ctrTitle"/>
          </p:nvPr>
        </p:nvSpPr>
        <p:spPr>
          <a:xfrm>
            <a:off x="2057400" y="838200"/>
            <a:ext cx="5334000" cy="609600"/>
          </a:xfrm>
        </p:spPr>
        <p:txBody>
          <a:bodyPr/>
          <a:lstStyle/>
          <a:p>
            <a:r>
              <a:rPr lang="en-US" dirty="0"/>
              <a:t>Filing Requirements</a:t>
            </a:r>
          </a:p>
        </p:txBody>
      </p:sp>
      <p:sp>
        <p:nvSpPr>
          <p:cNvPr id="5" name="TextBox 4">
            <a:extLst>
              <a:ext uri="{FF2B5EF4-FFF2-40B4-BE49-F238E27FC236}">
                <a16:creationId xmlns:a16="http://schemas.microsoft.com/office/drawing/2014/main" id="{CB94937B-0CC3-4681-A465-86A58E0D61F7}"/>
              </a:ext>
            </a:extLst>
          </p:cNvPr>
          <p:cNvSpPr txBox="1"/>
          <p:nvPr/>
        </p:nvSpPr>
        <p:spPr>
          <a:xfrm>
            <a:off x="685800" y="2438400"/>
            <a:ext cx="7315200" cy="58477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Filing of Assumed Name Certificates,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Registration with the Texas Secretary of State</a:t>
            </a:r>
          </a:p>
        </p:txBody>
      </p:sp>
    </p:spTree>
    <p:extLst>
      <p:ext uri="{BB962C8B-B14F-4D97-AF65-F5344CB8AC3E}">
        <p14:creationId xmlns:p14="http://schemas.microsoft.com/office/powerpoint/2010/main" val="3298918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75DA-CDAE-4141-BFAA-6F319873FD9E}"/>
              </a:ext>
            </a:extLst>
          </p:cNvPr>
          <p:cNvSpPr>
            <a:spLocks noGrp="1"/>
          </p:cNvSpPr>
          <p:nvPr>
            <p:ph type="ctrTitle"/>
          </p:nvPr>
        </p:nvSpPr>
        <p:spPr>
          <a:xfrm>
            <a:off x="2895600" y="838200"/>
            <a:ext cx="3200400" cy="609600"/>
          </a:xfrm>
        </p:spPr>
        <p:txBody>
          <a:bodyPr/>
          <a:lstStyle/>
          <a:p>
            <a:r>
              <a:rPr lang="en-US" dirty="0"/>
              <a:t>CPA License</a:t>
            </a:r>
          </a:p>
        </p:txBody>
      </p:sp>
      <p:sp>
        <p:nvSpPr>
          <p:cNvPr id="5" name="TextBox 4">
            <a:extLst>
              <a:ext uri="{FF2B5EF4-FFF2-40B4-BE49-F238E27FC236}">
                <a16:creationId xmlns:a16="http://schemas.microsoft.com/office/drawing/2014/main" id="{CB94937B-0CC3-4681-A465-86A58E0D61F7}"/>
              </a:ext>
            </a:extLst>
          </p:cNvPr>
          <p:cNvSpPr txBox="1"/>
          <p:nvPr/>
        </p:nvSpPr>
        <p:spPr>
          <a:xfrm>
            <a:off x="685800" y="2438400"/>
            <a:ext cx="7315200" cy="107721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For the lowest level of qualification, financials are not a requirement.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All financials submitted must be prepared by an independent CPA firm.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In-house or self prepared financials are not acceptable.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Use the Texas State Board of Public Accountancy to locate and verify CPAs.</a:t>
            </a:r>
          </a:p>
        </p:txBody>
      </p:sp>
    </p:spTree>
    <p:extLst>
      <p:ext uri="{BB962C8B-B14F-4D97-AF65-F5344CB8AC3E}">
        <p14:creationId xmlns:p14="http://schemas.microsoft.com/office/powerpoint/2010/main" val="1753062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762001"/>
            <a:ext cx="7162800" cy="609600"/>
          </a:xfrm>
        </p:spPr>
        <p:txBody>
          <a:bodyPr/>
          <a:lstStyle/>
          <a:p>
            <a:pPr algn="ctr"/>
            <a:r>
              <a:rPr lang="en-US" dirty="0"/>
              <a:t>CPA license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4766591"/>
          </a:xfrm>
          <a:prstGeom prst="rect">
            <a:avLst/>
          </a:prstGeom>
        </p:spPr>
      </p:pic>
      <p:sp>
        <p:nvSpPr>
          <p:cNvPr id="5" name="TextBox 4"/>
          <p:cNvSpPr txBox="1"/>
          <p:nvPr/>
        </p:nvSpPr>
        <p:spPr>
          <a:xfrm>
            <a:off x="1752600" y="4876800"/>
            <a:ext cx="4572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All Financial statements submitted must be prepared by an independent CPA firm. You can validate a CPA firm’s license by visiting the Texas State Board of Public Accountancy website.</a:t>
            </a:r>
          </a:p>
        </p:txBody>
      </p:sp>
    </p:spTree>
    <p:extLst>
      <p:ext uri="{BB962C8B-B14F-4D97-AF65-F5344CB8AC3E}">
        <p14:creationId xmlns:p14="http://schemas.microsoft.com/office/powerpoint/2010/main" val="870668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1"/>
            <a:ext cx="8763000" cy="609600"/>
          </a:xfrm>
        </p:spPr>
        <p:txBody>
          <a:bodyPr/>
          <a:lstStyle/>
          <a:p>
            <a:pPr algn="ctr"/>
            <a:r>
              <a:rPr lang="en-US" dirty="0"/>
              <a:t>Electronic bidding system</a:t>
            </a:r>
          </a:p>
        </p:txBody>
      </p:sp>
      <p:sp>
        <p:nvSpPr>
          <p:cNvPr id="3" name="TextBox 2"/>
          <p:cNvSpPr txBox="1"/>
          <p:nvPr/>
        </p:nvSpPr>
        <p:spPr>
          <a:xfrm>
            <a:off x="838200" y="1752600"/>
            <a:ext cx="7086600" cy="132343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During the qualification process, an electronic bidding system account will be created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This will allow contractors to request bid authorizations, regardless of whether they choose to bid by paper or electronically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This will also allow contractors to submit bids electronically</a:t>
            </a:r>
          </a:p>
        </p:txBody>
      </p:sp>
    </p:spTree>
    <p:extLst>
      <p:ext uri="{BB962C8B-B14F-4D97-AF65-F5344CB8AC3E}">
        <p14:creationId xmlns:p14="http://schemas.microsoft.com/office/powerpoint/2010/main" val="2575255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201"/>
            <a:ext cx="7848600" cy="609600"/>
          </a:xfrm>
        </p:spPr>
        <p:txBody>
          <a:bodyPr/>
          <a:lstStyle/>
          <a:p>
            <a:pPr algn="ctr"/>
            <a:r>
              <a:rPr lang="en-US" dirty="0"/>
              <a:t>Electronic bidding system</a:t>
            </a:r>
          </a:p>
        </p:txBody>
      </p:sp>
      <p:sp>
        <p:nvSpPr>
          <p:cNvPr id="3" name="TextBox 2"/>
          <p:cNvSpPr txBox="1"/>
          <p:nvPr/>
        </p:nvSpPr>
        <p:spPr>
          <a:xfrm>
            <a:off x="685800" y="1828800"/>
            <a:ext cx="7924800" cy="246221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TxDOT uses the Integrated Contractor Exchange (iCX) as the TxDOT Web-based Electronic Bidding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No updates/installations on the contractor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Easy to use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No setup required.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Functional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Alerts and notifications.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Allows contractors to login and request authorization to bid.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Allows contractors to bid electronically should they be inclined.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ranklin Gothic Book"/>
                <a:ea typeface="+mn-ea"/>
                <a:cs typeface="+mn-cs"/>
              </a:rPr>
              <a:t>Allows contractors to set user role authority, such as solely allowing an employee to request proposals, view bid items, or full authority on behalf of their account.</a:t>
            </a:r>
          </a:p>
        </p:txBody>
      </p:sp>
    </p:spTree>
    <p:extLst>
      <p:ext uri="{BB962C8B-B14F-4D97-AF65-F5344CB8AC3E}">
        <p14:creationId xmlns:p14="http://schemas.microsoft.com/office/powerpoint/2010/main" val="3594234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1"/>
            <a:ext cx="8763000" cy="609600"/>
          </a:xfrm>
        </p:spPr>
        <p:txBody>
          <a:bodyPr/>
          <a:lstStyle/>
          <a:p>
            <a:pPr algn="ctr"/>
            <a:r>
              <a:rPr lang="en-US" dirty="0"/>
              <a:t>Bidding by Electronic vs. Paper</a:t>
            </a:r>
          </a:p>
        </p:txBody>
      </p:sp>
      <p:sp>
        <p:nvSpPr>
          <p:cNvPr id="3" name="TextBox 2"/>
          <p:cNvSpPr txBox="1"/>
          <p:nvPr/>
        </p:nvSpPr>
        <p:spPr>
          <a:xfrm>
            <a:off x="838200" y="1752600"/>
            <a:ext cx="7086600" cy="132343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Substantially increased chance of bid being deemed successful.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Functionally easier to receive and submit bid.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Ability to withdraw or revise your bid anywhere.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Book"/>
                <a:ea typeface="+mn-ea"/>
                <a:cs typeface="+mn-cs"/>
              </a:rPr>
              <a:t>Automatic notifications are provided to contractors whom are set up to bid electronically.</a:t>
            </a:r>
          </a:p>
        </p:txBody>
      </p:sp>
    </p:spTree>
    <p:extLst>
      <p:ext uri="{BB962C8B-B14F-4D97-AF65-F5344CB8AC3E}">
        <p14:creationId xmlns:p14="http://schemas.microsoft.com/office/powerpoint/2010/main" val="2449714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D3813A-E7F0-4158-8FB1-58F3388828F6}"/>
              </a:ext>
            </a:extLst>
          </p:cNvPr>
          <p:cNvSpPr>
            <a:spLocks noGrp="1"/>
          </p:cNvSpPr>
          <p:nvPr>
            <p:ph type="subTitle" idx="1"/>
          </p:nvPr>
        </p:nvSpPr>
        <p:spPr>
          <a:xfrm>
            <a:off x="457200" y="1371600"/>
            <a:ext cx="8001000" cy="1828800"/>
          </a:xfrm>
        </p:spPr>
        <p:txBody>
          <a:bodyPr/>
          <a:lstStyle/>
          <a:p>
            <a:r>
              <a:rPr lang="en-US" sz="3600" dirty="0"/>
              <a:t>For questions please contact us: </a:t>
            </a:r>
          </a:p>
          <a:p>
            <a:r>
              <a:rPr lang="en-US" sz="3600" dirty="0"/>
              <a:t>By Phone at 512-416-2584, </a:t>
            </a:r>
          </a:p>
          <a:p>
            <a:r>
              <a:rPr lang="en-US" sz="3600" dirty="0"/>
              <a:t>or Email: cst_prequalification@txdot.gov</a:t>
            </a:r>
          </a:p>
        </p:txBody>
      </p:sp>
    </p:spTree>
    <p:extLst>
      <p:ext uri="{BB962C8B-B14F-4D97-AF65-F5344CB8AC3E}">
        <p14:creationId xmlns:p14="http://schemas.microsoft.com/office/powerpoint/2010/main" val="346019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A0F75-0711-41BA-8284-2A9FA5F845CD}"/>
              </a:ext>
            </a:extLst>
          </p:cNvPr>
          <p:cNvSpPr>
            <a:spLocks noGrp="1"/>
          </p:cNvSpPr>
          <p:nvPr>
            <p:ph type="title"/>
          </p:nvPr>
        </p:nvSpPr>
        <p:spPr>
          <a:xfrm>
            <a:off x="1043490" y="838200"/>
            <a:ext cx="7024744" cy="838200"/>
          </a:xfrm>
        </p:spPr>
        <p:txBody>
          <a:bodyPr/>
          <a:lstStyle/>
          <a:p>
            <a:r>
              <a:rPr lang="en-US" b="1" dirty="0"/>
              <a:t>Polling Question #2</a:t>
            </a:r>
            <a:endParaRPr lang="en-US" dirty="0"/>
          </a:p>
        </p:txBody>
      </p:sp>
      <p:sp>
        <p:nvSpPr>
          <p:cNvPr id="3" name="Content Placeholder 2">
            <a:extLst>
              <a:ext uri="{FF2B5EF4-FFF2-40B4-BE49-F238E27FC236}">
                <a16:creationId xmlns:a16="http://schemas.microsoft.com/office/drawing/2014/main" id="{92FFB0AF-8148-459B-94F6-DD749C69DDAF}"/>
              </a:ext>
            </a:extLst>
          </p:cNvPr>
          <p:cNvSpPr>
            <a:spLocks noGrp="1"/>
          </p:cNvSpPr>
          <p:nvPr>
            <p:ph idx="1"/>
          </p:nvPr>
        </p:nvSpPr>
        <p:spPr>
          <a:xfrm>
            <a:off x="1043492" y="1905000"/>
            <a:ext cx="7024742" cy="3927629"/>
          </a:xfrm>
        </p:spPr>
        <p:txBody>
          <a:bodyPr/>
          <a:lstStyle/>
          <a:p>
            <a:pPr marL="68580" indent="0" algn="ctr">
              <a:buNone/>
            </a:pPr>
            <a:endParaRPr lang="en-US" sz="3600" dirty="0"/>
          </a:p>
          <a:p>
            <a:pPr marL="68580" indent="0" algn="ctr">
              <a:buNone/>
            </a:pPr>
            <a:r>
              <a:rPr lang="en-US" sz="3600" dirty="0"/>
              <a:t>How did you hear about today’s event?</a:t>
            </a:r>
          </a:p>
          <a:p>
            <a:pPr marL="68580" indent="0">
              <a:buNone/>
            </a:pPr>
            <a:endParaRPr lang="en-US" dirty="0"/>
          </a:p>
        </p:txBody>
      </p:sp>
    </p:spTree>
    <p:extLst>
      <p:ext uri="{BB962C8B-B14F-4D97-AF65-F5344CB8AC3E}">
        <p14:creationId xmlns:p14="http://schemas.microsoft.com/office/powerpoint/2010/main" val="3280616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9174" y="2563269"/>
            <a:ext cx="3914826" cy="1643527"/>
          </a:xfrm>
          <a:prstGeom prst="rect">
            <a:avLst/>
          </a:prstGeom>
        </p:spPr>
        <p:txBody>
          <a:bodyPr wrap="square">
            <a:spAutoFit/>
          </a:bodyPr>
          <a:lstStyle/>
          <a:p>
            <a:pPr fontAlgn="base">
              <a:lnSpc>
                <a:spcPct val="90000"/>
              </a:lnSpc>
              <a:spcBef>
                <a:spcPct val="0"/>
              </a:spcBef>
              <a:spcAft>
                <a:spcPct val="0"/>
              </a:spcAft>
            </a:pPr>
            <a:r>
              <a:rPr lang="en-US" sz="2000" dirty="0">
                <a:solidFill>
                  <a:srgbClr val="FFFFFF"/>
                </a:solidFill>
                <a:latin typeface="Segoe UI"/>
                <a:cs typeface="Arial" pitchFamily="34" charset="0"/>
              </a:rPr>
              <a:t>Project Delivery</a:t>
            </a:r>
          </a:p>
          <a:p>
            <a:pPr fontAlgn="base">
              <a:lnSpc>
                <a:spcPct val="90000"/>
              </a:lnSpc>
              <a:spcBef>
                <a:spcPct val="0"/>
              </a:spcBef>
              <a:spcAft>
                <a:spcPct val="0"/>
              </a:spcAft>
            </a:pPr>
            <a:r>
              <a:rPr lang="en-US" sz="2000" dirty="0">
                <a:solidFill>
                  <a:srgbClr val="FFFFFF"/>
                </a:solidFill>
                <a:latin typeface="Segoe UI"/>
                <a:cs typeface="Arial" pitchFamily="34" charset="0"/>
              </a:rPr>
              <a:t>NTTA 5-Year Capital Plan</a:t>
            </a:r>
          </a:p>
          <a:p>
            <a:pPr fontAlgn="base">
              <a:lnSpc>
                <a:spcPct val="90000"/>
              </a:lnSpc>
              <a:spcBef>
                <a:spcPct val="0"/>
              </a:spcBef>
              <a:spcAft>
                <a:spcPct val="0"/>
              </a:spcAft>
            </a:pPr>
            <a:r>
              <a:rPr lang="en-US" sz="2000" dirty="0">
                <a:solidFill>
                  <a:srgbClr val="FFFFFF"/>
                </a:solidFill>
                <a:latin typeface="Segoe UI"/>
                <a:cs typeface="Arial" pitchFamily="34" charset="0"/>
              </a:rPr>
              <a:t>and Construction Opportunities </a:t>
            </a:r>
          </a:p>
          <a:p>
            <a:pPr fontAlgn="base">
              <a:lnSpc>
                <a:spcPct val="90000"/>
              </a:lnSpc>
              <a:spcBef>
                <a:spcPct val="0"/>
              </a:spcBef>
              <a:spcAft>
                <a:spcPct val="0"/>
              </a:spcAft>
            </a:pPr>
            <a:endParaRPr lang="en-US" sz="1600" dirty="0">
              <a:solidFill>
                <a:srgbClr val="FFFFFF"/>
              </a:solidFill>
              <a:latin typeface="Segoe UI"/>
              <a:cs typeface="Arial" pitchFamily="34" charset="0"/>
            </a:endParaRPr>
          </a:p>
          <a:p>
            <a:pPr fontAlgn="base">
              <a:lnSpc>
                <a:spcPct val="90000"/>
              </a:lnSpc>
              <a:spcBef>
                <a:spcPct val="0"/>
              </a:spcBef>
              <a:spcAft>
                <a:spcPct val="0"/>
              </a:spcAft>
            </a:pPr>
            <a:endParaRPr lang="en-US" sz="2000" dirty="0">
              <a:solidFill>
                <a:srgbClr val="FFFFFF"/>
              </a:solidFill>
              <a:latin typeface="Segoe UI"/>
              <a:cs typeface="Arial" pitchFamily="34" charset="0"/>
            </a:endParaRPr>
          </a:p>
          <a:p>
            <a:pPr fontAlgn="base">
              <a:lnSpc>
                <a:spcPct val="90000"/>
              </a:lnSpc>
              <a:spcBef>
                <a:spcPct val="0"/>
              </a:spcBef>
              <a:spcAft>
                <a:spcPct val="0"/>
              </a:spcAft>
            </a:pPr>
            <a:r>
              <a:rPr lang="en-US" sz="1600" dirty="0">
                <a:solidFill>
                  <a:srgbClr val="FFFFFF"/>
                </a:solidFill>
                <a:latin typeface="Segoe UI"/>
                <a:cs typeface="Arial" pitchFamily="34" charset="0"/>
              </a:rPr>
              <a:t>Mark A. Bouma, P.E.</a:t>
            </a:r>
          </a:p>
        </p:txBody>
      </p:sp>
      <p:sp>
        <p:nvSpPr>
          <p:cNvPr id="3" name="Rectangle 2"/>
          <p:cNvSpPr/>
          <p:nvPr/>
        </p:nvSpPr>
        <p:spPr>
          <a:xfrm>
            <a:off x="5115708" y="2241213"/>
            <a:ext cx="4160200" cy="830997"/>
          </a:xfrm>
          <a:prstGeom prst="rect">
            <a:avLst/>
          </a:prstGeom>
        </p:spPr>
        <p:txBody>
          <a:bodyPr wrap="square">
            <a:spAutoFit/>
          </a:bodyPr>
          <a:lstStyle/>
          <a:p>
            <a:pPr fontAlgn="base"/>
            <a:endParaRPr lang="en-US" sz="2400" kern="0" dirty="0">
              <a:solidFill>
                <a:srgbClr val="FFFFFF"/>
              </a:solidFill>
              <a:latin typeface="Segoe UI" panose="020B0502040204020203" pitchFamily="34" charset="0"/>
              <a:cs typeface="Segoe UI" panose="020B0502040204020203" pitchFamily="34" charset="0"/>
            </a:endParaRPr>
          </a:p>
          <a:p>
            <a:pPr fontAlgn="base"/>
            <a:endParaRPr lang="en-US" sz="2400" kern="0" dirty="0">
              <a:solidFill>
                <a:srgbClr val="FFFFFF"/>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3555340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3D3A-9A76-499F-A9C8-05301F833C97}"/>
              </a:ext>
            </a:extLst>
          </p:cNvPr>
          <p:cNvSpPr>
            <a:spLocks noGrp="1"/>
          </p:cNvSpPr>
          <p:nvPr>
            <p:ph type="title"/>
          </p:nvPr>
        </p:nvSpPr>
        <p:spPr>
          <a:xfrm>
            <a:off x="819713" y="762000"/>
            <a:ext cx="7024744" cy="762000"/>
          </a:xfrm>
        </p:spPr>
        <p:txBody>
          <a:bodyPr/>
          <a:lstStyle/>
          <a:p>
            <a:r>
              <a:rPr lang="en-US" altLang="en-US" b="1" dirty="0">
                <a:solidFill>
                  <a:schemeClr val="tx2"/>
                </a:solidFill>
                <a:latin typeface="Arial" panose="020B0604020202020204" pitchFamily="34" charset="0"/>
                <a:cs typeface="Arial" panose="020B0604020202020204" pitchFamily="34" charset="0"/>
              </a:rPr>
              <a:t>CIP Welcome</a:t>
            </a:r>
            <a:endParaRPr lang="en-US" dirty="0">
              <a:solidFill>
                <a:schemeClr val="tx2"/>
              </a:solidFill>
            </a:endParaRPr>
          </a:p>
        </p:txBody>
      </p:sp>
      <p:sp>
        <p:nvSpPr>
          <p:cNvPr id="3" name="Content Placeholder 2">
            <a:extLst>
              <a:ext uri="{FF2B5EF4-FFF2-40B4-BE49-F238E27FC236}">
                <a16:creationId xmlns:a16="http://schemas.microsoft.com/office/drawing/2014/main" id="{256D6B47-5BF4-465E-9590-4A89A30BF1E9}"/>
              </a:ext>
            </a:extLst>
          </p:cNvPr>
          <p:cNvSpPr>
            <a:spLocks noGrp="1"/>
          </p:cNvSpPr>
          <p:nvPr>
            <p:ph idx="1"/>
          </p:nvPr>
        </p:nvSpPr>
        <p:spPr>
          <a:xfrm>
            <a:off x="819713" y="5410200"/>
            <a:ext cx="5733486" cy="1371600"/>
          </a:xfrm>
        </p:spPr>
        <p:txBody>
          <a:bodyPr>
            <a:normAutofit/>
          </a:bodyPr>
          <a:lstStyle/>
          <a:p>
            <a:pPr marL="0" indent="0">
              <a:buNone/>
            </a:pPr>
            <a:r>
              <a:rPr lang="en-US" sz="1400" dirty="0">
                <a:solidFill>
                  <a:schemeClr val="tx1"/>
                </a:solidFill>
              </a:rPr>
              <a:t>John H. Martinez-D.</a:t>
            </a:r>
          </a:p>
          <a:p>
            <a:pPr marL="0" indent="0">
              <a:buNone/>
            </a:pPr>
            <a:r>
              <a:rPr lang="en-US" sz="1400" dirty="0">
                <a:solidFill>
                  <a:schemeClr val="tx1"/>
                </a:solidFill>
              </a:rPr>
              <a:t>President &amp; CEO</a:t>
            </a:r>
          </a:p>
          <a:p>
            <a:pPr marL="0" indent="0">
              <a:buNone/>
            </a:pPr>
            <a:r>
              <a:rPr lang="en-US" sz="1400" dirty="0">
                <a:solidFill>
                  <a:schemeClr val="tx1"/>
                </a:solidFill>
              </a:rPr>
              <a:t>Regional Hispanic Contractors Association (RHCA)</a:t>
            </a:r>
          </a:p>
          <a:p>
            <a:pPr marL="68580" indent="0">
              <a:buNone/>
            </a:pPr>
            <a:endParaRPr lang="en-US" dirty="0"/>
          </a:p>
        </p:txBody>
      </p:sp>
      <p:pic>
        <p:nvPicPr>
          <p:cNvPr id="6" name="Picture 5">
            <a:extLst>
              <a:ext uri="{FF2B5EF4-FFF2-40B4-BE49-F238E27FC236}">
                <a16:creationId xmlns:a16="http://schemas.microsoft.com/office/drawing/2014/main" id="{9784E77D-8BE8-4106-9269-7D07B99569A3}"/>
              </a:ext>
            </a:extLst>
          </p:cNvPr>
          <p:cNvPicPr>
            <a:picLocks noChangeAspect="1"/>
          </p:cNvPicPr>
          <p:nvPr/>
        </p:nvPicPr>
        <p:blipFill rotWithShape="1">
          <a:blip r:embed="rId2">
            <a:extLst>
              <a:ext uri="{28A0092B-C50C-407E-A947-70E740481C1C}">
                <a14:useLocalDpi xmlns:a14="http://schemas.microsoft.com/office/drawing/2010/main" val="0"/>
              </a:ext>
            </a:extLst>
          </a:blip>
          <a:srcRect r="5" b="36530"/>
          <a:stretch/>
        </p:blipFill>
        <p:spPr>
          <a:xfrm>
            <a:off x="3429000" y="1852448"/>
            <a:ext cx="2286000" cy="2184577"/>
          </a:xfrm>
          <a:prstGeom prst="rect">
            <a:avLst/>
          </a:prstGeom>
          <a:ln>
            <a:solidFill>
              <a:schemeClr val="tx1"/>
            </a:solidFill>
          </a:ln>
        </p:spPr>
      </p:pic>
      <p:pic>
        <p:nvPicPr>
          <p:cNvPr id="8" name="Picture 7">
            <a:extLst>
              <a:ext uri="{FF2B5EF4-FFF2-40B4-BE49-F238E27FC236}">
                <a16:creationId xmlns:a16="http://schemas.microsoft.com/office/drawing/2014/main" id="{60C9154C-6B8E-4DAC-82B6-93CEAB8337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4259" y="7010400"/>
            <a:ext cx="1102312" cy="1463040"/>
          </a:xfrm>
          <a:prstGeom prst="rect">
            <a:avLst/>
          </a:prstGeom>
        </p:spPr>
      </p:pic>
      <p:pic>
        <p:nvPicPr>
          <p:cNvPr id="9" name="Picture 8" descr="A close up of a logo&#10;&#10;Description automatically generated">
            <a:extLst>
              <a:ext uri="{FF2B5EF4-FFF2-40B4-BE49-F238E27FC236}">
                <a16:creationId xmlns:a16="http://schemas.microsoft.com/office/drawing/2014/main" id="{722C0696-265E-734D-9910-B0A71A2827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108" y="5181600"/>
            <a:ext cx="1608610" cy="1248817"/>
          </a:xfrm>
          <a:prstGeom prst="rect">
            <a:avLst/>
          </a:prstGeom>
        </p:spPr>
      </p:pic>
    </p:spTree>
    <p:extLst>
      <p:ext uri="{BB962C8B-B14F-4D97-AF65-F5344CB8AC3E}">
        <p14:creationId xmlns:p14="http://schemas.microsoft.com/office/powerpoint/2010/main" val="1234445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691442" y="1329844"/>
            <a:ext cx="2449116" cy="2196108"/>
          </a:xfrm>
          <a:prstGeom prst="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anchor="ctr"/>
          <a:lstStyle/>
          <a:p>
            <a:pPr algn="ctr" defTabSz="685800" fontAlgn="base">
              <a:lnSpc>
                <a:spcPct val="90000"/>
              </a:lnSpc>
              <a:spcBef>
                <a:spcPct val="0"/>
              </a:spcBef>
              <a:spcAft>
                <a:spcPct val="0"/>
              </a:spcAft>
              <a:defRPr/>
            </a:pPr>
            <a:endParaRPr lang="en-US" sz="2250" b="1" dirty="0">
              <a:solidFill>
                <a:srgbClr val="FFFFFF"/>
              </a:solidFill>
              <a:latin typeface="Helvetica Light"/>
              <a:sym typeface="Helvetica Light"/>
            </a:endParaRPr>
          </a:p>
        </p:txBody>
      </p:sp>
      <p:pic>
        <p:nvPicPr>
          <p:cNvPr id="14" name="Picture Placeholder 1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a:xfrm>
            <a:off x="387371" y="3522813"/>
            <a:ext cx="4694935" cy="2032967"/>
          </a:xfrm>
        </p:spPr>
      </p:pic>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a:xfrm>
            <a:off x="5082306" y="1329844"/>
            <a:ext cx="3664881" cy="4251806"/>
          </a:xfrm>
        </p:spPr>
      </p:pic>
      <p:sp>
        <p:nvSpPr>
          <p:cNvPr id="2" name="TextBox 1"/>
          <p:cNvSpPr txBox="1"/>
          <p:nvPr/>
        </p:nvSpPr>
        <p:spPr>
          <a:xfrm>
            <a:off x="2637035" y="1329844"/>
            <a:ext cx="2487955" cy="2123658"/>
          </a:xfrm>
          <a:prstGeom prst="rect">
            <a:avLst/>
          </a:prstGeom>
          <a:noFill/>
        </p:spPr>
        <p:txBody>
          <a:bodyPr wrap="square" rtlCol="0">
            <a:spAutoFit/>
          </a:bodyPr>
          <a:lstStyle/>
          <a:p>
            <a:pPr algn="ctr" fontAlgn="base">
              <a:spcBef>
                <a:spcPct val="0"/>
              </a:spcBef>
              <a:spcAft>
                <a:spcPct val="0"/>
              </a:spcAft>
            </a:pPr>
            <a:r>
              <a:rPr lang="en-US" sz="2000" b="1" dirty="0">
                <a:solidFill>
                  <a:srgbClr val="FFFFFF"/>
                </a:solidFill>
                <a:latin typeface="Segoe UI" panose="020B0502040204020203" pitchFamily="34" charset="0"/>
                <a:cs typeface="Segoe UI" panose="020B0502040204020203" pitchFamily="34" charset="0"/>
                <a:sym typeface="Helvetica Light"/>
              </a:rPr>
              <a:t>NTTA’s Five Year Capital Plan</a:t>
            </a:r>
          </a:p>
          <a:p>
            <a:pPr marL="114300" lvl="1" algn="ctr" fontAlgn="base">
              <a:spcBef>
                <a:spcPts val="300"/>
              </a:spcBef>
            </a:pPr>
            <a:endParaRPr lang="en-US" sz="1600" dirty="0">
              <a:solidFill>
                <a:srgbClr val="FFFFFF"/>
              </a:solidFill>
              <a:latin typeface="Segoe UI" panose="020B0502040204020203" pitchFamily="34" charset="0"/>
              <a:cs typeface="Segoe UI" panose="020B0502040204020203" pitchFamily="34" charset="0"/>
            </a:endParaRPr>
          </a:p>
          <a:p>
            <a:pPr marL="114300" lvl="1" algn="ctr" fontAlgn="base">
              <a:spcBef>
                <a:spcPts val="300"/>
              </a:spcBef>
            </a:pPr>
            <a:r>
              <a:rPr lang="en-US" sz="1600" dirty="0">
                <a:solidFill>
                  <a:srgbClr val="FFFFFF"/>
                </a:solidFill>
                <a:latin typeface="Segoe UI" panose="020B0502040204020203" pitchFamily="34" charset="0"/>
                <a:cs typeface="Segoe UI" panose="020B0502040204020203" pitchFamily="34" charset="0"/>
              </a:rPr>
              <a:t>Expansion</a:t>
            </a:r>
          </a:p>
          <a:p>
            <a:pPr marL="114300" lvl="1" algn="ctr" fontAlgn="base">
              <a:spcBef>
                <a:spcPts val="300"/>
              </a:spcBef>
            </a:pPr>
            <a:r>
              <a:rPr lang="en-US" sz="1600" dirty="0">
                <a:solidFill>
                  <a:srgbClr val="FFFFFF"/>
                </a:solidFill>
                <a:latin typeface="Segoe UI" panose="020B0502040204020203" pitchFamily="34" charset="0"/>
                <a:cs typeface="Segoe UI" panose="020B0502040204020203" pitchFamily="34" charset="0"/>
              </a:rPr>
              <a:t>Maintenance/renewal</a:t>
            </a:r>
          </a:p>
          <a:p>
            <a:pPr marL="114300" lvl="1" algn="ctr" fontAlgn="base">
              <a:spcBef>
                <a:spcPts val="300"/>
              </a:spcBef>
            </a:pPr>
            <a:r>
              <a:rPr lang="en-US" sz="1600" dirty="0">
                <a:solidFill>
                  <a:srgbClr val="FFFFFF"/>
                </a:solidFill>
                <a:latin typeface="Segoe UI" panose="020B0502040204020203" pitchFamily="34" charset="0"/>
                <a:cs typeface="Segoe UI" panose="020B0502040204020203" pitchFamily="34" charset="0"/>
              </a:rPr>
              <a:t>Safety Improvements</a:t>
            </a:r>
            <a:endParaRPr lang="en-US" b="1" dirty="0">
              <a:solidFill>
                <a:srgbClr val="FFFFFF"/>
              </a:solidFill>
              <a:latin typeface="Segoe UI" panose="020B0502040204020203" pitchFamily="34" charset="0"/>
              <a:cs typeface="Segoe UI" panose="020B0502040204020203" pitchFamily="34" charset="0"/>
              <a:sym typeface="Helvetica Light"/>
            </a:endParaRPr>
          </a:p>
          <a:p>
            <a:pPr algn="ctr" fontAlgn="base">
              <a:spcBef>
                <a:spcPct val="0"/>
              </a:spcBef>
              <a:spcAft>
                <a:spcPct val="0"/>
              </a:spcAft>
            </a:pPr>
            <a:endParaRPr lang="en-US" dirty="0">
              <a:solidFill>
                <a:srgbClr val="4F4F52"/>
              </a:solidFill>
              <a:latin typeface="Segoe UI" panose="020B0502040204020203" pitchFamily="34" charset="0"/>
              <a:cs typeface="Segoe UI" panose="020B0502040204020203" pitchFamily="34" charset="0"/>
            </a:endParaRPr>
          </a:p>
        </p:txBody>
      </p:sp>
      <p:pic>
        <p:nvPicPr>
          <p:cNvPr id="5" name="Picture Placeholder 4"/>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a:xfrm>
            <a:off x="344687" y="1329844"/>
            <a:ext cx="2389441" cy="2192968"/>
          </a:xfrm>
        </p:spPr>
      </p:pic>
      <p:sp>
        <p:nvSpPr>
          <p:cNvPr id="7" name="Rectangle 6"/>
          <p:cNvSpPr/>
          <p:nvPr/>
        </p:nvSpPr>
        <p:spPr>
          <a:xfrm>
            <a:off x="152400" y="1085850"/>
            <a:ext cx="234970" cy="45948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1F1F1F"/>
              </a:solidFill>
              <a:latin typeface="Roboto Light"/>
            </a:endParaRPr>
          </a:p>
        </p:txBody>
      </p:sp>
    </p:spTree>
    <p:extLst>
      <p:ext uri="{BB962C8B-B14F-4D97-AF65-F5344CB8AC3E}">
        <p14:creationId xmlns:p14="http://schemas.microsoft.com/office/powerpoint/2010/main" val="98553609"/>
      </p:ext>
    </p:extLst>
  </p:cSld>
  <p:clrMapOvr>
    <a:masterClrMapping/>
  </p:clrMapOvr>
  <p:transition spd="slow">
    <p:blinds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857250"/>
            <a:ext cx="9144000" cy="5143500"/>
          </a:xfrm>
          <a:prstGeom prst="rect">
            <a:avLst/>
          </a:prstGeom>
          <a:solidFill>
            <a:srgbClr val="292B3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dirty="0">
              <a:solidFill>
                <a:srgbClr val="000000"/>
              </a:solidFill>
              <a:latin typeface="Times New Roman" pitchFamily="18" charset="0"/>
            </a:endParaRPr>
          </a:p>
        </p:txBody>
      </p:sp>
      <p:cxnSp>
        <p:nvCxnSpPr>
          <p:cNvPr id="6" name="Straight Connector 5"/>
          <p:cNvCxnSpPr/>
          <p:nvPr/>
        </p:nvCxnSpPr>
        <p:spPr>
          <a:xfrm>
            <a:off x="6034020" y="3662736"/>
            <a:ext cx="2356361" cy="0"/>
          </a:xfrm>
          <a:prstGeom prst="line">
            <a:avLst/>
          </a:prstGeom>
          <a:noFill/>
          <a:ln w="76200" cap="flat">
            <a:solidFill>
              <a:schemeClr val="bg1"/>
            </a:solidFill>
            <a:prstDash val="solid"/>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cxnSp>
      <p:sp>
        <p:nvSpPr>
          <p:cNvPr id="7" name="Title 1"/>
          <p:cNvSpPr txBox="1"/>
          <p:nvPr/>
        </p:nvSpPr>
        <p:spPr>
          <a:xfrm>
            <a:off x="5978562" y="2209764"/>
            <a:ext cx="2467280" cy="1449400"/>
          </a:xfrm>
          <a:prstGeom prst="rect">
            <a:avLst/>
          </a:prstGeom>
        </p:spPr>
        <p:txBody>
          <a:bodyPr vert="horz" wrap="square" lIns="0" tIns="0" rIns="0" bIns="0" rtlCol="0">
            <a:noAutofit/>
          </a:bodyPr>
          <a:lstStyle/>
          <a:p>
            <a:pPr marL="9525" marR="9525" algn="ctr" defTabSz="309563" hangingPunct="0">
              <a:lnSpc>
                <a:spcPct val="90000"/>
              </a:lnSpc>
            </a:pPr>
            <a:r>
              <a:rPr lang="en-US" sz="2250" b="1" kern="0" cap="all" spc="-5" dirty="0">
                <a:solidFill>
                  <a:srgbClr val="FFFFFF"/>
                </a:solidFill>
                <a:latin typeface="Segoe UI" panose="020B0502040204020203" pitchFamily="34" charset="0"/>
                <a:cs typeface="Segoe UI" panose="020B0502040204020203" pitchFamily="34" charset="0"/>
                <a:sym typeface="Montserrat-Regular"/>
              </a:rPr>
              <a:t>Five-year</a:t>
            </a:r>
          </a:p>
          <a:p>
            <a:pPr marL="9525" marR="9525" algn="ctr" defTabSz="309563" hangingPunct="0">
              <a:lnSpc>
                <a:spcPct val="90000"/>
              </a:lnSpc>
            </a:pPr>
            <a:r>
              <a:rPr lang="en-US" sz="2250" b="1" kern="0" cap="all" spc="-5" dirty="0">
                <a:solidFill>
                  <a:srgbClr val="FFFFFF"/>
                </a:solidFill>
                <a:latin typeface="Segoe UI" panose="020B0502040204020203" pitchFamily="34" charset="0"/>
                <a:cs typeface="Segoe UI" panose="020B0502040204020203" pitchFamily="34" charset="0"/>
                <a:sym typeface="Montserrat-Regular"/>
              </a:rPr>
              <a:t>Capital plan</a:t>
            </a:r>
          </a:p>
          <a:p>
            <a:pPr marL="9525" marR="9525" algn="ctr" defTabSz="309563" hangingPunct="0">
              <a:lnSpc>
                <a:spcPct val="90000"/>
              </a:lnSpc>
            </a:pPr>
            <a:endParaRPr lang="en-US" sz="2250" b="1" kern="0" cap="all" spc="-5" dirty="0">
              <a:solidFill>
                <a:srgbClr val="FFFFFF"/>
              </a:solidFill>
              <a:latin typeface="Segoe UI" panose="020B0502040204020203" pitchFamily="34" charset="0"/>
              <a:cs typeface="Segoe UI" panose="020B0502040204020203" pitchFamily="34" charset="0"/>
              <a:sym typeface="Montserrat-Regular"/>
            </a:endParaRPr>
          </a:p>
          <a:p>
            <a:pPr marL="9525" marR="9525" algn="ctr" defTabSz="309563" hangingPunct="0">
              <a:lnSpc>
                <a:spcPct val="90000"/>
              </a:lnSpc>
            </a:pPr>
            <a:r>
              <a:rPr lang="en-US" sz="2250" b="1" kern="0" cap="all" spc="-5" dirty="0">
                <a:solidFill>
                  <a:srgbClr val="FFFFFF"/>
                </a:solidFill>
                <a:latin typeface="Segoe UI" panose="020B0502040204020203" pitchFamily="34" charset="0"/>
                <a:cs typeface="Segoe UI" panose="020B0502040204020203" pitchFamily="34" charset="0"/>
                <a:sym typeface="Montserrat-Regular"/>
              </a:rPr>
              <a:t>2020-2024</a:t>
            </a:r>
            <a:endParaRPr lang="en-US" sz="100" b="1" kern="0" cap="all" spc="-5" dirty="0">
              <a:solidFill>
                <a:srgbClr val="FFFFFF"/>
              </a:solidFill>
              <a:latin typeface="Segoe UI" panose="020B0502040204020203" pitchFamily="34" charset="0"/>
              <a:cs typeface="Segoe UI" panose="020B0502040204020203" pitchFamily="34" charset="0"/>
              <a:sym typeface="Montserrat-Regular"/>
            </a:endParaRPr>
          </a:p>
          <a:p>
            <a:pPr marL="9525" marR="9525" algn="ctr" defTabSz="309563" hangingPunct="0">
              <a:lnSpc>
                <a:spcPct val="90000"/>
              </a:lnSpc>
            </a:pPr>
            <a:endParaRPr lang="en-US" sz="2250" b="1" kern="0" cap="all" spc="-5" dirty="0">
              <a:solidFill>
                <a:srgbClr val="FFFFFF"/>
              </a:solidFill>
              <a:latin typeface="Franklin Gothic Book" panose="020B0503020102020204" pitchFamily="34" charset="0"/>
              <a:cs typeface="Segoe UI"/>
              <a:sym typeface="Montserrat-Regular"/>
            </a:endParaRPr>
          </a:p>
          <a:p>
            <a:pPr marL="9525" marR="9525" algn="ctr" defTabSz="309563" hangingPunct="0">
              <a:lnSpc>
                <a:spcPct val="90000"/>
              </a:lnSpc>
            </a:pPr>
            <a:endParaRPr lang="en-US" sz="2250" b="1" kern="0" cap="all" spc="-5" dirty="0">
              <a:solidFill>
                <a:srgbClr val="FFFFFF"/>
              </a:solidFill>
              <a:latin typeface="Montserrat-Regular"/>
              <a:cs typeface="Segoe UI"/>
              <a:sym typeface="Montserrat-Regular"/>
            </a:endParaRPr>
          </a:p>
          <a:p>
            <a:pPr marL="9525" marR="9525" algn="ctr" defTabSz="309563" hangingPunct="0">
              <a:lnSpc>
                <a:spcPct val="90000"/>
              </a:lnSpc>
            </a:pPr>
            <a:endParaRPr lang="en-US" sz="2250" b="1" kern="0" cap="all" spc="-5" dirty="0">
              <a:solidFill>
                <a:srgbClr val="FFFFFF"/>
              </a:solidFill>
              <a:latin typeface="Montserrat-Regular"/>
              <a:cs typeface="Segoe UI"/>
              <a:sym typeface="Montserrat-Regular"/>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589" y="3904482"/>
            <a:ext cx="1719221" cy="1623201"/>
          </a:xfrm>
          <a:prstGeom prst="rect">
            <a:avLst/>
          </a:prstGeom>
        </p:spPr>
      </p:pic>
      <p:grpSp>
        <p:nvGrpSpPr>
          <p:cNvPr id="3" name="Group 2"/>
          <p:cNvGrpSpPr/>
          <p:nvPr/>
        </p:nvGrpSpPr>
        <p:grpSpPr>
          <a:xfrm>
            <a:off x="504148" y="1004186"/>
            <a:ext cx="4730248" cy="4924441"/>
            <a:chOff x="504148" y="146935"/>
            <a:chExt cx="4730248" cy="4924441"/>
          </a:xfrm>
        </p:grpSpPr>
        <p:pic>
          <p:nvPicPr>
            <p:cNvPr id="12" name="5yr Map Grey">
              <a:extLst>
                <a:ext uri="{FF2B5EF4-FFF2-40B4-BE49-F238E27FC236}">
                  <a16:creationId xmlns:a16="http://schemas.microsoft.com/office/drawing/2014/main" id="{E5E0E00F-F1E4-4BD0-88FC-D3984B896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48" y="146938"/>
              <a:ext cx="4730248" cy="4924438"/>
            </a:xfrm>
            <a:prstGeom prst="rect">
              <a:avLst/>
            </a:prstGeom>
          </p:spPr>
        </p:pic>
        <p:pic>
          <p:nvPicPr>
            <p:cNvPr id="13" name="5yr Map + DNT 4B">
              <a:extLst>
                <a:ext uri="{FF2B5EF4-FFF2-40B4-BE49-F238E27FC236}">
                  <a16:creationId xmlns:a16="http://schemas.microsoft.com/office/drawing/2014/main" id="{2BB832C4-B6EE-4351-8C46-494C992BD3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56476" y="146935"/>
              <a:ext cx="1711105" cy="742941"/>
            </a:xfrm>
            <a:prstGeom prst="rect">
              <a:avLst/>
            </a:prstGeom>
          </p:spPr>
        </p:pic>
        <p:pic>
          <p:nvPicPr>
            <p:cNvPr id="14" name="5yr Map + Candidate EB">
              <a:extLst>
                <a:ext uri="{FF2B5EF4-FFF2-40B4-BE49-F238E27FC236}">
                  <a16:creationId xmlns:a16="http://schemas.microsoft.com/office/drawing/2014/main" id="{5D5A07CF-BB7E-40A4-832A-6B0D66FA8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07914" y="1813330"/>
              <a:ext cx="1326481" cy="1629624"/>
            </a:xfrm>
            <a:prstGeom prst="rect">
              <a:avLst/>
            </a:prstGeom>
          </p:spPr>
        </p:pic>
        <p:pic>
          <p:nvPicPr>
            <p:cNvPr id="15" name="5yr Map + Candidate 360 Elbow">
              <a:extLst>
                <a:ext uri="{FF2B5EF4-FFF2-40B4-BE49-F238E27FC236}">
                  <a16:creationId xmlns:a16="http://schemas.microsoft.com/office/drawing/2014/main" id="{7A5D67BA-147E-43CB-A7F2-98903B9434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17799" y="2827318"/>
              <a:ext cx="1711105" cy="679010"/>
            </a:xfrm>
            <a:prstGeom prst="rect">
              <a:avLst/>
            </a:prstGeom>
          </p:spPr>
        </p:pic>
        <p:pic>
          <p:nvPicPr>
            <p:cNvPr id="16" name="5yr Map + Candidate CTP S2">
              <a:extLst>
                <a:ext uri="{FF2B5EF4-FFF2-40B4-BE49-F238E27FC236}">
                  <a16:creationId xmlns:a16="http://schemas.microsoft.com/office/drawing/2014/main" id="{9C151CA5-E98D-4866-A0E2-F34982090F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10805" y="3823198"/>
              <a:ext cx="1394234" cy="1113577"/>
            </a:xfrm>
            <a:prstGeom prst="rect">
              <a:avLst/>
            </a:prstGeom>
          </p:spPr>
        </p:pic>
      </p:grpSp>
    </p:spTree>
    <p:extLst>
      <p:ext uri="{BB962C8B-B14F-4D97-AF65-F5344CB8AC3E}">
        <p14:creationId xmlns:p14="http://schemas.microsoft.com/office/powerpoint/2010/main" val="134733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hoto of existi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l="4113" t="6355" r="10858" b="2210"/>
          <a:stretch/>
        </p:blipFill>
        <p:spPr bwMode="auto">
          <a:xfrm>
            <a:off x="3010405" y="857250"/>
            <a:ext cx="613359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Frontage Road overl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00" t="5799" r="9609" b="2515"/>
          <a:stretch/>
        </p:blipFill>
        <p:spPr bwMode="auto">
          <a:xfrm>
            <a:off x="3010405" y="814928"/>
            <a:ext cx="6222497" cy="51858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bwMode="auto">
          <a:xfrm rot="2700000">
            <a:off x="2680447" y="3279488"/>
            <a:ext cx="513443" cy="513443"/>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sz="2400" dirty="0">
              <a:solidFill>
                <a:srgbClr val="000000"/>
              </a:solidFill>
              <a:latin typeface="Segoe UI" panose="020B0502040204020203" pitchFamily="34" charset="0"/>
            </a:endParaRPr>
          </a:p>
        </p:txBody>
      </p:sp>
      <p:sp>
        <p:nvSpPr>
          <p:cNvPr id="18" name="Rectangle 17"/>
          <p:cNvSpPr/>
          <p:nvPr/>
        </p:nvSpPr>
        <p:spPr bwMode="auto">
          <a:xfrm rot="2700000">
            <a:off x="2754463" y="3353503"/>
            <a:ext cx="365410" cy="365410"/>
          </a:xfrm>
          <a:prstGeom prst="rect">
            <a:avLst/>
          </a:prstGeom>
          <a:solidFill>
            <a:schemeClr val="tx1">
              <a:lumMod val="75000"/>
              <a:lumOff val="25000"/>
            </a:schemeClr>
          </a:solidFill>
        </p:spPr>
        <p:txBody>
          <a:bodyPr vert="horz" anchor="t">
            <a:normAutofit fontScale="90000" lnSpcReduction="20000"/>
          </a:bodyPr>
          <a:lstStyle/>
          <a:p>
            <a:pPr algn="ctr" fontAlgn="base">
              <a:spcBef>
                <a:spcPct val="0"/>
              </a:spcBef>
              <a:spcAft>
                <a:spcPct val="0"/>
              </a:spcAft>
              <a:defRPr/>
            </a:pPr>
            <a:endParaRPr lang="en-US" sz="2400" b="1" dirty="0">
              <a:solidFill>
                <a:srgbClr val="00AFFF"/>
              </a:solidFill>
              <a:latin typeface="Segoe UI" panose="020B0502040204020203" pitchFamily="34" charset="0"/>
              <a:ea typeface="+mj-ea"/>
              <a:cs typeface="Segoe UI" panose="020B0502040204020203" pitchFamily="34" charset="0"/>
            </a:endParaRPr>
          </a:p>
        </p:txBody>
      </p:sp>
      <p:sp>
        <p:nvSpPr>
          <p:cNvPr id="24" name="Box"/>
          <p:cNvSpPr txBox="1">
            <a:spLocks/>
          </p:cNvSpPr>
          <p:nvPr/>
        </p:nvSpPr>
        <p:spPr>
          <a:xfrm rot="16200000">
            <a:off x="-1105471" y="1958110"/>
            <a:ext cx="5148110" cy="2937167"/>
          </a:xfrm>
          <a:prstGeom prst="rect">
            <a:avLst/>
          </a:prstGeom>
          <a:solidFill>
            <a:schemeClr val="tx1">
              <a:lumMod val="75000"/>
              <a:lumOff val="25000"/>
            </a:schemeClr>
          </a:solidFill>
        </p:spPr>
        <p:txBody>
          <a:bodyPr vert="horz" anchor="t">
            <a:normAutofit fontScale="97500"/>
          </a:bodyPr>
          <a:lstStyle>
            <a:lvl1pPr algn="ctr" rtl="0" eaLnBrk="1" latinLnBrk="0" hangingPunct="1">
              <a:spcBef>
                <a:spcPct val="0"/>
              </a:spcBef>
              <a:buNone/>
              <a:defRPr kumimoji="0" sz="3200" b="1" kern="1200">
                <a:solidFill>
                  <a:schemeClr val="accent3">
                    <a:shade val="75000"/>
                  </a:schemeClr>
                </a:solidFill>
                <a:latin typeface="+mj-lt"/>
                <a:ea typeface="+mj-ea"/>
                <a:cs typeface="+mj-cs"/>
              </a:defRPr>
            </a:lvl1pPr>
          </a:lstStyle>
          <a:p>
            <a:pPr fontAlgn="base">
              <a:spcAft>
                <a:spcPct val="0"/>
              </a:spcAft>
              <a:defRPr/>
            </a:pPr>
            <a:endParaRPr lang="en-US" sz="2400" dirty="0">
              <a:solidFill>
                <a:srgbClr val="00AFFF"/>
              </a:solidFill>
              <a:latin typeface="Segoe UI" panose="020B0502040204020203" pitchFamily="34" charset="0"/>
              <a:cs typeface="Segoe UI" panose="020B0502040204020203" pitchFamily="34" charset="0"/>
              <a:sym typeface="Gill Sans" charset="0"/>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610" y="1043666"/>
            <a:ext cx="1025071" cy="1537607"/>
          </a:xfrm>
          <a:prstGeom prst="rect">
            <a:avLst/>
          </a:prstGeom>
        </p:spPr>
      </p:pic>
      <p:sp>
        <p:nvSpPr>
          <p:cNvPr id="26" name="TextBox 25"/>
          <p:cNvSpPr txBox="1"/>
          <p:nvPr/>
        </p:nvSpPr>
        <p:spPr>
          <a:xfrm>
            <a:off x="-31439" y="2770920"/>
            <a:ext cx="2937168" cy="707886"/>
          </a:xfrm>
          <a:prstGeom prst="rect">
            <a:avLst/>
          </a:prstGeom>
          <a:noFill/>
        </p:spPr>
        <p:txBody>
          <a:bodyPr wrap="square" rtlCol="0">
            <a:spAutoFit/>
          </a:bodyPr>
          <a:lstStyle/>
          <a:p>
            <a:pPr algn="ctr" fontAlgn="base">
              <a:spcBef>
                <a:spcPct val="0"/>
              </a:spcBef>
              <a:spcAft>
                <a:spcPct val="0"/>
              </a:spcAft>
              <a:defRPr/>
            </a:pPr>
            <a:r>
              <a:rPr lang="en-US" sz="2400" dirty="0">
                <a:solidFill>
                  <a:srgbClr val="FFFFFF"/>
                </a:solidFill>
                <a:latin typeface="Segoe UI Semibold" panose="020B0702040204020203" pitchFamily="34" charset="0"/>
                <a:cs typeface="Segoe UI Semibold" panose="020B0702040204020203" pitchFamily="34" charset="0"/>
              </a:rPr>
              <a:t>DNT 4B </a:t>
            </a:r>
            <a:r>
              <a:rPr lang="en-US" sz="2200" dirty="0">
                <a:solidFill>
                  <a:srgbClr val="FFFFFF"/>
                </a:solidFill>
                <a:latin typeface="Segoe UI Semibold" panose="020B0702040204020203" pitchFamily="34" charset="0"/>
                <a:cs typeface="Segoe UI Semibold" panose="020B0702040204020203" pitchFamily="34" charset="0"/>
              </a:rPr>
              <a:t>Frontage Rd</a:t>
            </a:r>
          </a:p>
          <a:p>
            <a:pPr algn="ctr" fontAlgn="base">
              <a:spcBef>
                <a:spcPct val="0"/>
              </a:spcBef>
              <a:spcAft>
                <a:spcPct val="0"/>
              </a:spcAft>
              <a:defRPr/>
            </a:pPr>
            <a:r>
              <a:rPr lang="en-US" sz="1600" dirty="0">
                <a:solidFill>
                  <a:srgbClr val="FFFFFF"/>
                </a:solidFill>
                <a:latin typeface="Segoe UI Semibold" panose="020B0702040204020203" pitchFamily="34" charset="0"/>
                <a:cs typeface="Segoe UI Semibold" panose="020B0702040204020203" pitchFamily="34" charset="0"/>
              </a:rPr>
              <a:t>(FM 428 to Grayson Co. Line)</a:t>
            </a:r>
            <a:endParaRPr lang="en-US" dirty="0">
              <a:solidFill>
                <a:srgbClr val="FFFFFF"/>
              </a:solidFill>
              <a:latin typeface="Segoe UI Semibold" panose="020B0702040204020203" pitchFamily="34" charset="0"/>
              <a:cs typeface="Segoe UI Semibold" panose="020B0702040204020203" pitchFamily="34" charset="0"/>
            </a:endParaRPr>
          </a:p>
        </p:txBody>
      </p:sp>
      <p:sp>
        <p:nvSpPr>
          <p:cNvPr id="27" name="TextBox 26"/>
          <p:cNvSpPr txBox="1"/>
          <p:nvPr/>
        </p:nvSpPr>
        <p:spPr>
          <a:xfrm>
            <a:off x="0" y="3668454"/>
            <a:ext cx="2937168" cy="1231106"/>
          </a:xfrm>
          <a:prstGeom prst="rect">
            <a:avLst/>
          </a:prstGeom>
          <a:noFill/>
        </p:spPr>
        <p:txBody>
          <a:bodyPr wrap="square" rtlCol="0">
            <a:spAutoFit/>
          </a:bodyPr>
          <a:lstStyle/>
          <a:p>
            <a:pPr algn="ctr" fontAlgn="base">
              <a:spcBef>
                <a:spcPct val="0"/>
              </a:spcBef>
              <a:spcAft>
                <a:spcPts val="1200"/>
              </a:spcAft>
              <a:defRPr/>
            </a:pPr>
            <a:r>
              <a:rPr lang="en-US" dirty="0">
                <a:solidFill>
                  <a:srgbClr val="FFFFFF"/>
                </a:solidFill>
                <a:latin typeface="Segoe UI Semibold" panose="020B0702040204020203" pitchFamily="34" charset="0"/>
                <a:cs typeface="Segoe UI Semibold" panose="020B0702040204020203" pitchFamily="34" charset="0"/>
              </a:rPr>
              <a:t>Construction </a:t>
            </a:r>
          </a:p>
          <a:p>
            <a:pPr algn="ctr" fontAlgn="base">
              <a:spcBef>
                <a:spcPct val="0"/>
              </a:spcBef>
              <a:spcAft>
                <a:spcPts val="1200"/>
              </a:spcAft>
              <a:defRPr/>
            </a:pPr>
            <a:r>
              <a:rPr lang="en-US" dirty="0">
                <a:solidFill>
                  <a:srgbClr val="FFFFFF"/>
                </a:solidFill>
                <a:latin typeface="Segoe UI Semibold" panose="020B0702040204020203" pitchFamily="34" charset="0"/>
                <a:cs typeface="Segoe UI Semibold" panose="020B0702040204020203" pitchFamily="34" charset="0"/>
              </a:rPr>
              <a:t>Pre-Bid Mtg: </a:t>
            </a:r>
            <a:r>
              <a:rPr lang="en-US" i="1" dirty="0">
                <a:solidFill>
                  <a:srgbClr val="F26522"/>
                </a:solidFill>
                <a:latin typeface="Segoe UI Semibold" panose="020B0702040204020203" pitchFamily="34" charset="0"/>
                <a:cs typeface="Segoe UI Semibold" panose="020B0702040204020203" pitchFamily="34" charset="0"/>
              </a:rPr>
              <a:t>July 28, 2020</a:t>
            </a:r>
            <a:endParaRPr lang="en-US" dirty="0">
              <a:solidFill>
                <a:srgbClr val="FFFFFF"/>
              </a:solidFill>
              <a:latin typeface="Segoe UI Semibold" panose="020B0702040204020203" pitchFamily="34" charset="0"/>
              <a:cs typeface="Segoe UI Semibold" panose="020B0702040204020203" pitchFamily="34" charset="0"/>
            </a:endParaRPr>
          </a:p>
          <a:p>
            <a:pPr algn="ctr" fontAlgn="base">
              <a:spcBef>
                <a:spcPct val="0"/>
              </a:spcBef>
              <a:spcAft>
                <a:spcPts val="1200"/>
              </a:spcAft>
              <a:defRPr/>
            </a:pPr>
            <a:r>
              <a:rPr lang="en-US" dirty="0">
                <a:solidFill>
                  <a:srgbClr val="FFFFFF"/>
                </a:solidFill>
                <a:latin typeface="Segoe UI Semibold" panose="020B0702040204020203" pitchFamily="34" charset="0"/>
                <a:cs typeface="Segoe UI Semibold" panose="020B0702040204020203" pitchFamily="34" charset="0"/>
              </a:rPr>
              <a:t>Letting: </a:t>
            </a:r>
            <a:r>
              <a:rPr lang="en-US" i="1" dirty="0">
                <a:solidFill>
                  <a:srgbClr val="F26522"/>
                </a:solidFill>
                <a:latin typeface="Segoe UI Semibold" panose="020B0702040204020203" pitchFamily="34" charset="0"/>
                <a:cs typeface="Segoe UI Semibold" panose="020B0702040204020203" pitchFamily="34" charset="0"/>
              </a:rPr>
              <a:t>Aug 20, 2020</a:t>
            </a:r>
          </a:p>
        </p:txBody>
      </p:sp>
    </p:spTree>
    <p:extLst>
      <p:ext uri="{BB962C8B-B14F-4D97-AF65-F5344CB8AC3E}">
        <p14:creationId xmlns:p14="http://schemas.microsoft.com/office/powerpoint/2010/main" val="1425255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rosion Photo"/>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12000"/>
                    </a14:imgEffect>
                  </a14:imgLayer>
                </a14:imgProps>
              </a:ext>
              <a:ext uri="{28A0092B-C50C-407E-A947-70E740481C1C}">
                <a14:useLocalDpi xmlns:a14="http://schemas.microsoft.com/office/drawing/2010/main" val="0"/>
              </a:ext>
            </a:extLst>
          </a:blip>
          <a:stretch>
            <a:fillRect/>
          </a:stretch>
        </p:blipFill>
        <p:spPr>
          <a:xfrm>
            <a:off x="2215969" y="931512"/>
            <a:ext cx="6786518" cy="5032810"/>
          </a:xfrm>
          <a:prstGeom prst="rect">
            <a:avLst/>
          </a:prstGeom>
        </p:spPr>
      </p:pic>
      <p:pic>
        <p:nvPicPr>
          <p:cNvPr id="7" name="Pavement Striping Phot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023" y="914375"/>
            <a:ext cx="6850160" cy="506805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85023" y="907024"/>
            <a:ext cx="6850161" cy="5083170"/>
          </a:xfrm>
          <a:prstGeom prst="rect">
            <a:avLst/>
          </a:prstGeom>
        </p:spPr>
      </p:pic>
      <p:grpSp>
        <p:nvGrpSpPr>
          <p:cNvPr id="14" name="Group 13"/>
          <p:cNvGrpSpPr/>
          <p:nvPr/>
        </p:nvGrpSpPr>
        <p:grpSpPr>
          <a:xfrm>
            <a:off x="1808901" y="3206465"/>
            <a:ext cx="513443" cy="513443"/>
            <a:chOff x="1808900" y="2358738"/>
            <a:chExt cx="513443" cy="513443"/>
          </a:xfrm>
        </p:grpSpPr>
        <p:sp>
          <p:nvSpPr>
            <p:cNvPr id="15" name="Rectangle 14"/>
            <p:cNvSpPr/>
            <p:nvPr/>
          </p:nvSpPr>
          <p:spPr bwMode="auto">
            <a:xfrm rot="2700000">
              <a:off x="1808900" y="2358738"/>
              <a:ext cx="513443" cy="513443"/>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sz="2400" dirty="0">
                <a:solidFill>
                  <a:srgbClr val="000000"/>
                </a:solidFill>
                <a:latin typeface="Segoe UI" panose="020B0502040204020203" pitchFamily="34" charset="0"/>
              </a:endParaRPr>
            </a:p>
          </p:txBody>
        </p:sp>
        <p:sp>
          <p:nvSpPr>
            <p:cNvPr id="16" name="Rectangle 15"/>
            <p:cNvSpPr/>
            <p:nvPr/>
          </p:nvSpPr>
          <p:spPr bwMode="auto">
            <a:xfrm rot="2700000">
              <a:off x="1882917" y="2432754"/>
              <a:ext cx="365410" cy="365410"/>
            </a:xfrm>
            <a:prstGeom prst="rect">
              <a:avLst/>
            </a:prstGeom>
            <a:solidFill>
              <a:schemeClr val="tx1">
                <a:lumMod val="75000"/>
                <a:lumOff val="25000"/>
              </a:schemeClr>
            </a:solidFill>
            <a:ln w="9525" cap="flat" cmpd="sng" algn="ctr">
              <a:solidFill>
                <a:srgbClr val="002C59"/>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sz="2400" dirty="0">
                <a:solidFill>
                  <a:srgbClr val="000000"/>
                </a:solidFill>
                <a:latin typeface="Segoe UI" panose="020B0502040204020203" pitchFamily="34" charset="0"/>
              </a:endParaRPr>
            </a:p>
          </p:txBody>
        </p:sp>
      </p:grpSp>
      <p:sp>
        <p:nvSpPr>
          <p:cNvPr id="17" name="Box"/>
          <p:cNvSpPr txBox="1">
            <a:spLocks/>
          </p:cNvSpPr>
          <p:nvPr/>
        </p:nvSpPr>
        <p:spPr>
          <a:xfrm rot="16200000">
            <a:off x="-1534566" y="2377683"/>
            <a:ext cx="5157638" cy="2088501"/>
          </a:xfrm>
          <a:prstGeom prst="rect">
            <a:avLst/>
          </a:prstGeom>
          <a:solidFill>
            <a:schemeClr val="tx1">
              <a:lumMod val="75000"/>
              <a:lumOff val="25000"/>
            </a:schemeClr>
          </a:solidFill>
        </p:spPr>
        <p:txBody>
          <a:bodyPr vert="horz" anchor="t">
            <a:normAutofit fontScale="97500"/>
          </a:bodyPr>
          <a:lstStyle>
            <a:lvl1pPr algn="ctr" rtl="0" eaLnBrk="1" latinLnBrk="0" hangingPunct="1">
              <a:spcBef>
                <a:spcPct val="0"/>
              </a:spcBef>
              <a:buNone/>
              <a:defRPr kumimoji="0" sz="3200" b="1" kern="1200">
                <a:solidFill>
                  <a:schemeClr val="accent3">
                    <a:shade val="75000"/>
                  </a:schemeClr>
                </a:solidFill>
                <a:latin typeface="+mj-lt"/>
                <a:ea typeface="+mj-ea"/>
                <a:cs typeface="+mj-cs"/>
              </a:defRPr>
            </a:lvl1pPr>
          </a:lstStyle>
          <a:p>
            <a:pPr fontAlgn="base">
              <a:spcAft>
                <a:spcPct val="0"/>
              </a:spcAft>
              <a:defRPr/>
            </a:pPr>
            <a:endParaRPr lang="en-US" sz="2400" dirty="0">
              <a:solidFill>
                <a:srgbClr val="00AFFF"/>
              </a:solidFill>
              <a:latin typeface="Segoe UI" panose="020B0502040204020203" pitchFamily="34" charset="0"/>
              <a:cs typeface="Segoe UI" panose="020B0502040204020203" pitchFamily="34" charset="0"/>
              <a:sym typeface="Gill Sans" charset="0"/>
            </a:endParaRPr>
          </a:p>
        </p:txBody>
      </p:sp>
      <p:sp>
        <p:nvSpPr>
          <p:cNvPr id="9" name="Text"/>
          <p:cNvSpPr>
            <a:spLocks/>
          </p:cNvSpPr>
          <p:nvPr/>
        </p:nvSpPr>
        <p:spPr bwMode="auto">
          <a:xfrm>
            <a:off x="96521" y="1220829"/>
            <a:ext cx="1905535" cy="92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defTabSz="914150" fontAlgn="base">
              <a:lnSpc>
                <a:spcPts val="3150"/>
              </a:lnSpc>
              <a:spcBef>
                <a:spcPct val="0"/>
              </a:spcBef>
              <a:spcAft>
                <a:spcPct val="0"/>
              </a:spcAft>
              <a:defRPr/>
            </a:pPr>
            <a:r>
              <a:rPr lang="en-US" sz="2400" b="1" kern="0" dirty="0">
                <a:solidFill>
                  <a:srgbClr val="FFFFFF"/>
                </a:solidFill>
                <a:latin typeface="Segoe UI" panose="020B0502040204020203" pitchFamily="34" charset="0"/>
                <a:ea typeface="ＭＳ Ｐゴシック" charset="0"/>
                <a:cs typeface="Segoe UI" panose="020B0502040204020203" pitchFamily="34" charset="0"/>
                <a:sym typeface="Bebas Neue" charset="0"/>
              </a:rPr>
              <a:t>Routine Maintenance</a:t>
            </a:r>
          </a:p>
          <a:p>
            <a:pPr algn="ctr" defTabSz="914150" fontAlgn="base">
              <a:lnSpc>
                <a:spcPts val="3150"/>
              </a:lnSpc>
              <a:spcBef>
                <a:spcPct val="0"/>
              </a:spcBef>
              <a:spcAft>
                <a:spcPct val="0"/>
              </a:spcAft>
              <a:defRPr/>
            </a:pPr>
            <a:r>
              <a:rPr lang="en-US" sz="2400" b="1" kern="0" dirty="0">
                <a:solidFill>
                  <a:srgbClr val="FFFFFF"/>
                </a:solidFill>
                <a:latin typeface="Segoe UI" panose="020B0502040204020203" pitchFamily="34" charset="0"/>
                <a:ea typeface="ＭＳ Ｐゴシック" charset="0"/>
                <a:cs typeface="Segoe UI" panose="020B0502040204020203" pitchFamily="34" charset="0"/>
                <a:sym typeface="Bebas Neue" charset="0"/>
              </a:rPr>
              <a:t>Projects</a:t>
            </a:r>
            <a:endParaRPr lang="en-US" sz="2400" dirty="0">
              <a:solidFill>
                <a:srgbClr val="FFFFFF"/>
              </a:solidFill>
              <a:latin typeface="Bebas Neue" pitchFamily="34" charset="0"/>
              <a:ea typeface="ＭＳ Ｐゴシック" charset="0"/>
              <a:cs typeface="Arial" pitchFamily="34" charset="0"/>
              <a:sym typeface="Bebas Neue" charset="0"/>
            </a:endParaRPr>
          </a:p>
        </p:txBody>
      </p:sp>
      <p:sp>
        <p:nvSpPr>
          <p:cNvPr id="11" name="Text"/>
          <p:cNvSpPr>
            <a:spLocks/>
          </p:cNvSpPr>
          <p:nvPr/>
        </p:nvSpPr>
        <p:spPr bwMode="auto">
          <a:xfrm>
            <a:off x="121848" y="2935137"/>
            <a:ext cx="1926592" cy="26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defTabSz="914150" fontAlgn="base">
              <a:lnSpc>
                <a:spcPts val="900"/>
              </a:lnSpc>
              <a:spcBef>
                <a:spcPts val="450"/>
              </a:spcBef>
              <a:spcAft>
                <a:spcPct val="0"/>
              </a:spcAft>
              <a:defRPr/>
            </a:pPr>
            <a:endParaRPr lang="en-US" sz="2100" dirty="0">
              <a:solidFill>
                <a:srgbClr val="FFFFFF"/>
              </a:solidFill>
              <a:latin typeface="Segoe UI" panose="020B0502040204020203" pitchFamily="34" charset="0"/>
              <a:ea typeface="ＭＳ Ｐゴシック" charset="0"/>
              <a:cs typeface="Segoe UI" panose="020B0502040204020203" pitchFamily="34" charset="0"/>
              <a:sym typeface="Bebas Neue" charset="0"/>
            </a:endParaRPr>
          </a:p>
          <a:p>
            <a:pPr algn="ctr" defTabSz="914150" fontAlgn="base">
              <a:spcBef>
                <a:spcPts val="600"/>
              </a:spcBef>
              <a:spcAft>
                <a:spcPct val="0"/>
              </a:spcAft>
              <a:defRPr/>
            </a:pPr>
            <a:r>
              <a:rPr lang="en-US" sz="1600" dirty="0">
                <a:solidFill>
                  <a:srgbClr val="FF6600"/>
                </a:solidFill>
                <a:latin typeface="Segoe UI" panose="020B0502040204020203" pitchFamily="34" charset="0"/>
                <a:ea typeface="ＭＳ Ｐゴシック" charset="0"/>
                <a:cs typeface="Segoe UI" panose="020B0502040204020203" pitchFamily="34" charset="0"/>
                <a:sym typeface="Bebas Neue" charset="0"/>
              </a:rPr>
              <a:t>Striping</a:t>
            </a:r>
          </a:p>
          <a:p>
            <a:pPr algn="ctr" defTabSz="914150" fontAlgn="base">
              <a:spcBef>
                <a:spcPts val="600"/>
              </a:spcBef>
              <a:spcAft>
                <a:spcPct val="0"/>
              </a:spcAft>
              <a:defRPr/>
            </a:pPr>
            <a:r>
              <a:rPr lang="en-US" sz="1600" dirty="0">
                <a:solidFill>
                  <a:srgbClr val="FF6600"/>
                </a:solidFill>
                <a:latin typeface="Segoe UI" panose="020B0502040204020203" pitchFamily="34" charset="0"/>
                <a:ea typeface="ＭＳ Ｐゴシック" charset="0"/>
                <a:cs typeface="Segoe UI" panose="020B0502040204020203" pitchFamily="34" charset="0"/>
                <a:sym typeface="Bebas Neue" charset="0"/>
              </a:rPr>
              <a:t>Erosion Control</a:t>
            </a:r>
          </a:p>
          <a:p>
            <a:pPr algn="ctr" defTabSz="914150" fontAlgn="base">
              <a:spcBef>
                <a:spcPts val="600"/>
              </a:spcBef>
              <a:spcAft>
                <a:spcPct val="0"/>
              </a:spcAft>
              <a:defRPr/>
            </a:pPr>
            <a:r>
              <a:rPr lang="en-US" sz="1600" dirty="0">
                <a:solidFill>
                  <a:srgbClr val="FF6600"/>
                </a:solidFill>
                <a:latin typeface="Segoe UI" panose="020B0502040204020203" pitchFamily="34" charset="0"/>
                <a:ea typeface="ＭＳ Ｐゴシック" charset="0"/>
                <a:cs typeface="Segoe UI" panose="020B0502040204020203" pitchFamily="34" charset="0"/>
                <a:sym typeface="Bebas Neue" charset="0"/>
              </a:rPr>
              <a:t>Sign Replacements</a:t>
            </a:r>
          </a:p>
          <a:p>
            <a:pPr algn="ctr" defTabSz="914150" fontAlgn="base">
              <a:spcBef>
                <a:spcPts val="600"/>
              </a:spcBef>
              <a:spcAft>
                <a:spcPct val="0"/>
              </a:spcAft>
              <a:defRPr/>
            </a:pPr>
            <a:r>
              <a:rPr lang="en-US" sz="1600" dirty="0">
                <a:solidFill>
                  <a:srgbClr val="FF6600"/>
                </a:solidFill>
                <a:latin typeface="Segoe UI" panose="020B0502040204020203" pitchFamily="34" charset="0"/>
                <a:ea typeface="ＭＳ Ｐゴシック" charset="0"/>
                <a:cs typeface="Segoe UI" panose="020B0502040204020203" pitchFamily="34" charset="0"/>
                <a:sym typeface="Bebas Neue" charset="0"/>
              </a:rPr>
              <a:t>Pavement Repair</a:t>
            </a:r>
          </a:p>
          <a:p>
            <a:pPr algn="ctr" defTabSz="914150" fontAlgn="base">
              <a:spcBef>
                <a:spcPts val="600"/>
              </a:spcBef>
              <a:spcAft>
                <a:spcPct val="0"/>
              </a:spcAft>
              <a:defRPr/>
            </a:pPr>
            <a:endParaRPr lang="en-US" sz="1600" dirty="0">
              <a:solidFill>
                <a:srgbClr val="FF6600"/>
              </a:solidFill>
              <a:latin typeface="Segoe UI" panose="020B0502040204020203" pitchFamily="34" charset="0"/>
              <a:ea typeface="ＭＳ Ｐゴシック" charset="0"/>
              <a:cs typeface="Segoe UI" panose="020B0502040204020203" pitchFamily="34" charset="0"/>
              <a:sym typeface="Bebas Neue" charset="0"/>
            </a:endParaRPr>
          </a:p>
          <a:p>
            <a:pPr algn="ctr" defTabSz="914150" fontAlgn="base">
              <a:spcBef>
                <a:spcPts val="600"/>
              </a:spcBef>
              <a:spcAft>
                <a:spcPct val="0"/>
              </a:spcAft>
              <a:defRPr/>
            </a:pPr>
            <a:r>
              <a:rPr lang="en-US" sz="1600" dirty="0">
                <a:solidFill>
                  <a:srgbClr val="FFFFFF"/>
                </a:solidFill>
                <a:latin typeface="Segoe UI" panose="020B0502040204020203" pitchFamily="34" charset="0"/>
                <a:ea typeface="ＭＳ Ｐゴシック" charset="0"/>
                <a:cs typeface="Segoe UI" panose="020B0502040204020203" pitchFamily="34" charset="0"/>
                <a:sym typeface="Bebas Neue" charset="0"/>
              </a:rPr>
              <a:t>Issued throughout the year</a:t>
            </a:r>
          </a:p>
          <a:p>
            <a:pPr algn="ctr" defTabSz="914150" fontAlgn="base">
              <a:spcAft>
                <a:spcPct val="0"/>
              </a:spcAft>
              <a:defRPr/>
            </a:pPr>
            <a:endParaRPr lang="en-US" sz="1600" dirty="0">
              <a:solidFill>
                <a:srgbClr val="FF6600"/>
              </a:solidFill>
              <a:latin typeface="Segoe UI" panose="020B0502040204020203" pitchFamily="34" charset="0"/>
              <a:ea typeface="ＭＳ Ｐゴシック" charset="0"/>
              <a:cs typeface="Segoe UI" panose="020B0502040204020203" pitchFamily="34" charset="0"/>
              <a:sym typeface="Bebas Neue" charset="0"/>
            </a:endParaRPr>
          </a:p>
          <a:p>
            <a:pPr algn="ctr" defTabSz="914150" fontAlgn="base">
              <a:spcAft>
                <a:spcPct val="0"/>
              </a:spcAft>
              <a:defRPr/>
            </a:pPr>
            <a:endParaRPr lang="en-US" sz="1600" dirty="0">
              <a:solidFill>
                <a:srgbClr val="FF6600"/>
              </a:solidFill>
              <a:latin typeface="Segoe UI" panose="020B0502040204020203" pitchFamily="34" charset="0"/>
              <a:ea typeface="ＭＳ Ｐゴシック" charset="0"/>
              <a:cs typeface="Segoe UI" panose="020B0502040204020203" pitchFamily="34" charset="0"/>
              <a:sym typeface="Bebas Neue" charset="0"/>
            </a:endParaRPr>
          </a:p>
          <a:p>
            <a:pPr algn="ctr" defTabSz="914150" fontAlgn="base">
              <a:lnSpc>
                <a:spcPts val="2100"/>
              </a:lnSpc>
              <a:spcAft>
                <a:spcPct val="0"/>
              </a:spcAft>
              <a:defRPr/>
            </a:pPr>
            <a:endParaRPr lang="en-US" sz="2100" dirty="0">
              <a:solidFill>
                <a:srgbClr val="FF6600"/>
              </a:solidFill>
              <a:latin typeface="Bebas Neue" pitchFamily="34" charset="0"/>
              <a:ea typeface="ＭＳ Ｐゴシック" charset="0"/>
              <a:cs typeface="Arial" pitchFamily="34" charset="0"/>
              <a:sym typeface="Bebas Neue" charset="0"/>
            </a:endParaRPr>
          </a:p>
        </p:txBody>
      </p:sp>
    </p:spTree>
    <p:extLst>
      <p:ext uri="{BB962C8B-B14F-4D97-AF65-F5344CB8AC3E}">
        <p14:creationId xmlns:p14="http://schemas.microsoft.com/office/powerpoint/2010/main" val="267060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100"/>
                                        <p:tgtEl>
                                          <p:spTgt spid="7"/>
                                        </p:tgtEl>
                                      </p:cBhvr>
                                    </p:animEffect>
                                  </p:childTnLst>
                                </p:cTn>
                              </p:par>
                            </p:childTnLst>
                          </p:cTn>
                        </p:par>
                        <p:par>
                          <p:cTn id="8" fill="hold">
                            <p:stCondLst>
                              <p:cond delay="3100"/>
                            </p:stCondLst>
                            <p:childTnLst>
                              <p:par>
                                <p:cTn id="9" presetID="10" presetClass="entr" presetSubtype="0" fill="hold"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857250"/>
            <a:ext cx="9144000" cy="5143500"/>
          </a:xfrm>
          <a:prstGeom prst="rect">
            <a:avLst/>
          </a:prstGeom>
          <a:blipFill dpi="0" rotWithShape="0">
            <a:blip r:embed="rId3">
              <a:alphaModFix amt="45000"/>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endParaRPr lang="en-US" sz="5600" dirty="0">
              <a:solidFill>
                <a:srgbClr val="000000"/>
              </a:solidFill>
              <a:latin typeface="Gill Sans" charset="0"/>
              <a:ea typeface="ヒラギノ角ゴ ProN W3" charset="0"/>
              <a:cs typeface="ヒラギノ角ゴ ProN W3" charset="0"/>
              <a:sym typeface="Gill Sans" charset="0"/>
            </a:endParaRPr>
          </a:p>
        </p:txBody>
      </p:sp>
      <p:sp>
        <p:nvSpPr>
          <p:cNvPr id="4" name="Rectangle 3"/>
          <p:cNvSpPr/>
          <p:nvPr/>
        </p:nvSpPr>
        <p:spPr bwMode="auto">
          <a:xfrm>
            <a:off x="0" y="857250"/>
            <a:ext cx="9144000" cy="1069122"/>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endParaRPr lang="en-US" sz="5600" dirty="0">
              <a:solidFill>
                <a:srgbClr val="000000"/>
              </a:solidFill>
              <a:latin typeface="Gill Sans" charset="0"/>
              <a:ea typeface="ヒラギノ角ゴ ProN W3" charset="0"/>
              <a:cs typeface="ヒラギノ角ゴ ProN W3" charset="0"/>
              <a:sym typeface="Gill Sans" charset="0"/>
            </a:endParaRPr>
          </a:p>
        </p:txBody>
      </p:sp>
      <p:sp>
        <p:nvSpPr>
          <p:cNvPr id="8" name="TextBox 7"/>
          <p:cNvSpPr txBox="1"/>
          <p:nvPr/>
        </p:nvSpPr>
        <p:spPr>
          <a:xfrm>
            <a:off x="330200" y="2360632"/>
            <a:ext cx="4368800" cy="3416320"/>
          </a:xfrm>
          <a:prstGeom prst="rect">
            <a:avLst/>
          </a:prstGeom>
          <a:solidFill>
            <a:schemeClr val="bg1">
              <a:alpha val="70000"/>
            </a:schemeClr>
          </a:solidFill>
        </p:spPr>
        <p:txBody>
          <a:bodyPr wrap="square" rtlCol="0">
            <a:spAutoFit/>
          </a:bodyPr>
          <a:lstStyle/>
          <a:p>
            <a:pPr fontAlgn="base">
              <a:spcBef>
                <a:spcPct val="0"/>
              </a:spcBef>
              <a:spcAft>
                <a:spcPct val="0"/>
              </a:spcAft>
              <a:defRPr/>
            </a:pPr>
            <a:endParaRPr lang="en-US" b="1" dirty="0">
              <a:solidFill>
                <a:srgbClr val="002C59"/>
              </a:solidFill>
              <a:latin typeface="Segoe UI" panose="020B0502040204020203" pitchFamily="34" charset="0"/>
              <a:cs typeface="Segoe UI" panose="020B0502040204020203" pitchFamily="34" charset="0"/>
            </a:endParaRPr>
          </a:p>
          <a:p>
            <a:pPr fontAlgn="base">
              <a:spcBef>
                <a:spcPct val="0"/>
              </a:spcBef>
              <a:spcAft>
                <a:spcPct val="0"/>
              </a:spcAft>
              <a:defRPr/>
            </a:pPr>
            <a:r>
              <a:rPr lang="en-US" b="1" dirty="0">
                <a:solidFill>
                  <a:srgbClr val="002C59"/>
                </a:solidFill>
                <a:latin typeface="Segoe UI" panose="020B0502040204020203" pitchFamily="34" charset="0"/>
                <a:cs typeface="Segoe UI" panose="020B0502040204020203" pitchFamily="34" charset="0"/>
              </a:rPr>
              <a:t>Extension of Staff:</a:t>
            </a:r>
          </a:p>
          <a:p>
            <a:pPr marL="285750" indent="-285750" fontAlgn="base">
              <a:spcBef>
                <a:spcPct val="0"/>
              </a:spcBef>
              <a:spcAft>
                <a:spcPct val="0"/>
              </a:spcAft>
              <a:buFont typeface="Arial" panose="020B0604020202020204" pitchFamily="34" charset="0"/>
              <a:buChar char="•"/>
              <a:defRPr/>
            </a:pPr>
            <a:r>
              <a:rPr lang="en-US" dirty="0">
                <a:solidFill>
                  <a:srgbClr val="002C59"/>
                </a:solidFill>
                <a:latin typeface="Segoe UI" panose="020B0502040204020203" pitchFamily="34" charset="0"/>
                <a:cs typeface="Segoe UI" panose="020B0502040204020203" pitchFamily="34" charset="0"/>
              </a:rPr>
              <a:t>Planning, budgeting &amp; design of routine maintenance and rehabilitation projects</a:t>
            </a:r>
          </a:p>
          <a:p>
            <a:pPr marL="285750" indent="-285750" fontAlgn="base">
              <a:spcBef>
                <a:spcPct val="0"/>
              </a:spcBef>
              <a:spcAft>
                <a:spcPct val="0"/>
              </a:spcAft>
              <a:buFont typeface="Arial" panose="020B0604020202020204" pitchFamily="34" charset="0"/>
              <a:buChar char="•"/>
              <a:defRPr/>
            </a:pPr>
            <a:r>
              <a:rPr lang="en-US" dirty="0">
                <a:solidFill>
                  <a:srgbClr val="002C59"/>
                </a:solidFill>
                <a:latin typeface="Segoe UI" panose="020B0502040204020203" pitchFamily="34" charset="0"/>
                <a:cs typeface="Segoe UI" panose="020B0502040204020203" pitchFamily="34" charset="0"/>
              </a:rPr>
              <a:t>Development of maintenance management systems</a:t>
            </a:r>
          </a:p>
          <a:p>
            <a:pPr marL="285750" indent="-285750" fontAlgn="base">
              <a:spcBef>
                <a:spcPct val="0"/>
              </a:spcBef>
              <a:spcAft>
                <a:spcPct val="0"/>
              </a:spcAft>
              <a:buFont typeface="Arial" panose="020B0604020202020204" pitchFamily="34" charset="0"/>
              <a:buChar char="•"/>
              <a:defRPr/>
            </a:pPr>
            <a:r>
              <a:rPr lang="en-US" dirty="0">
                <a:solidFill>
                  <a:srgbClr val="002C59"/>
                </a:solidFill>
                <a:latin typeface="Segoe UI" panose="020B0502040204020203" pitchFamily="34" charset="0"/>
                <a:cs typeface="Segoe UI" panose="020B0502040204020203" pitchFamily="34" charset="0"/>
              </a:rPr>
              <a:t>Review of GEC annual inspection</a:t>
            </a:r>
          </a:p>
          <a:p>
            <a:pPr marL="285750" indent="-285750" fontAlgn="base">
              <a:spcBef>
                <a:spcPct val="0"/>
              </a:spcBef>
              <a:spcAft>
                <a:spcPct val="0"/>
              </a:spcAft>
              <a:buFont typeface="Arial" panose="020B0604020202020204" pitchFamily="34" charset="0"/>
              <a:buChar char="•"/>
              <a:defRPr/>
            </a:pPr>
            <a:r>
              <a:rPr lang="en-US" dirty="0">
                <a:solidFill>
                  <a:srgbClr val="002C59"/>
                </a:solidFill>
                <a:latin typeface="Segoe UI" panose="020B0502040204020203" pitchFamily="34" charset="0"/>
                <a:cs typeface="Segoe UI" panose="020B0502040204020203" pitchFamily="34" charset="0"/>
              </a:rPr>
              <a:t>Specialized inspections of major assets</a:t>
            </a:r>
          </a:p>
          <a:p>
            <a:pPr marL="285750" indent="-285750" fontAlgn="base">
              <a:spcBef>
                <a:spcPct val="0"/>
              </a:spcBef>
              <a:spcAft>
                <a:spcPct val="0"/>
              </a:spcAft>
              <a:buFont typeface="Arial" panose="020B0604020202020204" pitchFamily="34" charset="0"/>
              <a:buChar char="•"/>
              <a:defRPr/>
            </a:pPr>
            <a:r>
              <a:rPr lang="en-US" dirty="0">
                <a:solidFill>
                  <a:srgbClr val="002C59"/>
                </a:solidFill>
                <a:latin typeface="Segoe UI" panose="020B0502040204020203" pitchFamily="34" charset="0"/>
                <a:cs typeface="Segoe UI" panose="020B0502040204020203" pitchFamily="34" charset="0"/>
              </a:rPr>
              <a:t>GASB 34 reporting</a:t>
            </a:r>
          </a:p>
          <a:p>
            <a:pPr marL="285750" indent="-285750" fontAlgn="base">
              <a:spcBef>
                <a:spcPct val="0"/>
              </a:spcBef>
              <a:spcAft>
                <a:spcPct val="0"/>
              </a:spcAft>
              <a:buFont typeface="Arial" panose="020B0604020202020204" pitchFamily="34" charset="0"/>
              <a:buChar char="•"/>
              <a:defRPr/>
            </a:pPr>
            <a:r>
              <a:rPr lang="en-US" dirty="0">
                <a:solidFill>
                  <a:srgbClr val="002C59"/>
                </a:solidFill>
                <a:latin typeface="Segoe UI" panose="020B0502040204020203" pitchFamily="34" charset="0"/>
                <a:cs typeface="Segoe UI" panose="020B0502040204020203" pitchFamily="34" charset="0"/>
              </a:rPr>
              <a:t>Maintenance Rating Program inspections</a:t>
            </a:r>
          </a:p>
        </p:txBody>
      </p:sp>
      <p:sp>
        <p:nvSpPr>
          <p:cNvPr id="10" name="TextBox 9"/>
          <p:cNvSpPr txBox="1"/>
          <p:nvPr/>
        </p:nvSpPr>
        <p:spPr>
          <a:xfrm>
            <a:off x="457200" y="989013"/>
            <a:ext cx="8229600" cy="830997"/>
          </a:xfrm>
          <a:prstGeom prst="rect">
            <a:avLst/>
          </a:prstGeom>
          <a:noFill/>
        </p:spPr>
        <p:txBody>
          <a:bodyPr wrap="square" rtlCol="0">
            <a:spAutoFit/>
          </a:bodyPr>
          <a:lstStyle/>
          <a:p>
            <a:pPr algn="ctr" fontAlgn="base">
              <a:spcBef>
                <a:spcPct val="0"/>
              </a:spcBef>
              <a:spcAft>
                <a:spcPct val="0"/>
              </a:spcAft>
              <a:defRPr/>
            </a:pPr>
            <a:r>
              <a:rPr lang="en-US" sz="2400" b="1" dirty="0">
                <a:solidFill>
                  <a:srgbClr val="15489F"/>
                </a:solidFill>
                <a:latin typeface="Segoe UI" panose="020B0502040204020203" pitchFamily="34" charset="0"/>
                <a:cs typeface="Segoe UI" panose="020B0502040204020203" pitchFamily="34" charset="0"/>
              </a:rPr>
              <a:t>Maintenance Management Consultant</a:t>
            </a:r>
          </a:p>
          <a:p>
            <a:pPr algn="ctr" fontAlgn="base">
              <a:spcBef>
                <a:spcPct val="0"/>
              </a:spcBef>
              <a:spcAft>
                <a:spcPct val="0"/>
              </a:spcAft>
              <a:defRPr/>
            </a:pPr>
            <a:r>
              <a:rPr lang="en-US" sz="2400" b="1" dirty="0">
                <a:solidFill>
                  <a:srgbClr val="F26421"/>
                </a:solidFill>
                <a:latin typeface="Segoe UI" panose="020B0502040204020203" pitchFamily="34" charset="0"/>
                <a:cs typeface="Segoe UI" panose="020B0502040204020203" pitchFamily="34" charset="0"/>
              </a:rPr>
              <a:t>January 2021</a:t>
            </a:r>
          </a:p>
        </p:txBody>
      </p:sp>
    </p:spTree>
    <p:extLst>
      <p:ext uri="{BB962C8B-B14F-4D97-AF65-F5344CB8AC3E}">
        <p14:creationId xmlns:p14="http://schemas.microsoft.com/office/powerpoint/2010/main" val="31303490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fontAlgn="base">
              <a:spcBef>
                <a:spcPct val="0"/>
              </a:spcBef>
              <a:spcAft>
                <a:spcPct val="0"/>
              </a:spcAft>
              <a:buClr>
                <a:srgbClr val="000000"/>
              </a:buClr>
            </a:pPr>
            <a:fld id="{F8480F06-4623-41B7-AED8-91A86F546A2E}" type="slidenum">
              <a:rPr lang="en-US">
                <a:solidFill>
                  <a:srgbClr val="FFFFFF"/>
                </a:solidFill>
                <a:latin typeface="Times New Roman" pitchFamily="18" charset="0"/>
              </a:rPr>
              <a:pPr fontAlgn="base">
                <a:spcBef>
                  <a:spcPct val="0"/>
                </a:spcBef>
                <a:spcAft>
                  <a:spcPct val="0"/>
                </a:spcAft>
                <a:buClr>
                  <a:srgbClr val="000000"/>
                </a:buClr>
              </a:pPr>
              <a:t>35</a:t>
            </a:fld>
            <a:endParaRPr lang="en-US" dirty="0">
              <a:solidFill>
                <a:srgbClr val="FFFFFF"/>
              </a:solidFill>
              <a:latin typeface="Times New Roman" pitchFamily="18" charset="0"/>
            </a:endParaRPr>
          </a:p>
        </p:txBody>
      </p:sp>
      <p:graphicFrame>
        <p:nvGraphicFramePr>
          <p:cNvPr id="6" name="Object 5"/>
          <p:cNvGraphicFramePr>
            <a:graphicFrameLocks noChangeAspect="1"/>
          </p:cNvGraphicFramePr>
          <p:nvPr>
            <p:extLst/>
          </p:nvPr>
        </p:nvGraphicFramePr>
        <p:xfrm>
          <a:off x="214825" y="997398"/>
          <a:ext cx="8716963" cy="4856163"/>
        </p:xfrm>
        <a:graphic>
          <a:graphicData uri="http://schemas.openxmlformats.org/presentationml/2006/ole">
            <mc:AlternateContent xmlns:mc="http://schemas.openxmlformats.org/markup-compatibility/2006">
              <mc:Choice xmlns:v="urn:schemas-microsoft-com:vml" Requires="v">
                <p:oleObj spid="_x0000_s9236" name="Worksheet" r:id="rId4" imgW="12630172" imgH="7172402" progId="Excel.Sheet.12">
                  <p:embed/>
                </p:oleObj>
              </mc:Choice>
              <mc:Fallback>
                <p:oleObj name="Worksheet" r:id="rId4" imgW="12630172" imgH="7172402" progId="Excel.Sheet.12">
                  <p:embed/>
                  <p:pic>
                    <p:nvPicPr>
                      <p:cNvPr id="6" name="Object 5"/>
                      <p:cNvPicPr/>
                      <p:nvPr/>
                    </p:nvPicPr>
                    <p:blipFill>
                      <a:blip r:embed="rId5"/>
                      <a:stretch>
                        <a:fillRect/>
                      </a:stretch>
                    </p:blipFill>
                    <p:spPr>
                      <a:xfrm>
                        <a:off x="214825" y="997398"/>
                        <a:ext cx="8716963" cy="4856163"/>
                      </a:xfrm>
                      <a:prstGeom prst="rect">
                        <a:avLst/>
                      </a:prstGeom>
                    </p:spPr>
                  </p:pic>
                </p:oleObj>
              </mc:Fallback>
            </mc:AlternateContent>
          </a:graphicData>
        </a:graphic>
      </p:graphicFrame>
    </p:spTree>
    <p:extLst>
      <p:ext uri="{BB962C8B-B14F-4D97-AF65-F5344CB8AC3E}">
        <p14:creationId xmlns:p14="http://schemas.microsoft.com/office/powerpoint/2010/main" val="212764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03" r="-580"/>
          <a:stretch/>
        </p:blipFill>
        <p:spPr>
          <a:xfrm>
            <a:off x="-189820" y="784699"/>
            <a:ext cx="9386888" cy="5295258"/>
          </a:xfrm>
          <a:prstGeom prst="rect">
            <a:avLst/>
          </a:prstGeom>
        </p:spPr>
      </p:pic>
      <p:sp>
        <p:nvSpPr>
          <p:cNvPr id="701" name="Shape"/>
          <p:cNvSpPr>
            <a:spLocks noGrp="1"/>
          </p:cNvSpPr>
          <p:nvPr>
            <p:ph type="body" idx="14"/>
          </p:nvPr>
        </p:nvSpPr>
        <p:spPr>
          <a:xfrm rot="10800000">
            <a:off x="-143797" y="796413"/>
            <a:ext cx="9287797" cy="52651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704"/>
                </a:lnTo>
                <a:lnTo>
                  <a:pt x="11" y="11704"/>
                </a:lnTo>
                <a:lnTo>
                  <a:pt x="0" y="11759"/>
                </a:lnTo>
                <a:lnTo>
                  <a:pt x="0" y="12367"/>
                </a:lnTo>
                <a:lnTo>
                  <a:pt x="1475" y="4906"/>
                </a:lnTo>
                <a:lnTo>
                  <a:pt x="2308" y="4906"/>
                </a:lnTo>
                <a:lnTo>
                  <a:pt x="0" y="16579"/>
                </a:lnTo>
                <a:lnTo>
                  <a:pt x="0" y="17192"/>
                </a:lnTo>
                <a:lnTo>
                  <a:pt x="701" y="13644"/>
                </a:lnTo>
                <a:lnTo>
                  <a:pt x="1534" y="13644"/>
                </a:lnTo>
                <a:lnTo>
                  <a:pt x="0" y="21404"/>
                </a:lnTo>
                <a:lnTo>
                  <a:pt x="0" y="21600"/>
                </a:lnTo>
                <a:lnTo>
                  <a:pt x="72" y="21600"/>
                </a:lnTo>
                <a:lnTo>
                  <a:pt x="2317" y="10246"/>
                </a:lnTo>
                <a:lnTo>
                  <a:pt x="3150" y="10246"/>
                </a:lnTo>
                <a:lnTo>
                  <a:pt x="905" y="21600"/>
                </a:lnTo>
                <a:lnTo>
                  <a:pt x="1016" y="21600"/>
                </a:lnTo>
                <a:lnTo>
                  <a:pt x="2772" y="12714"/>
                </a:lnTo>
                <a:lnTo>
                  <a:pt x="3605" y="12714"/>
                </a:lnTo>
                <a:lnTo>
                  <a:pt x="1849" y="21600"/>
                </a:lnTo>
                <a:lnTo>
                  <a:pt x="1976" y="21600"/>
                </a:lnTo>
                <a:lnTo>
                  <a:pt x="4820" y="7212"/>
                </a:lnTo>
                <a:lnTo>
                  <a:pt x="5653" y="7212"/>
                </a:lnTo>
                <a:lnTo>
                  <a:pt x="2809" y="21600"/>
                </a:lnTo>
                <a:lnTo>
                  <a:pt x="2930" y="21600"/>
                </a:lnTo>
                <a:lnTo>
                  <a:pt x="4183" y="15262"/>
                </a:lnTo>
                <a:lnTo>
                  <a:pt x="5016" y="15262"/>
                </a:lnTo>
                <a:lnTo>
                  <a:pt x="3763" y="21600"/>
                </a:lnTo>
                <a:lnTo>
                  <a:pt x="3915" y="21600"/>
                </a:lnTo>
                <a:lnTo>
                  <a:pt x="4616" y="18054"/>
                </a:lnTo>
                <a:lnTo>
                  <a:pt x="5449" y="18054"/>
                </a:lnTo>
                <a:lnTo>
                  <a:pt x="4748" y="21600"/>
                </a:lnTo>
                <a:lnTo>
                  <a:pt x="4869" y="21600"/>
                </a:lnTo>
                <a:lnTo>
                  <a:pt x="7290" y="9356"/>
                </a:lnTo>
                <a:lnTo>
                  <a:pt x="8123" y="9356"/>
                </a:lnTo>
                <a:lnTo>
                  <a:pt x="5702" y="21600"/>
                </a:lnTo>
                <a:lnTo>
                  <a:pt x="5826" y="21600"/>
                </a:lnTo>
                <a:lnTo>
                  <a:pt x="9191" y="4582"/>
                </a:lnTo>
                <a:lnTo>
                  <a:pt x="10023" y="4582"/>
                </a:lnTo>
                <a:lnTo>
                  <a:pt x="6659" y="21600"/>
                </a:lnTo>
                <a:lnTo>
                  <a:pt x="8715" y="21600"/>
                </a:lnTo>
                <a:lnTo>
                  <a:pt x="12936" y="249"/>
                </a:lnTo>
                <a:lnTo>
                  <a:pt x="13769" y="249"/>
                </a:lnTo>
                <a:lnTo>
                  <a:pt x="9548" y="21600"/>
                </a:lnTo>
                <a:lnTo>
                  <a:pt x="10622" y="21600"/>
                </a:lnTo>
                <a:lnTo>
                  <a:pt x="14460" y="2188"/>
                </a:lnTo>
                <a:lnTo>
                  <a:pt x="15293" y="2188"/>
                </a:lnTo>
                <a:lnTo>
                  <a:pt x="11455" y="21600"/>
                </a:lnTo>
                <a:lnTo>
                  <a:pt x="12509" y="21600"/>
                </a:lnTo>
                <a:lnTo>
                  <a:pt x="16530" y="1258"/>
                </a:lnTo>
                <a:lnTo>
                  <a:pt x="17363" y="1258"/>
                </a:lnTo>
                <a:lnTo>
                  <a:pt x="13342" y="21600"/>
                </a:lnTo>
                <a:lnTo>
                  <a:pt x="14424" y="21600"/>
                </a:lnTo>
                <a:lnTo>
                  <a:pt x="17942" y="3807"/>
                </a:lnTo>
                <a:lnTo>
                  <a:pt x="18774" y="3807"/>
                </a:lnTo>
                <a:lnTo>
                  <a:pt x="15257" y="21600"/>
                </a:lnTo>
                <a:lnTo>
                  <a:pt x="15408" y="21600"/>
                </a:lnTo>
                <a:lnTo>
                  <a:pt x="18374" y="6598"/>
                </a:lnTo>
                <a:lnTo>
                  <a:pt x="19207" y="6598"/>
                </a:lnTo>
                <a:lnTo>
                  <a:pt x="16241" y="21600"/>
                </a:lnTo>
                <a:lnTo>
                  <a:pt x="21600" y="21600"/>
                </a:lnTo>
                <a:lnTo>
                  <a:pt x="21600" y="4162"/>
                </a:lnTo>
                <a:lnTo>
                  <a:pt x="19511" y="14726"/>
                </a:lnTo>
                <a:lnTo>
                  <a:pt x="18679" y="14726"/>
                </a:lnTo>
                <a:lnTo>
                  <a:pt x="21590" y="0"/>
                </a:lnTo>
                <a:lnTo>
                  <a:pt x="21466" y="0"/>
                </a:lnTo>
                <a:lnTo>
                  <a:pt x="17611" y="19500"/>
                </a:lnTo>
                <a:lnTo>
                  <a:pt x="16778" y="19500"/>
                </a:lnTo>
                <a:lnTo>
                  <a:pt x="20633" y="0"/>
                </a:lnTo>
                <a:lnTo>
                  <a:pt x="20531" y="0"/>
                </a:lnTo>
                <a:lnTo>
                  <a:pt x="19283" y="6311"/>
                </a:lnTo>
                <a:lnTo>
                  <a:pt x="18450" y="6311"/>
                </a:lnTo>
                <a:lnTo>
                  <a:pt x="19698" y="0"/>
                </a:lnTo>
                <a:lnTo>
                  <a:pt x="18572" y="0"/>
                </a:lnTo>
                <a:lnTo>
                  <a:pt x="15141" y="17356"/>
                </a:lnTo>
                <a:lnTo>
                  <a:pt x="14308" y="17356"/>
                </a:lnTo>
                <a:lnTo>
                  <a:pt x="17739" y="0"/>
                </a:lnTo>
                <a:lnTo>
                  <a:pt x="16669" y="0"/>
                </a:lnTo>
                <a:lnTo>
                  <a:pt x="12638" y="20390"/>
                </a:lnTo>
                <a:lnTo>
                  <a:pt x="11805" y="20390"/>
                </a:lnTo>
                <a:lnTo>
                  <a:pt x="15836" y="0"/>
                </a:lnTo>
                <a:lnTo>
                  <a:pt x="14772" y="0"/>
                </a:lnTo>
                <a:lnTo>
                  <a:pt x="11796" y="15050"/>
                </a:lnTo>
                <a:lnTo>
                  <a:pt x="10963" y="15050"/>
                </a:lnTo>
                <a:lnTo>
                  <a:pt x="13939" y="0"/>
                </a:lnTo>
                <a:lnTo>
                  <a:pt x="12849" y="0"/>
                </a:lnTo>
                <a:lnTo>
                  <a:pt x="9113" y="18898"/>
                </a:lnTo>
                <a:lnTo>
                  <a:pt x="8280" y="18898"/>
                </a:lnTo>
                <a:lnTo>
                  <a:pt x="12016" y="0"/>
                </a:lnTo>
                <a:lnTo>
                  <a:pt x="11890" y="0"/>
                </a:lnTo>
                <a:lnTo>
                  <a:pt x="7756" y="20910"/>
                </a:lnTo>
                <a:lnTo>
                  <a:pt x="6923" y="20910"/>
                </a:lnTo>
                <a:lnTo>
                  <a:pt x="11057" y="0"/>
                </a:lnTo>
                <a:lnTo>
                  <a:pt x="9037" y="0"/>
                </a:lnTo>
                <a:lnTo>
                  <a:pt x="5524" y="17768"/>
                </a:lnTo>
                <a:lnTo>
                  <a:pt x="4692" y="17768"/>
                </a:lnTo>
                <a:lnTo>
                  <a:pt x="8204" y="0"/>
                </a:lnTo>
                <a:lnTo>
                  <a:pt x="0" y="0"/>
                </a:lnTo>
                <a:close/>
              </a:path>
            </a:pathLst>
          </a:custGeom>
          <a:solidFill>
            <a:schemeClr val="tx1">
              <a:alpha val="80000"/>
            </a:schemeClr>
          </a:solidFill>
        </p:spPr>
        <p:txBody>
          <a:bodyPr/>
          <a:lstStyle/>
          <a:p>
            <a:pPr algn="ctr">
              <a:lnSpc>
                <a:spcPct val="100000"/>
              </a:lnSpc>
              <a:defRPr sz="3200" cap="none">
                <a:solidFill>
                  <a:srgbClr val="FFFFFF"/>
                </a:solidFill>
                <a:latin typeface="Helvetica Light"/>
                <a:ea typeface="Helvetica Light"/>
                <a:cs typeface="Helvetica Light"/>
                <a:sym typeface="Helvetica Light"/>
              </a:defRPr>
            </a:pPr>
            <a:endParaRPr lang="en-US" dirty="0"/>
          </a:p>
          <a:p>
            <a:pPr algn="ctr">
              <a:lnSpc>
                <a:spcPct val="100000"/>
              </a:lnSpc>
              <a:defRPr sz="3200" cap="none">
                <a:solidFill>
                  <a:srgbClr val="FFFFFF"/>
                </a:solidFill>
                <a:latin typeface="Helvetica Light"/>
                <a:ea typeface="Helvetica Light"/>
                <a:cs typeface="Helvetica Light"/>
                <a:sym typeface="Helvetica Light"/>
              </a:defRPr>
            </a:pPr>
            <a:r>
              <a:rPr lang="en-US" dirty="0"/>
              <a:t> </a:t>
            </a:r>
            <a:endParaRPr dirty="0"/>
          </a:p>
        </p:txBody>
      </p:sp>
      <p:sp>
        <p:nvSpPr>
          <p:cNvPr id="703" name="Shape"/>
          <p:cNvSpPr/>
          <p:nvPr/>
        </p:nvSpPr>
        <p:spPr>
          <a:xfrm rot="5400000" flipH="1">
            <a:off x="378122" y="5338836"/>
            <a:ext cx="313002" cy="313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9440"/>
                </a:lnTo>
                <a:lnTo>
                  <a:pt x="2160" y="19440"/>
                </a:lnTo>
                <a:lnTo>
                  <a:pt x="2160" y="0"/>
                </a:lnTo>
                <a:lnTo>
                  <a:pt x="0" y="0"/>
                </a:lnTo>
                <a:close/>
              </a:path>
            </a:pathLst>
          </a:custGeom>
          <a:solidFill>
            <a:srgbClr val="FFFFFF"/>
          </a:solidFill>
          <a:ln w="12700">
            <a:miter lim="400000"/>
          </a:ln>
        </p:spPr>
        <p:txBody>
          <a:bodyPr lIns="19050" tIns="19050" rIns="19050" bIns="19050" anchor="ctr"/>
          <a:lstStyle/>
          <a:p>
            <a:pPr defTabSz="309563" hangingPunct="0">
              <a:lnSpc>
                <a:spcPct val="120000"/>
              </a:lnSpc>
              <a:defRPr sz="2400" b="1" spc="240">
                <a:solidFill>
                  <a:srgbClr val="53585F"/>
                </a:solidFill>
                <a:latin typeface="Helvetica Neue"/>
                <a:ea typeface="Helvetica Neue"/>
                <a:cs typeface="Helvetica Neue"/>
                <a:sym typeface="Helvetica Neue"/>
              </a:defRPr>
            </a:pPr>
            <a:endParaRPr sz="900" b="1" kern="0" cap="all" spc="90" dirty="0">
              <a:solidFill>
                <a:srgbClr val="53585F"/>
              </a:solidFill>
              <a:latin typeface="Helvetica Neue"/>
              <a:ea typeface="Helvetica Neue"/>
              <a:cs typeface="Helvetica Neue"/>
              <a:sym typeface="Helvetica Neue"/>
            </a:endParaRPr>
          </a:p>
        </p:txBody>
      </p:sp>
      <p:sp>
        <p:nvSpPr>
          <p:cNvPr id="704" name="Shape"/>
          <p:cNvSpPr/>
          <p:nvPr/>
        </p:nvSpPr>
        <p:spPr>
          <a:xfrm rot="16200000" flipH="1">
            <a:off x="8126926" y="1328347"/>
            <a:ext cx="577538" cy="5775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9440"/>
                </a:lnTo>
                <a:lnTo>
                  <a:pt x="2160" y="19440"/>
                </a:lnTo>
                <a:lnTo>
                  <a:pt x="2160" y="0"/>
                </a:lnTo>
                <a:lnTo>
                  <a:pt x="0" y="0"/>
                </a:lnTo>
                <a:close/>
              </a:path>
            </a:pathLst>
          </a:custGeom>
          <a:solidFill>
            <a:srgbClr val="FFFFFF"/>
          </a:solidFill>
          <a:ln w="12700">
            <a:miter lim="400000"/>
          </a:ln>
        </p:spPr>
        <p:txBody>
          <a:bodyPr lIns="19050" tIns="19050" rIns="19050" bIns="19050" anchor="ctr"/>
          <a:lstStyle/>
          <a:p>
            <a:pPr defTabSz="309563" hangingPunct="0">
              <a:lnSpc>
                <a:spcPct val="120000"/>
              </a:lnSpc>
              <a:defRPr sz="2400" b="1" spc="240">
                <a:solidFill>
                  <a:srgbClr val="53585F"/>
                </a:solidFill>
                <a:latin typeface="Helvetica Neue"/>
                <a:ea typeface="Helvetica Neue"/>
                <a:cs typeface="Helvetica Neue"/>
                <a:sym typeface="Helvetica Neue"/>
              </a:defRPr>
            </a:pPr>
            <a:endParaRPr sz="900" b="1" kern="0" cap="all" spc="90" dirty="0">
              <a:solidFill>
                <a:srgbClr val="FF9900"/>
              </a:solidFill>
              <a:latin typeface="Helvetica Neue"/>
              <a:ea typeface="Helvetica Neue"/>
              <a:cs typeface="Helvetica Neue"/>
              <a:sym typeface="Helvetica Neue"/>
            </a:endParaRPr>
          </a:p>
        </p:txBody>
      </p:sp>
      <p:sp>
        <p:nvSpPr>
          <p:cNvPr id="705" name="Rectangle"/>
          <p:cNvSpPr/>
          <p:nvPr/>
        </p:nvSpPr>
        <p:spPr>
          <a:xfrm>
            <a:off x="6408477" y="4883320"/>
            <a:ext cx="34112" cy="768518"/>
          </a:xfrm>
          <a:prstGeom prst="rect">
            <a:avLst/>
          </a:prstGeom>
          <a:solidFill>
            <a:srgbClr val="FFFFFF"/>
          </a:solidFill>
          <a:ln w="12700">
            <a:miter lim="400000"/>
          </a:ln>
        </p:spPr>
        <p:txBody>
          <a:bodyPr lIns="19050" tIns="19050" rIns="19050" bIns="19050" anchor="ctr"/>
          <a:lstStyle/>
          <a:p>
            <a:pPr algn="ctr" defTabSz="309563" hangingPunct="0">
              <a:defRPr sz="3200" cap="none">
                <a:solidFill>
                  <a:srgbClr val="FFFFFF"/>
                </a:solidFill>
                <a:latin typeface="Helvetica Light"/>
                <a:ea typeface="Helvetica Light"/>
                <a:cs typeface="Helvetica Light"/>
                <a:sym typeface="Helvetica Light"/>
              </a:defRPr>
            </a:pPr>
            <a:endParaRPr sz="1200" kern="0" dirty="0">
              <a:solidFill>
                <a:srgbClr val="FFFFFF"/>
              </a:solidFill>
              <a:latin typeface="Helvetica Light"/>
              <a:ea typeface="Helvetica Light"/>
              <a:cs typeface="Helvetica Light"/>
              <a:sym typeface="Helvetica Light"/>
            </a:endParaRPr>
          </a:p>
        </p:txBody>
      </p:sp>
      <p:sp>
        <p:nvSpPr>
          <p:cNvPr id="706" name="multipurpose…"/>
          <p:cNvSpPr/>
          <p:nvPr/>
        </p:nvSpPr>
        <p:spPr>
          <a:xfrm>
            <a:off x="6317253" y="5020789"/>
            <a:ext cx="2362505" cy="469359"/>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lgn="ctr" defTabSz="309563" hangingPunct="0">
              <a:defRPr sz="2500" b="1" spc="250">
                <a:solidFill>
                  <a:srgbClr val="FFFFFF"/>
                </a:solidFill>
                <a:latin typeface="Raleway"/>
                <a:ea typeface="Raleway"/>
                <a:cs typeface="Raleway"/>
                <a:sym typeface="Raleway"/>
              </a:defRPr>
            </a:pPr>
            <a:r>
              <a:rPr lang="en-US" sz="2250" b="1" kern="0" cap="all" spc="94" dirty="0">
                <a:solidFill>
                  <a:srgbClr val="FFFFFF"/>
                </a:solidFill>
                <a:latin typeface="Montserrat-Regular"/>
                <a:ea typeface="Raleway"/>
                <a:cs typeface="Segoe UI" panose="020B0502040204020203" pitchFamily="34" charset="0"/>
                <a:sym typeface="Raleway"/>
              </a:rPr>
              <a:t>      </a:t>
            </a:r>
            <a:r>
              <a:rPr lang="en-US" sz="2800" b="1" kern="0" cap="all" spc="94" dirty="0">
                <a:solidFill>
                  <a:srgbClr val="FFFFFF"/>
                </a:solidFill>
                <a:latin typeface="Montserrat-Regular"/>
                <a:ea typeface="Raleway"/>
                <a:cs typeface="Segoe UI" panose="020B0502040204020203" pitchFamily="34" charset="0"/>
                <a:sym typeface="Raleway"/>
              </a:rPr>
              <a:t>QUESTIONS</a:t>
            </a:r>
            <a:endParaRPr sz="2800" b="1" kern="0" cap="all" spc="94" dirty="0">
              <a:solidFill>
                <a:srgbClr val="FFFFFF"/>
              </a:solidFill>
              <a:latin typeface="Montserrat-Regular"/>
              <a:ea typeface="Raleway"/>
              <a:cs typeface="Segoe UI" panose="020B0502040204020203" pitchFamily="34" charset="0"/>
              <a:sym typeface="Raleway"/>
            </a:endParaRPr>
          </a:p>
        </p:txBody>
      </p:sp>
    </p:spTree>
    <p:extLst>
      <p:ext uri="{BB962C8B-B14F-4D97-AF65-F5344CB8AC3E}">
        <p14:creationId xmlns:p14="http://schemas.microsoft.com/office/powerpoint/2010/main" val="146648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145206" y="2481880"/>
            <a:ext cx="3662892" cy="1657787"/>
          </a:xfrm>
        </p:spPr>
        <p:txBody>
          <a:bodyPr/>
          <a:lstStyle/>
          <a:p>
            <a:r>
              <a:rPr lang="en-US" dirty="0"/>
              <a:t>NTTA Electronic Response </a:t>
            </a:r>
            <a:br>
              <a:rPr lang="en-US" dirty="0"/>
            </a:br>
            <a:r>
              <a:rPr lang="en-US" dirty="0"/>
              <a:t>and </a:t>
            </a:r>
            <a:br>
              <a:rPr lang="en-US" dirty="0"/>
            </a:br>
            <a:r>
              <a:rPr lang="en-US" dirty="0"/>
              <a:t>Attending Virtual Meetings</a:t>
            </a:r>
            <a:br>
              <a:rPr lang="en-US" dirty="0"/>
            </a:br>
            <a:endParaRPr lang="en-US" sz="1500" dirty="0">
              <a:solidFill>
                <a:srgbClr val="FF0000"/>
              </a:solidFill>
            </a:endParaRPr>
          </a:p>
        </p:txBody>
      </p:sp>
      <p:sp>
        <p:nvSpPr>
          <p:cNvPr id="4" name="Subtitle 9"/>
          <p:cNvSpPr txBox="1">
            <a:spLocks/>
          </p:cNvSpPr>
          <p:nvPr/>
        </p:nvSpPr>
        <p:spPr>
          <a:xfrm>
            <a:off x="5145206" y="4391469"/>
            <a:ext cx="3662892" cy="536364"/>
          </a:xfrm>
          <a:prstGeom prst="rect">
            <a:avLst/>
          </a:prstGeom>
        </p:spPr>
        <p:txBody>
          <a:bodyPr vert="horz" wrap="square" lIns="51434" tIns="0" rIns="51434" bIns="25717"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tabLst>
                <a:tab pos="1025474" algn="l"/>
              </a:tabLst>
              <a:defRPr lang="en-US" sz="1200" b="0" i="0">
                <a:solidFill>
                  <a:schemeClr val="bg1"/>
                </a:solidFill>
                <a:latin typeface="+mn-lt"/>
                <a:ea typeface="+mn-ea"/>
                <a:cs typeface="Arial" pitchFamily="34" charset="0"/>
              </a:defRPr>
            </a:lvl1pPr>
            <a:lvl2pPr marL="227002" indent="-225414" algn="l" rtl="0" eaLnBrk="1" fontAlgn="base" hangingPunct="1">
              <a:lnSpc>
                <a:spcPct val="100000"/>
              </a:lnSpc>
              <a:spcBef>
                <a:spcPts val="300"/>
              </a:spcBef>
              <a:spcAft>
                <a:spcPts val="400"/>
              </a:spcAft>
              <a:buClr>
                <a:schemeClr val="accent1"/>
              </a:buClr>
              <a:buSzPct val="101000"/>
              <a:buFont typeface="Arial" panose="020B0604020202020204" pitchFamily="34" charset="0"/>
              <a:buChar char="•"/>
              <a:defRPr lang="en-US" sz="1867" dirty="0" smtClean="0">
                <a:solidFill>
                  <a:schemeClr val="tx2">
                    <a:lumMod val="75000"/>
                    <a:lumOff val="25000"/>
                  </a:schemeClr>
                </a:solidFill>
                <a:latin typeface="+mn-lt"/>
                <a:cs typeface="Arial" pitchFamily="34" charset="0"/>
              </a:defRPr>
            </a:lvl2pPr>
            <a:lvl3pPr marL="461939" indent="-234939" algn="l" rtl="0" eaLnBrk="1" fontAlgn="base" hangingPunct="1">
              <a:lnSpc>
                <a:spcPct val="100000"/>
              </a:lnSpc>
              <a:spcBef>
                <a:spcPts val="300"/>
              </a:spcBef>
              <a:spcAft>
                <a:spcPts val="400"/>
              </a:spcAft>
              <a:buClr>
                <a:schemeClr val="accent1"/>
              </a:buClr>
              <a:buSzPct val="80000"/>
              <a:buFont typeface="Arial" pitchFamily="34" charset="0"/>
              <a:buChar char="–"/>
              <a:defRPr lang="en-US" sz="1600" dirty="0" smtClean="0">
                <a:solidFill>
                  <a:schemeClr val="tx2">
                    <a:lumMod val="75000"/>
                    <a:lumOff val="25000"/>
                  </a:schemeClr>
                </a:solidFill>
                <a:latin typeface="+mn-lt"/>
                <a:cs typeface="Arial" pitchFamily="34" charset="0"/>
              </a:defRPr>
            </a:lvl3pPr>
            <a:lvl4pPr marL="687353" indent="-225414" algn="l" rtl="0" eaLnBrk="1" fontAlgn="base" hangingPunct="1">
              <a:lnSpc>
                <a:spcPct val="100000"/>
              </a:lnSpc>
              <a:spcBef>
                <a:spcPts val="300"/>
              </a:spcBef>
              <a:spcAft>
                <a:spcPts val="400"/>
              </a:spcAft>
              <a:buClr>
                <a:schemeClr val="accent1"/>
              </a:buClr>
              <a:buSzPct val="80000"/>
              <a:buFont typeface="Arial" pitchFamily="34" charset="0"/>
              <a:buChar char="•"/>
              <a:defRPr lang="en-US" sz="1467" dirty="0" smtClean="0">
                <a:solidFill>
                  <a:schemeClr val="tx2">
                    <a:lumMod val="75000"/>
                    <a:lumOff val="25000"/>
                  </a:schemeClr>
                </a:solidFill>
                <a:latin typeface="+mn-lt"/>
                <a:cs typeface="Arial" pitchFamily="34" charset="0"/>
              </a:defRPr>
            </a:lvl4pPr>
            <a:lvl5pPr marL="914354" indent="-227002" algn="l" rtl="0" eaLnBrk="1" fontAlgn="base" hangingPunct="1">
              <a:lnSpc>
                <a:spcPct val="100000"/>
              </a:lnSpc>
              <a:spcBef>
                <a:spcPts val="300"/>
              </a:spcBef>
              <a:spcAft>
                <a:spcPts val="400"/>
              </a:spcAft>
              <a:buClr>
                <a:schemeClr val="accent1"/>
              </a:buClr>
              <a:buSzPct val="60000"/>
              <a:buFont typeface="Arial" pitchFamily="34" charset="0"/>
              <a:buChar char="–"/>
              <a:defRPr lang="en-US" sz="1200" dirty="0" smtClean="0">
                <a:solidFill>
                  <a:schemeClr val="tx2">
                    <a:lumMod val="75000"/>
                    <a:lumOff val="25000"/>
                  </a:schemeClr>
                </a:solidFill>
                <a:latin typeface="+mn-lt"/>
                <a:cs typeface="Arial" pitchFamily="34" charset="0"/>
              </a:defRPr>
            </a:lvl5pPr>
            <a:lvl6pPr marL="2112858" indent="-39844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034" indent="-39844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211" indent="-39844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389" indent="-39844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defTabSz="685800">
              <a:spcBef>
                <a:spcPts val="0"/>
              </a:spcBef>
              <a:spcAft>
                <a:spcPts val="0"/>
              </a:spcAft>
              <a:buClr>
                <a:srgbClr val="59595C">
                  <a:lumMod val="50000"/>
                </a:srgbClr>
              </a:buClr>
              <a:tabLst>
                <a:tab pos="769106" algn="l"/>
              </a:tabLst>
            </a:pPr>
            <a:r>
              <a:rPr lang="en-US" b="1" kern="0" dirty="0">
                <a:solidFill>
                  <a:srgbClr val="FFFFFF"/>
                </a:solidFill>
                <a:latin typeface="Segoe UI Semilight"/>
              </a:rPr>
              <a:t>Daylon Carroll</a:t>
            </a:r>
          </a:p>
          <a:p>
            <a:pPr defTabSz="685800">
              <a:spcBef>
                <a:spcPts val="0"/>
              </a:spcBef>
              <a:spcAft>
                <a:spcPts val="0"/>
              </a:spcAft>
              <a:buClr>
                <a:srgbClr val="59595C">
                  <a:lumMod val="50000"/>
                </a:srgbClr>
              </a:buClr>
              <a:tabLst>
                <a:tab pos="769106" algn="l"/>
              </a:tabLst>
            </a:pPr>
            <a:r>
              <a:rPr lang="en-US" sz="1050" kern="0" dirty="0">
                <a:solidFill>
                  <a:srgbClr val="FFFFFF"/>
                </a:solidFill>
                <a:latin typeface="Segoe UI Semilight"/>
              </a:rPr>
              <a:t>Procurement Services</a:t>
            </a:r>
          </a:p>
          <a:p>
            <a:pPr defTabSz="685800">
              <a:spcBef>
                <a:spcPts val="225"/>
              </a:spcBef>
              <a:spcAft>
                <a:spcPts val="300"/>
              </a:spcAft>
              <a:buClr>
                <a:srgbClr val="59595C">
                  <a:lumMod val="50000"/>
                </a:srgbClr>
              </a:buClr>
              <a:tabLst>
                <a:tab pos="769106" algn="l"/>
              </a:tabLst>
            </a:pPr>
            <a:endParaRPr lang="en-US" sz="900" kern="0" dirty="0">
              <a:solidFill>
                <a:srgbClr val="FFFFFF"/>
              </a:solidFill>
              <a:latin typeface="Segoe UI Semilight"/>
            </a:endParaRPr>
          </a:p>
        </p:txBody>
      </p:sp>
    </p:spTree>
    <p:extLst>
      <p:ext uri="{BB962C8B-B14F-4D97-AF65-F5344CB8AC3E}">
        <p14:creationId xmlns:p14="http://schemas.microsoft.com/office/powerpoint/2010/main" val="106084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145207" y="2577700"/>
            <a:ext cx="3998794" cy="882551"/>
          </a:xfrm>
        </p:spPr>
        <p:txBody>
          <a:bodyPr/>
          <a:lstStyle/>
          <a:p>
            <a:r>
              <a:rPr lang="en-US" dirty="0"/>
              <a:t>NTTA Marketplace</a:t>
            </a:r>
            <a:endParaRPr lang="en-US" sz="1500" dirty="0"/>
          </a:p>
        </p:txBody>
      </p:sp>
    </p:spTree>
    <p:extLst>
      <p:ext uri="{BB962C8B-B14F-4D97-AF65-F5344CB8AC3E}">
        <p14:creationId xmlns:p14="http://schemas.microsoft.com/office/powerpoint/2010/main" val="237772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85800">
              <a:buClr>
                <a:srgbClr val="000000"/>
              </a:buClr>
            </a:pPr>
            <a:fld id="{E4F94C26-2A70-4961-AAB1-3557AEA8AC57}" type="slidenum">
              <a:rPr lang="en-US">
                <a:solidFill>
                  <a:srgbClr val="FFFFFF"/>
                </a:solidFill>
                <a:latin typeface="Segoe UI"/>
              </a:rPr>
              <a:pPr defTabSz="685800">
                <a:buClr>
                  <a:srgbClr val="000000"/>
                </a:buClr>
              </a:pPr>
              <a:t>39</a:t>
            </a:fld>
            <a:endParaRPr lang="en-US" dirty="0">
              <a:solidFill>
                <a:srgbClr val="FFFFFF"/>
              </a:solidFill>
              <a:latin typeface="Segoe UI"/>
            </a:endParaRPr>
          </a:p>
        </p:txBody>
      </p:sp>
    </p:spTree>
    <p:extLst>
      <p:ext uri="{BB962C8B-B14F-4D97-AF65-F5344CB8AC3E}">
        <p14:creationId xmlns:p14="http://schemas.microsoft.com/office/powerpoint/2010/main" val="94262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2940-67A5-4E9B-A737-1C73B8AEE9AE}"/>
              </a:ext>
            </a:extLst>
          </p:cNvPr>
          <p:cNvSpPr>
            <a:spLocks noGrp="1"/>
          </p:cNvSpPr>
          <p:nvPr>
            <p:ph type="title"/>
          </p:nvPr>
        </p:nvSpPr>
        <p:spPr>
          <a:xfrm>
            <a:off x="1043490" y="762000"/>
            <a:ext cx="7024744" cy="914400"/>
          </a:xfrm>
        </p:spPr>
        <p:txBody>
          <a:bodyPr/>
          <a:lstStyle/>
          <a:p>
            <a:r>
              <a:rPr lang="en-US" b="1" dirty="0">
                <a:solidFill>
                  <a:schemeClr val="tx2"/>
                </a:solidFill>
                <a:latin typeface="Arial" panose="020B0604020202020204" pitchFamily="34" charset="0"/>
                <a:cs typeface="Arial" panose="020B0604020202020204" pitchFamily="34" charset="0"/>
              </a:rPr>
              <a:t>Cooperative Inclusion Plan</a:t>
            </a:r>
            <a:endParaRPr lang="en-US" dirty="0">
              <a:solidFill>
                <a:schemeClr val="tx2"/>
              </a:solidFill>
            </a:endParaRPr>
          </a:p>
        </p:txBody>
      </p:sp>
      <p:sp>
        <p:nvSpPr>
          <p:cNvPr id="3" name="Content Placeholder 2">
            <a:extLst>
              <a:ext uri="{FF2B5EF4-FFF2-40B4-BE49-F238E27FC236}">
                <a16:creationId xmlns:a16="http://schemas.microsoft.com/office/drawing/2014/main" id="{C0D89BA6-7D84-4DCA-86BD-62099BE73170}"/>
              </a:ext>
            </a:extLst>
          </p:cNvPr>
          <p:cNvSpPr>
            <a:spLocks noGrp="1"/>
          </p:cNvSpPr>
          <p:nvPr>
            <p:ph idx="1"/>
          </p:nvPr>
        </p:nvSpPr>
        <p:spPr>
          <a:xfrm>
            <a:off x="864870" y="4953000"/>
            <a:ext cx="6955937" cy="1447800"/>
          </a:xfrm>
        </p:spPr>
        <p:txBody>
          <a:bodyPr>
            <a:normAutofit/>
          </a:bodyPr>
          <a:lstStyle/>
          <a:p>
            <a:pPr marL="68580" indent="0">
              <a:buNone/>
            </a:pPr>
            <a:r>
              <a:rPr lang="en-US" b="1" dirty="0">
                <a:solidFill>
                  <a:schemeClr val="tx1"/>
                </a:solidFill>
              </a:rPr>
              <a:t>Debra Wells</a:t>
            </a:r>
          </a:p>
          <a:p>
            <a:pPr marL="68580" indent="0">
              <a:buNone/>
            </a:pPr>
            <a:r>
              <a:rPr lang="en-US" b="1" dirty="0">
                <a:solidFill>
                  <a:schemeClr val="tx1"/>
                </a:solidFill>
              </a:rPr>
              <a:t>CIP Resource Specialist</a:t>
            </a:r>
          </a:p>
          <a:p>
            <a:pPr marL="68580" indent="0">
              <a:buNone/>
            </a:pPr>
            <a:r>
              <a:rPr lang="en-US" b="1" dirty="0">
                <a:solidFill>
                  <a:schemeClr val="tx1"/>
                </a:solidFill>
              </a:rPr>
              <a:t>Texas Department of Transportation</a:t>
            </a:r>
          </a:p>
          <a:p>
            <a:pPr marL="68580" indent="0">
              <a:buNone/>
            </a:pPr>
            <a:endParaRPr lang="en-US" b="1" dirty="0"/>
          </a:p>
          <a:p>
            <a:pPr marL="68580" indent="0">
              <a:buNone/>
            </a:pPr>
            <a:endParaRPr lang="en-US" b="1" dirty="0"/>
          </a:p>
          <a:p>
            <a:pPr marL="68580" indent="0">
              <a:buNone/>
            </a:pPr>
            <a:endParaRPr lang="en-US" dirty="0"/>
          </a:p>
        </p:txBody>
      </p:sp>
      <p:pic>
        <p:nvPicPr>
          <p:cNvPr id="6" name="Picture 5">
            <a:extLst>
              <a:ext uri="{FF2B5EF4-FFF2-40B4-BE49-F238E27FC236}">
                <a16:creationId xmlns:a16="http://schemas.microsoft.com/office/drawing/2014/main" id="{88E630ED-822D-4F32-92D3-ED275EDB7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870" y="2015490"/>
            <a:ext cx="7414260" cy="2827020"/>
          </a:xfrm>
          <a:prstGeom prst="rect">
            <a:avLst/>
          </a:prstGeom>
        </p:spPr>
      </p:pic>
      <p:pic>
        <p:nvPicPr>
          <p:cNvPr id="7" name="Picture 6">
            <a:extLst>
              <a:ext uri="{FF2B5EF4-FFF2-40B4-BE49-F238E27FC236}">
                <a16:creationId xmlns:a16="http://schemas.microsoft.com/office/drawing/2014/main" id="{74ACC7DF-B186-4539-BEEE-488D424EB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5257800"/>
            <a:ext cx="1348740" cy="1028700"/>
          </a:xfrm>
          <a:prstGeom prst="rect">
            <a:avLst/>
          </a:prstGeom>
        </p:spPr>
      </p:pic>
    </p:spTree>
    <p:extLst>
      <p:ext uri="{BB962C8B-B14F-4D97-AF65-F5344CB8AC3E}">
        <p14:creationId xmlns:p14="http://schemas.microsoft.com/office/powerpoint/2010/main" val="1395324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24" name="Slide Number Placeholder 1"/>
          <p:cNvSpPr>
            <a:spLocks noGrp="1"/>
          </p:cNvSpPr>
          <p:nvPr>
            <p:ph type="sldNum" sz="quarter" idx="10"/>
          </p:nvPr>
        </p:nvSpPr>
        <p:spPr>
          <a:xfrm>
            <a:off x="8788265" y="5766950"/>
            <a:ext cx="359445" cy="150811"/>
          </a:xfrm>
        </p:spPr>
        <p:txBody>
          <a:bodyPr/>
          <a:lstStyle/>
          <a:p>
            <a:pPr defTabSz="685800">
              <a:buClr>
                <a:srgbClr val="000000"/>
              </a:buClr>
            </a:pPr>
            <a:fld id="{E4F94C26-2A70-4961-AAB1-3557AEA8AC57}" type="slidenum">
              <a:rPr lang="en-US">
                <a:solidFill>
                  <a:srgbClr val="FFFFFF"/>
                </a:solidFill>
                <a:latin typeface="Segoe UI"/>
              </a:rPr>
              <a:pPr defTabSz="685800">
                <a:buClr>
                  <a:srgbClr val="000000"/>
                </a:buClr>
              </a:pPr>
              <a:t>40</a:t>
            </a:fld>
            <a:endParaRPr lang="en-US" dirty="0">
              <a:solidFill>
                <a:srgbClr val="FFFFFF"/>
              </a:solidFill>
              <a:latin typeface="Segoe UI"/>
            </a:endParaRPr>
          </a:p>
        </p:txBody>
      </p:sp>
      <p:sp>
        <p:nvSpPr>
          <p:cNvPr id="25" name="Title 2"/>
          <p:cNvSpPr>
            <a:spLocks noGrp="1"/>
          </p:cNvSpPr>
          <p:nvPr>
            <p:ph type="title"/>
          </p:nvPr>
        </p:nvSpPr>
        <p:spPr>
          <a:xfrm>
            <a:off x="935831" y="857251"/>
            <a:ext cx="6817298" cy="623888"/>
          </a:xfrm>
          <a:noFill/>
          <a:ln>
            <a:noFill/>
          </a:ln>
        </p:spPr>
        <p:txBody>
          <a:bodyPr/>
          <a:lstStyle/>
          <a:p>
            <a:r>
              <a:rPr lang="en-US" b="1" dirty="0"/>
              <a:t>Marketplace Assistance</a:t>
            </a:r>
            <a:endParaRPr lang="en-US" sz="2400" b="1" dirty="0"/>
          </a:p>
        </p:txBody>
      </p:sp>
      <p:sp>
        <p:nvSpPr>
          <p:cNvPr id="26" name="TextBox 25"/>
          <p:cNvSpPr txBox="1"/>
          <p:nvPr/>
        </p:nvSpPr>
        <p:spPr>
          <a:xfrm>
            <a:off x="5919736" y="3365051"/>
            <a:ext cx="2492258" cy="415498"/>
          </a:xfrm>
          <a:prstGeom prst="rect">
            <a:avLst/>
          </a:prstGeom>
          <a:solidFill>
            <a:srgbClr val="FFFFFF"/>
          </a:solidFill>
          <a:effectLst>
            <a:softEdge rad="114300"/>
          </a:effectLst>
        </p:spPr>
        <p:txBody>
          <a:bodyPr wrap="square" rtlCol="0">
            <a:spAutoFit/>
          </a:bodyPr>
          <a:lstStyle/>
          <a:p>
            <a:pPr defTabSz="685800" fontAlgn="base">
              <a:spcBef>
                <a:spcPct val="0"/>
              </a:spcBef>
              <a:spcAft>
                <a:spcPct val="0"/>
              </a:spcAft>
            </a:pPr>
            <a:r>
              <a:rPr lang="en-US" sz="2100" u="sng" kern="0" dirty="0">
                <a:solidFill>
                  <a:srgbClr val="0000FF"/>
                </a:solidFill>
                <a:latin typeface="Segoe UI Semilight"/>
              </a:rPr>
              <a:t>nttamarketplace.org</a:t>
            </a:r>
          </a:p>
        </p:txBody>
      </p:sp>
      <p:cxnSp>
        <p:nvCxnSpPr>
          <p:cNvPr id="27" name="Straight Connector 26"/>
          <p:cNvCxnSpPr/>
          <p:nvPr/>
        </p:nvCxnSpPr>
        <p:spPr>
          <a:xfrm>
            <a:off x="300509" y="1513878"/>
            <a:ext cx="8604311" cy="17789"/>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4"/>
          <a:stretch>
            <a:fillRect/>
          </a:stretch>
        </p:blipFill>
        <p:spPr>
          <a:xfrm>
            <a:off x="6081824" y="4548897"/>
            <a:ext cx="2905013" cy="1451853"/>
          </a:xfrm>
          <a:prstGeom prst="rect">
            <a:avLst/>
          </a:prstGeom>
        </p:spPr>
      </p:pic>
      <p:pic>
        <p:nvPicPr>
          <p:cNvPr id="29" name="Picture 28"/>
          <p:cNvPicPr>
            <a:picLocks noChangeAspect="1"/>
          </p:cNvPicPr>
          <p:nvPr/>
        </p:nvPicPr>
        <p:blipFill>
          <a:blip r:embed="rId5"/>
          <a:stretch>
            <a:fillRect/>
          </a:stretch>
        </p:blipFill>
        <p:spPr>
          <a:xfrm>
            <a:off x="7915883" y="906344"/>
            <a:ext cx="1171216" cy="307949"/>
          </a:xfrm>
          <a:prstGeom prst="rect">
            <a:avLst/>
          </a:prstGeom>
        </p:spPr>
      </p:pic>
      <p:sp>
        <p:nvSpPr>
          <p:cNvPr id="30" name="Rounded Rectangle 29"/>
          <p:cNvSpPr/>
          <p:nvPr/>
        </p:nvSpPr>
        <p:spPr bwMode="auto">
          <a:xfrm>
            <a:off x="7769226" y="816050"/>
            <a:ext cx="1089572" cy="548036"/>
          </a:xfrm>
          <a:prstGeom prst="roundRect">
            <a:avLst/>
          </a:prstGeom>
          <a:noFill/>
          <a:ln w="69850" cap="flat" cmpd="sng" algn="ctr">
            <a:gradFill>
              <a:gsLst>
                <a:gs pos="0">
                  <a:srgbClr val="FF8F2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solidFill>
                <a:srgbClr val="000000"/>
              </a:solidFill>
              <a:latin typeface="Times New Roman" pitchFamily="18" charset="0"/>
            </a:endParaRPr>
          </a:p>
        </p:txBody>
      </p:sp>
      <p:sp>
        <p:nvSpPr>
          <p:cNvPr id="31" name="Rounded Rectangle 30"/>
          <p:cNvSpPr/>
          <p:nvPr/>
        </p:nvSpPr>
        <p:spPr bwMode="auto">
          <a:xfrm>
            <a:off x="5829300" y="4257675"/>
            <a:ext cx="3157538" cy="1653209"/>
          </a:xfrm>
          <a:prstGeom prst="roundRect">
            <a:avLst/>
          </a:prstGeom>
          <a:noFill/>
          <a:ln w="69850" cap="flat" cmpd="sng" algn="ctr">
            <a:gradFill>
              <a:gsLst>
                <a:gs pos="0">
                  <a:srgbClr val="FF8F2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solidFill>
                <a:srgbClr val="000000"/>
              </a:solidFill>
              <a:latin typeface="Times New Roman" pitchFamily="18" charset="0"/>
            </a:endParaRPr>
          </a:p>
        </p:txBody>
      </p:sp>
      <p:sp>
        <p:nvSpPr>
          <p:cNvPr id="32" name="TextBox 31"/>
          <p:cNvSpPr txBox="1"/>
          <p:nvPr/>
        </p:nvSpPr>
        <p:spPr bwMode="auto">
          <a:xfrm>
            <a:off x="133449" y="1513879"/>
            <a:ext cx="8853388" cy="1552476"/>
          </a:xfrm>
          <a:prstGeom prst="rect">
            <a:avLst/>
          </a:prstGeom>
          <a:solidFill>
            <a:srgbClr val="FFFFFF"/>
          </a:solidFill>
          <a:ln w="9525">
            <a:noFill/>
            <a:miter lim="800000"/>
            <a:headEnd/>
            <a:tailEnd/>
          </a:ln>
          <a:effectLst>
            <a:softEdge rad="63500"/>
          </a:effectLst>
        </p:spPr>
        <p:txBody>
          <a:bodyPr vert="horz" wrap="square" lIns="13716" tIns="13716" rIns="13716" bIns="13716" numCol="1" rtlCol="0" anchor="t" anchorCtr="0" compatLnSpc="1">
            <a:prstTxWarp prst="textNoShape">
              <a:avLst/>
            </a:prstTxWarp>
            <a:spAutoFit/>
          </a:bodyPr>
          <a:lstStyle/>
          <a:p>
            <a:pPr defTabSz="685800" fontAlgn="base">
              <a:spcBef>
                <a:spcPts val="225"/>
              </a:spcBef>
              <a:spcAft>
                <a:spcPts val="300"/>
              </a:spcAft>
              <a:buClr>
                <a:srgbClr val="59595C">
                  <a:lumMod val="50000"/>
                </a:srgbClr>
              </a:buClr>
            </a:pPr>
            <a:r>
              <a:rPr lang="en-US" sz="2100" kern="0" dirty="0">
                <a:solidFill>
                  <a:srgbClr val="000000"/>
                </a:solidFill>
                <a:latin typeface="Segoe UI Semilight"/>
              </a:rPr>
              <a:t>The registration process begins with the “Register” button in the top-right corner of the screen.</a:t>
            </a:r>
          </a:p>
          <a:p>
            <a:pPr defTabSz="685800" fontAlgn="base">
              <a:spcBef>
                <a:spcPts val="225"/>
              </a:spcBef>
              <a:spcAft>
                <a:spcPts val="300"/>
              </a:spcAft>
              <a:buClr>
                <a:srgbClr val="59595C">
                  <a:lumMod val="50000"/>
                </a:srgbClr>
              </a:buClr>
            </a:pPr>
            <a:endParaRPr lang="en-US" sz="675" kern="0" dirty="0">
              <a:solidFill>
                <a:srgbClr val="000000"/>
              </a:solidFill>
              <a:latin typeface="Segoe UI Semilight"/>
            </a:endParaRPr>
          </a:p>
          <a:p>
            <a:pPr defTabSz="685800" fontAlgn="base">
              <a:spcBef>
                <a:spcPts val="225"/>
              </a:spcBef>
              <a:spcAft>
                <a:spcPts val="300"/>
              </a:spcAft>
              <a:buClr>
                <a:srgbClr val="59595C">
                  <a:lumMod val="50000"/>
                </a:srgbClr>
              </a:buClr>
            </a:pPr>
            <a:r>
              <a:rPr lang="en-US" sz="2100" kern="0" dirty="0">
                <a:solidFill>
                  <a:srgbClr val="000000"/>
                </a:solidFill>
                <a:latin typeface="Segoe UI Semilight"/>
              </a:rPr>
              <a:t>The “Important Links” section contains guidance documents for your reference.</a:t>
            </a:r>
          </a:p>
        </p:txBody>
      </p:sp>
      <p:sp>
        <p:nvSpPr>
          <p:cNvPr id="33" name="TextBox 32"/>
          <p:cNvSpPr txBox="1"/>
          <p:nvPr/>
        </p:nvSpPr>
        <p:spPr bwMode="auto">
          <a:xfrm>
            <a:off x="133449" y="3520318"/>
            <a:ext cx="4741779" cy="2392450"/>
          </a:xfrm>
          <a:prstGeom prst="rect">
            <a:avLst/>
          </a:prstGeom>
          <a:solidFill>
            <a:srgbClr val="FFFFFF"/>
          </a:solidFill>
          <a:ln w="9525">
            <a:noFill/>
            <a:miter lim="800000"/>
            <a:headEnd/>
            <a:tailEnd/>
          </a:ln>
          <a:effectLst>
            <a:softEdge rad="88900"/>
          </a:effectLst>
        </p:spPr>
        <p:txBody>
          <a:bodyPr vert="horz" wrap="square" lIns="13716" tIns="13716" rIns="13716" bIns="13716" numCol="1" rtlCol="0" anchor="t" anchorCtr="0" compatLnSpc="1">
            <a:prstTxWarp prst="textNoShape">
              <a:avLst/>
            </a:prstTxWarp>
            <a:spAutoFit/>
          </a:bodyPr>
          <a:lstStyle/>
          <a:p>
            <a:pPr defTabSz="685800" fontAlgn="base">
              <a:spcBef>
                <a:spcPts val="225"/>
              </a:spcBef>
              <a:spcAft>
                <a:spcPts val="300"/>
              </a:spcAft>
              <a:buClr>
                <a:srgbClr val="59595C">
                  <a:lumMod val="50000"/>
                </a:srgbClr>
              </a:buClr>
            </a:pPr>
            <a:endParaRPr lang="en-US" sz="1500" kern="0" dirty="0">
              <a:solidFill>
                <a:srgbClr val="000000"/>
              </a:solidFill>
              <a:latin typeface="Segoe UI Semilight"/>
            </a:endParaRPr>
          </a:p>
          <a:p>
            <a:pPr defTabSz="685800" fontAlgn="base">
              <a:spcBef>
                <a:spcPts val="225"/>
              </a:spcBef>
              <a:spcAft>
                <a:spcPts val="300"/>
              </a:spcAft>
              <a:buClr>
                <a:srgbClr val="59595C">
                  <a:lumMod val="50000"/>
                </a:srgbClr>
              </a:buClr>
            </a:pPr>
            <a:r>
              <a:rPr lang="en-US" sz="2100" kern="0" dirty="0">
                <a:solidFill>
                  <a:srgbClr val="000000"/>
                </a:solidFill>
                <a:latin typeface="Segoe UI Semilight"/>
              </a:rPr>
              <a:t>“Important Links” contains the following:</a:t>
            </a:r>
          </a:p>
          <a:p>
            <a:pPr marL="257175" indent="-257175"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Registration help</a:t>
            </a:r>
          </a:p>
          <a:p>
            <a:pPr marL="257175" indent="-257175"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NIGP code selection guidance</a:t>
            </a:r>
          </a:p>
          <a:p>
            <a:pPr marL="257175" indent="-257175"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Site navigation assistance</a:t>
            </a:r>
          </a:p>
          <a:p>
            <a:pPr marL="257175" indent="-257175"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Directions on submitting questions</a:t>
            </a:r>
          </a:p>
          <a:p>
            <a:pPr marL="257175" indent="-257175"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Directions on electronic response</a:t>
            </a:r>
          </a:p>
          <a:p>
            <a:pPr marL="214313" indent="-214313" defTabSz="685800" fontAlgn="base">
              <a:spcBef>
                <a:spcPts val="225"/>
              </a:spcBef>
              <a:spcAft>
                <a:spcPts val="300"/>
              </a:spcAft>
              <a:buClr>
                <a:srgbClr val="59595C">
                  <a:lumMod val="50000"/>
                </a:srgbClr>
              </a:buClr>
              <a:buFont typeface="Arial" panose="020B0604020202020204" pitchFamily="34" charset="0"/>
              <a:buChar char="•"/>
            </a:pPr>
            <a:endParaRPr lang="en-US" sz="1350" kern="0" dirty="0">
              <a:solidFill>
                <a:srgbClr val="000000"/>
              </a:solidFill>
              <a:latin typeface="Segoe UI Semilight"/>
            </a:endParaRPr>
          </a:p>
        </p:txBody>
      </p:sp>
    </p:spTree>
    <p:extLst>
      <p:ext uri="{BB962C8B-B14F-4D97-AF65-F5344CB8AC3E}">
        <p14:creationId xmlns:p14="http://schemas.microsoft.com/office/powerpoint/2010/main" val="6054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13" name="Slide Number Placeholder 1"/>
          <p:cNvSpPr>
            <a:spLocks noGrp="1"/>
          </p:cNvSpPr>
          <p:nvPr>
            <p:ph type="sldNum" sz="quarter" idx="10"/>
          </p:nvPr>
        </p:nvSpPr>
        <p:spPr>
          <a:xfrm>
            <a:off x="8788265" y="5766950"/>
            <a:ext cx="359445" cy="150811"/>
          </a:xfrm>
        </p:spPr>
        <p:txBody>
          <a:bodyPr/>
          <a:lstStyle/>
          <a:p>
            <a:pPr defTabSz="685800">
              <a:buClr>
                <a:srgbClr val="000000"/>
              </a:buClr>
            </a:pPr>
            <a:fld id="{E4F94C26-2A70-4961-AAB1-3557AEA8AC57}" type="slidenum">
              <a:rPr lang="en-US">
                <a:solidFill>
                  <a:srgbClr val="FFFFFF"/>
                </a:solidFill>
                <a:latin typeface="Segoe UI"/>
              </a:rPr>
              <a:pPr defTabSz="685800">
                <a:buClr>
                  <a:srgbClr val="000000"/>
                </a:buClr>
              </a:pPr>
              <a:t>41</a:t>
            </a:fld>
            <a:endParaRPr lang="en-US" dirty="0">
              <a:solidFill>
                <a:srgbClr val="FFFFFF"/>
              </a:solidFill>
              <a:latin typeface="Segoe UI"/>
            </a:endParaRPr>
          </a:p>
        </p:txBody>
      </p:sp>
      <p:cxnSp>
        <p:nvCxnSpPr>
          <p:cNvPr id="14" name="Straight Connector 13"/>
          <p:cNvCxnSpPr/>
          <p:nvPr/>
        </p:nvCxnSpPr>
        <p:spPr>
          <a:xfrm>
            <a:off x="300509" y="1513878"/>
            <a:ext cx="8604311" cy="17789"/>
          </a:xfrm>
          <a:prstGeom prst="line">
            <a:avLst/>
          </a:prstGeom>
          <a:ln w="9525">
            <a:solidFill>
              <a:schemeClr val="bg2">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Title 2"/>
          <p:cNvSpPr>
            <a:spLocks noGrp="1"/>
          </p:cNvSpPr>
          <p:nvPr>
            <p:ph type="title"/>
          </p:nvPr>
        </p:nvSpPr>
        <p:spPr>
          <a:xfrm>
            <a:off x="935831" y="857251"/>
            <a:ext cx="6817298" cy="623888"/>
          </a:xfrm>
          <a:noFill/>
          <a:ln>
            <a:noFill/>
          </a:ln>
        </p:spPr>
        <p:txBody>
          <a:bodyPr/>
          <a:lstStyle/>
          <a:p>
            <a:r>
              <a:rPr lang="en-US" b="1" dirty="0"/>
              <a:t>Solicitation Participation</a:t>
            </a:r>
            <a:endParaRPr lang="en-US" sz="2400" b="1" dirty="0"/>
          </a:p>
        </p:txBody>
      </p:sp>
      <p:pic>
        <p:nvPicPr>
          <p:cNvPr id="16" name="Picture 15"/>
          <p:cNvPicPr>
            <a:picLocks noChangeAspect="1"/>
          </p:cNvPicPr>
          <p:nvPr/>
        </p:nvPicPr>
        <p:blipFill>
          <a:blip r:embed="rId4"/>
          <a:stretch>
            <a:fillRect/>
          </a:stretch>
        </p:blipFill>
        <p:spPr>
          <a:xfrm>
            <a:off x="7915883" y="906344"/>
            <a:ext cx="1171216" cy="307949"/>
          </a:xfrm>
          <a:prstGeom prst="rect">
            <a:avLst/>
          </a:prstGeom>
        </p:spPr>
      </p:pic>
      <p:sp>
        <p:nvSpPr>
          <p:cNvPr id="17" name="Rounded Rectangle 16"/>
          <p:cNvSpPr/>
          <p:nvPr/>
        </p:nvSpPr>
        <p:spPr bwMode="auto">
          <a:xfrm>
            <a:off x="7769226" y="816050"/>
            <a:ext cx="1089572" cy="548036"/>
          </a:xfrm>
          <a:prstGeom prst="roundRect">
            <a:avLst/>
          </a:prstGeom>
          <a:noFill/>
          <a:ln w="69850" cap="flat" cmpd="sng" algn="ctr">
            <a:gradFill>
              <a:gsLst>
                <a:gs pos="0">
                  <a:srgbClr val="FF8F2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dirty="0">
              <a:solidFill>
                <a:srgbClr val="000000"/>
              </a:solidFill>
              <a:latin typeface="Times New Roman" pitchFamily="18" charset="0"/>
            </a:endParaRPr>
          </a:p>
        </p:txBody>
      </p:sp>
      <p:sp>
        <p:nvSpPr>
          <p:cNvPr id="18" name="TextBox 17"/>
          <p:cNvSpPr txBox="1"/>
          <p:nvPr/>
        </p:nvSpPr>
        <p:spPr>
          <a:xfrm>
            <a:off x="6296008" y="3779297"/>
            <a:ext cx="2492258" cy="415498"/>
          </a:xfrm>
          <a:prstGeom prst="rect">
            <a:avLst/>
          </a:prstGeom>
          <a:solidFill>
            <a:srgbClr val="FFFFFF"/>
          </a:solidFill>
          <a:effectLst>
            <a:softEdge rad="114300"/>
          </a:effectLst>
        </p:spPr>
        <p:txBody>
          <a:bodyPr wrap="square" rtlCol="0">
            <a:spAutoFit/>
          </a:bodyPr>
          <a:lstStyle/>
          <a:p>
            <a:pPr defTabSz="685800" fontAlgn="base">
              <a:spcBef>
                <a:spcPct val="0"/>
              </a:spcBef>
              <a:spcAft>
                <a:spcPct val="0"/>
              </a:spcAft>
            </a:pPr>
            <a:r>
              <a:rPr lang="en-US" sz="2100" u="sng" kern="0" dirty="0">
                <a:solidFill>
                  <a:srgbClr val="0000FF"/>
                </a:solidFill>
                <a:latin typeface="Segoe UI Semilight"/>
              </a:rPr>
              <a:t>nttamarketplace.org</a:t>
            </a:r>
          </a:p>
        </p:txBody>
      </p:sp>
      <p:sp>
        <p:nvSpPr>
          <p:cNvPr id="19" name="TextBox 18"/>
          <p:cNvSpPr txBox="1"/>
          <p:nvPr/>
        </p:nvSpPr>
        <p:spPr bwMode="auto">
          <a:xfrm>
            <a:off x="123875" y="1877285"/>
            <a:ext cx="4741779" cy="3559436"/>
          </a:xfrm>
          <a:prstGeom prst="rect">
            <a:avLst/>
          </a:prstGeom>
          <a:solidFill>
            <a:srgbClr val="FFFFFF"/>
          </a:solidFill>
          <a:ln w="9525">
            <a:noFill/>
            <a:miter lim="800000"/>
            <a:headEnd/>
            <a:tailEnd/>
          </a:ln>
          <a:effectLst>
            <a:softEdge rad="88900"/>
          </a:effectLst>
        </p:spPr>
        <p:txBody>
          <a:bodyPr vert="horz" wrap="square" lIns="13716" tIns="13716" rIns="13716" bIns="13716" numCol="1" rtlCol="0" anchor="t" anchorCtr="0" compatLnSpc="1">
            <a:prstTxWarp prst="textNoShape">
              <a:avLst/>
            </a:prstTxWarp>
            <a:spAutoFit/>
          </a:bodyPr>
          <a:lstStyle/>
          <a:p>
            <a:pPr defTabSz="685800" fontAlgn="base">
              <a:spcBef>
                <a:spcPts val="225"/>
              </a:spcBef>
              <a:spcAft>
                <a:spcPts val="300"/>
              </a:spcAft>
              <a:buClr>
                <a:srgbClr val="59595C">
                  <a:lumMod val="50000"/>
                </a:srgbClr>
              </a:buClr>
            </a:pPr>
            <a:endParaRPr lang="en-US" sz="1500" kern="0" dirty="0">
              <a:solidFill>
                <a:srgbClr val="000000"/>
              </a:solidFill>
              <a:latin typeface="Segoe UI Semilight"/>
            </a:endParaRPr>
          </a:p>
          <a:p>
            <a:pPr defTabSz="685800" fontAlgn="base">
              <a:spcBef>
                <a:spcPts val="225"/>
              </a:spcBef>
              <a:spcAft>
                <a:spcPts val="300"/>
              </a:spcAft>
              <a:buClr>
                <a:srgbClr val="59595C">
                  <a:lumMod val="50000"/>
                </a:srgbClr>
              </a:buClr>
            </a:pPr>
            <a:endParaRPr lang="en-US" sz="1500" kern="0" dirty="0">
              <a:solidFill>
                <a:srgbClr val="000000"/>
              </a:solidFill>
              <a:latin typeface="Segoe UI Semilight"/>
            </a:endParaRPr>
          </a:p>
          <a:p>
            <a:pPr defTabSz="685800" fontAlgn="base">
              <a:spcBef>
                <a:spcPts val="225"/>
              </a:spcBef>
              <a:spcAft>
                <a:spcPts val="300"/>
              </a:spcAft>
              <a:buClr>
                <a:srgbClr val="59595C">
                  <a:lumMod val="50000"/>
                </a:srgbClr>
              </a:buClr>
            </a:pPr>
            <a:r>
              <a:rPr lang="en-US" sz="2100" kern="0" dirty="0">
                <a:solidFill>
                  <a:srgbClr val="000000"/>
                </a:solidFill>
                <a:latin typeface="Segoe UI Semilight"/>
              </a:rPr>
              <a:t>The following are possible once you have a vendor account:</a:t>
            </a:r>
          </a:p>
          <a:p>
            <a:pPr marL="214313" indent="-214313" defTabSz="685800" fontAlgn="base">
              <a:spcBef>
                <a:spcPts val="225"/>
              </a:spcBef>
              <a:spcAft>
                <a:spcPts val="300"/>
              </a:spcAft>
              <a:buClr>
                <a:srgbClr val="59595C">
                  <a:lumMod val="50000"/>
                </a:srgbClr>
              </a:buClr>
              <a:buFont typeface="Arial" panose="020B0604020202020204" pitchFamily="34" charset="0"/>
              <a:buChar char="•"/>
            </a:pPr>
            <a:endParaRPr lang="en-US" sz="1500" kern="0" dirty="0">
              <a:solidFill>
                <a:srgbClr val="000000"/>
              </a:solidFill>
              <a:latin typeface="Segoe UI Semilight"/>
            </a:endParaRPr>
          </a:p>
          <a:p>
            <a:pPr marL="214313" indent="-214313"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Responding electronically</a:t>
            </a:r>
          </a:p>
          <a:p>
            <a:pPr marL="214313" indent="-214313"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Submitting  clarifying questions</a:t>
            </a:r>
          </a:p>
          <a:p>
            <a:pPr marL="214313" indent="-214313"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Receiving notifications of amendments</a:t>
            </a:r>
          </a:p>
          <a:p>
            <a:pPr marL="214313" indent="-214313"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Being added to the bid holder list for a solicitation</a:t>
            </a:r>
          </a:p>
          <a:p>
            <a:pPr marL="214313" indent="-214313" defTabSz="685800" fontAlgn="base">
              <a:spcBef>
                <a:spcPts val="225"/>
              </a:spcBef>
              <a:spcAft>
                <a:spcPts val="300"/>
              </a:spcAft>
              <a:buClr>
                <a:srgbClr val="59595C">
                  <a:lumMod val="50000"/>
                </a:srgbClr>
              </a:buClr>
              <a:buFont typeface="Arial" panose="020B0604020202020204" pitchFamily="34" charset="0"/>
              <a:buChar char="•"/>
            </a:pPr>
            <a:r>
              <a:rPr lang="en-US" sz="1500" kern="0" dirty="0">
                <a:solidFill>
                  <a:srgbClr val="000000"/>
                </a:solidFill>
                <a:latin typeface="Segoe UI Semilight"/>
              </a:rPr>
              <a:t>Visibility into closed solicitation information and awards</a:t>
            </a:r>
          </a:p>
          <a:p>
            <a:pPr marL="214313" indent="-214313" defTabSz="685800" fontAlgn="base">
              <a:spcBef>
                <a:spcPts val="225"/>
              </a:spcBef>
              <a:spcAft>
                <a:spcPts val="300"/>
              </a:spcAft>
              <a:buClr>
                <a:srgbClr val="59595C">
                  <a:lumMod val="50000"/>
                </a:srgbClr>
              </a:buClr>
              <a:buFont typeface="Arial" panose="020B0604020202020204" pitchFamily="34" charset="0"/>
              <a:buChar char="•"/>
            </a:pPr>
            <a:endParaRPr lang="en-US" sz="1500" kern="0" dirty="0">
              <a:solidFill>
                <a:srgbClr val="000000"/>
              </a:solidFill>
              <a:latin typeface="Segoe UI Semilight"/>
            </a:endParaRPr>
          </a:p>
        </p:txBody>
      </p:sp>
      <p:sp>
        <p:nvSpPr>
          <p:cNvPr id="20" name="TextBox 19"/>
          <p:cNvSpPr txBox="1"/>
          <p:nvPr/>
        </p:nvSpPr>
        <p:spPr bwMode="auto">
          <a:xfrm>
            <a:off x="123875" y="1531667"/>
            <a:ext cx="8316693" cy="674031"/>
          </a:xfrm>
          <a:prstGeom prst="rect">
            <a:avLst/>
          </a:prstGeom>
          <a:solidFill>
            <a:srgbClr val="FFFFFF"/>
          </a:solidFill>
          <a:ln w="9525">
            <a:noFill/>
            <a:miter lim="800000"/>
            <a:headEnd/>
            <a:tailEnd/>
          </a:ln>
          <a:effectLst>
            <a:softEdge rad="63500"/>
          </a:effectLst>
        </p:spPr>
        <p:txBody>
          <a:bodyPr vert="horz" wrap="square" lIns="13716" tIns="13716" rIns="13716" bIns="13716" numCol="1" rtlCol="0" anchor="t" anchorCtr="0" compatLnSpc="1">
            <a:prstTxWarp prst="textNoShape">
              <a:avLst/>
            </a:prstTxWarp>
            <a:spAutoFit/>
          </a:bodyPr>
          <a:lstStyle/>
          <a:p>
            <a:pPr defTabSz="685800" fontAlgn="base">
              <a:spcBef>
                <a:spcPts val="225"/>
              </a:spcBef>
              <a:spcAft>
                <a:spcPts val="300"/>
              </a:spcAft>
              <a:buClr>
                <a:srgbClr val="59595C">
                  <a:lumMod val="50000"/>
                </a:srgbClr>
              </a:buClr>
            </a:pPr>
            <a:r>
              <a:rPr lang="en-US" sz="2100" kern="0" dirty="0">
                <a:solidFill>
                  <a:srgbClr val="000000"/>
                </a:solidFill>
                <a:latin typeface="Segoe UI Semilight"/>
              </a:rPr>
              <a:t>In order to participate in a solicitation, prospective vendors must register in Marketplace</a:t>
            </a:r>
          </a:p>
        </p:txBody>
      </p:sp>
    </p:spTree>
    <p:extLst>
      <p:ext uri="{BB962C8B-B14F-4D97-AF65-F5344CB8AC3E}">
        <p14:creationId xmlns:p14="http://schemas.microsoft.com/office/powerpoint/2010/main" val="418461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85800">
              <a:buClr>
                <a:srgbClr val="000000"/>
              </a:buClr>
            </a:pPr>
            <a:fld id="{9C87F15E-2A6C-4686-9A7F-9B81C9148D0D}" type="slidenum">
              <a:rPr lang="en-US">
                <a:solidFill>
                  <a:srgbClr val="FFFFFF"/>
                </a:solidFill>
                <a:latin typeface="Segoe UI"/>
              </a:rPr>
              <a:pPr defTabSz="685800">
                <a:buClr>
                  <a:srgbClr val="000000"/>
                </a:buClr>
              </a:pPr>
              <a:t>42</a:t>
            </a:fld>
            <a:endParaRPr lang="en-US" dirty="0">
              <a:solidFill>
                <a:srgbClr val="FFFFFF"/>
              </a:solidFill>
              <a:latin typeface="Segoe UI"/>
            </a:endParaRPr>
          </a:p>
        </p:txBody>
      </p:sp>
      <p:sp>
        <p:nvSpPr>
          <p:cNvPr id="6" name="Title 2"/>
          <p:cNvSpPr txBox="1">
            <a:spLocks/>
          </p:cNvSpPr>
          <p:nvPr/>
        </p:nvSpPr>
        <p:spPr>
          <a:xfrm>
            <a:off x="47297" y="865135"/>
            <a:ext cx="7267904" cy="528143"/>
          </a:xfrm>
          <a:prstGeom prst="rect">
            <a:avLst/>
          </a:prstGeom>
        </p:spPr>
        <p:style>
          <a:lnRef idx="2">
            <a:schemeClr val="accent1"/>
          </a:lnRef>
          <a:fillRef idx="1">
            <a:schemeClr val="lt1"/>
          </a:fillRef>
          <a:effectRef idx="0">
            <a:schemeClr val="accent1"/>
          </a:effectRef>
          <a:fontRef idx="minor">
            <a:schemeClr val="dk1"/>
          </a:fontRef>
        </p:style>
        <p:txBody>
          <a:bodyPr/>
          <a:lstStyle>
            <a:lvl1pPr algn="l" rtl="0" eaLnBrk="1" fontAlgn="base" hangingPunct="1">
              <a:lnSpc>
                <a:spcPct val="90000"/>
              </a:lnSpc>
              <a:spcBef>
                <a:spcPct val="0"/>
              </a:spcBef>
              <a:spcAft>
                <a:spcPct val="0"/>
              </a:spcAft>
              <a:defRPr sz="3000" b="0">
                <a:solidFill>
                  <a:schemeClr val="accent1"/>
                </a:solidFill>
                <a:latin typeface="+mj-lt"/>
                <a:ea typeface="+mj-ea"/>
                <a:cs typeface="Arial" pitchFamily="34" charset="0"/>
              </a:defRPr>
            </a:lvl1pPr>
            <a:lvl2pPr algn="l" rtl="0" eaLnBrk="1" fontAlgn="base" hangingPunct="1">
              <a:lnSpc>
                <a:spcPct val="90000"/>
              </a:lnSpc>
              <a:spcBef>
                <a:spcPct val="0"/>
              </a:spcBef>
              <a:spcAft>
                <a:spcPct val="0"/>
              </a:spcAft>
              <a:defRPr sz="1900" b="1">
                <a:solidFill>
                  <a:srgbClr val="000000"/>
                </a:solidFill>
                <a:latin typeface="Arial" charset="0"/>
              </a:defRPr>
            </a:lvl2pPr>
            <a:lvl3pPr algn="l" rtl="0" eaLnBrk="1" fontAlgn="base" hangingPunct="1">
              <a:lnSpc>
                <a:spcPct val="90000"/>
              </a:lnSpc>
              <a:spcBef>
                <a:spcPct val="0"/>
              </a:spcBef>
              <a:spcAft>
                <a:spcPct val="0"/>
              </a:spcAft>
              <a:defRPr sz="1900" b="1">
                <a:solidFill>
                  <a:srgbClr val="000000"/>
                </a:solidFill>
                <a:latin typeface="Arial" charset="0"/>
              </a:defRPr>
            </a:lvl3pPr>
            <a:lvl4pPr algn="l" rtl="0" eaLnBrk="1" fontAlgn="base" hangingPunct="1">
              <a:lnSpc>
                <a:spcPct val="90000"/>
              </a:lnSpc>
              <a:spcBef>
                <a:spcPct val="0"/>
              </a:spcBef>
              <a:spcAft>
                <a:spcPct val="0"/>
              </a:spcAft>
              <a:defRPr sz="1900" b="1">
                <a:solidFill>
                  <a:srgbClr val="000000"/>
                </a:solidFill>
                <a:latin typeface="Arial" charset="0"/>
              </a:defRPr>
            </a:lvl4pPr>
            <a:lvl5pPr algn="l" rtl="0" eaLnBrk="1" fontAlgn="base" hangingPunct="1">
              <a:lnSpc>
                <a:spcPct val="90000"/>
              </a:lnSpc>
              <a:spcBef>
                <a:spcPct val="0"/>
              </a:spcBef>
              <a:spcAft>
                <a:spcPct val="0"/>
              </a:spcAft>
              <a:defRPr sz="1900" b="1">
                <a:solidFill>
                  <a:srgbClr val="000000"/>
                </a:solidFill>
                <a:latin typeface="Arial" charset="0"/>
              </a:defRPr>
            </a:lvl5pPr>
            <a:lvl6pPr marL="342892" algn="l" rtl="0" eaLnBrk="1" fontAlgn="base" hangingPunct="1">
              <a:lnSpc>
                <a:spcPct val="90000"/>
              </a:lnSpc>
              <a:spcBef>
                <a:spcPct val="0"/>
              </a:spcBef>
              <a:spcAft>
                <a:spcPct val="0"/>
              </a:spcAft>
              <a:defRPr sz="1900" b="1">
                <a:solidFill>
                  <a:srgbClr val="000000"/>
                </a:solidFill>
                <a:latin typeface="Arial" charset="0"/>
              </a:defRPr>
            </a:lvl6pPr>
            <a:lvl7pPr marL="685783" algn="l" rtl="0" eaLnBrk="1" fontAlgn="base" hangingPunct="1">
              <a:lnSpc>
                <a:spcPct val="90000"/>
              </a:lnSpc>
              <a:spcBef>
                <a:spcPct val="0"/>
              </a:spcBef>
              <a:spcAft>
                <a:spcPct val="0"/>
              </a:spcAft>
              <a:defRPr sz="1900" b="1">
                <a:solidFill>
                  <a:srgbClr val="000000"/>
                </a:solidFill>
                <a:latin typeface="Arial" charset="0"/>
              </a:defRPr>
            </a:lvl7pPr>
            <a:lvl8pPr marL="1028675" algn="l" rtl="0" eaLnBrk="1" fontAlgn="base" hangingPunct="1">
              <a:lnSpc>
                <a:spcPct val="90000"/>
              </a:lnSpc>
              <a:spcBef>
                <a:spcPct val="0"/>
              </a:spcBef>
              <a:spcAft>
                <a:spcPct val="0"/>
              </a:spcAft>
              <a:defRPr sz="1900" b="1">
                <a:solidFill>
                  <a:srgbClr val="000000"/>
                </a:solidFill>
                <a:latin typeface="Arial" charset="0"/>
              </a:defRPr>
            </a:lvl8pPr>
            <a:lvl9pPr marL="1371566" algn="l" rtl="0" eaLnBrk="1" fontAlgn="base" hangingPunct="1">
              <a:lnSpc>
                <a:spcPct val="90000"/>
              </a:lnSpc>
              <a:spcBef>
                <a:spcPct val="0"/>
              </a:spcBef>
              <a:spcAft>
                <a:spcPct val="0"/>
              </a:spcAft>
              <a:defRPr sz="1900" b="1">
                <a:solidFill>
                  <a:srgbClr val="000000"/>
                </a:solidFill>
                <a:latin typeface="Arial" charset="0"/>
              </a:defRPr>
            </a:lvl9pPr>
          </a:lstStyle>
          <a:p>
            <a:pPr defTabSz="914378"/>
            <a:r>
              <a:rPr lang="en-US" b="1" dirty="0">
                <a:solidFill>
                  <a:srgbClr val="FF8F27"/>
                </a:solidFill>
                <a:latin typeface="Segoe UI"/>
              </a:rPr>
              <a:t>Responding Electronically</a:t>
            </a:r>
            <a:endParaRPr lang="en-US" b="1" kern="0" dirty="0">
              <a:solidFill>
                <a:srgbClr val="FF8F27"/>
              </a:solidFill>
              <a:latin typeface="Segoe UI"/>
            </a:endParaRPr>
          </a:p>
        </p:txBody>
      </p:sp>
      <p:sp>
        <p:nvSpPr>
          <p:cNvPr id="7" name="Rectangle 6"/>
          <p:cNvSpPr/>
          <p:nvPr/>
        </p:nvSpPr>
        <p:spPr>
          <a:xfrm>
            <a:off x="2144110" y="1462252"/>
            <a:ext cx="5746532" cy="29136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800" fontAlgn="base">
              <a:spcBef>
                <a:spcPts val="225"/>
              </a:spcBef>
              <a:spcAft>
                <a:spcPts val="300"/>
              </a:spcAft>
              <a:buClr>
                <a:srgbClr val="59595C">
                  <a:lumMod val="50000"/>
                </a:srgbClr>
              </a:buClr>
            </a:pPr>
            <a:r>
              <a:rPr lang="en-US" sz="2100" kern="0" dirty="0">
                <a:solidFill>
                  <a:srgbClr val="000000"/>
                </a:solidFill>
                <a:latin typeface="Segoe UI Semilight"/>
              </a:rPr>
              <a:t>Quick Steps for Responding Electronically through Marketplace:</a:t>
            </a:r>
          </a:p>
          <a:p>
            <a:pPr defTabSz="685800" fontAlgn="base">
              <a:spcBef>
                <a:spcPts val="225"/>
              </a:spcBef>
              <a:spcAft>
                <a:spcPts val="300"/>
              </a:spcAft>
              <a:buClr>
                <a:srgbClr val="59595C">
                  <a:lumMod val="50000"/>
                </a:srgbClr>
              </a:buClr>
            </a:pPr>
            <a:endParaRPr lang="en-US" sz="450" kern="0" dirty="0">
              <a:solidFill>
                <a:srgbClr val="000000"/>
              </a:solidFill>
              <a:latin typeface="Segoe UI Semilight"/>
            </a:endParaRPr>
          </a:p>
          <a:p>
            <a:pPr marL="385763" indent="-385763" defTabSz="685800" fontAlgn="base">
              <a:spcBef>
                <a:spcPts val="225"/>
              </a:spcBef>
              <a:spcAft>
                <a:spcPts val="300"/>
              </a:spcAft>
              <a:buClr>
                <a:srgbClr val="59595C">
                  <a:lumMod val="50000"/>
                </a:srgbClr>
              </a:buClr>
              <a:buFont typeface="Webdings" pitchFamily="18" charset="2"/>
              <a:buAutoNum type="arabicParenR"/>
            </a:pPr>
            <a:r>
              <a:rPr lang="en-US" kern="0" dirty="0">
                <a:solidFill>
                  <a:srgbClr val="000000"/>
                </a:solidFill>
                <a:latin typeface="Segoe UI Semilight"/>
              </a:rPr>
              <a:t>Change to the “Seller” view for your vendor account</a:t>
            </a:r>
          </a:p>
          <a:p>
            <a:pPr marL="385763" indent="-385763" defTabSz="685800" fontAlgn="base">
              <a:spcBef>
                <a:spcPts val="225"/>
              </a:spcBef>
              <a:spcAft>
                <a:spcPts val="300"/>
              </a:spcAft>
              <a:buClr>
                <a:srgbClr val="59595C">
                  <a:lumMod val="50000"/>
                </a:srgbClr>
              </a:buClr>
              <a:buFont typeface="Webdings" pitchFamily="18" charset="2"/>
              <a:buAutoNum type="arabicParenR"/>
            </a:pPr>
            <a:r>
              <a:rPr lang="en-US" kern="0" dirty="0">
                <a:solidFill>
                  <a:srgbClr val="000000"/>
                </a:solidFill>
                <a:latin typeface="Segoe UI Semilight"/>
              </a:rPr>
              <a:t>Go to the “Bids” tab and find “Open Bids”</a:t>
            </a:r>
          </a:p>
          <a:p>
            <a:pPr marL="385763" indent="-385763" defTabSz="685800" fontAlgn="base">
              <a:spcBef>
                <a:spcPts val="225"/>
              </a:spcBef>
              <a:spcAft>
                <a:spcPts val="300"/>
              </a:spcAft>
              <a:buClr>
                <a:srgbClr val="59595C">
                  <a:lumMod val="50000"/>
                </a:srgbClr>
              </a:buClr>
              <a:buFont typeface="Webdings" pitchFamily="18" charset="2"/>
              <a:buAutoNum type="arabicParenR"/>
            </a:pPr>
            <a:r>
              <a:rPr lang="en-US" kern="0" dirty="0">
                <a:solidFill>
                  <a:srgbClr val="000000"/>
                </a:solidFill>
                <a:latin typeface="Segoe UI Semilight"/>
              </a:rPr>
              <a:t>Click the “Create Quote” link for the opportunity</a:t>
            </a:r>
          </a:p>
          <a:p>
            <a:pPr defTabSz="685800" fontAlgn="base">
              <a:spcBef>
                <a:spcPts val="225"/>
              </a:spcBef>
              <a:spcAft>
                <a:spcPts val="300"/>
              </a:spcAft>
              <a:buClr>
                <a:srgbClr val="59595C">
                  <a:lumMod val="50000"/>
                </a:srgbClr>
              </a:buClr>
            </a:pPr>
            <a:endParaRPr lang="en-US" sz="450" kern="0" dirty="0">
              <a:solidFill>
                <a:srgbClr val="000000"/>
              </a:solidFill>
              <a:latin typeface="Segoe UI Semilight"/>
            </a:endParaRPr>
          </a:p>
          <a:p>
            <a:pPr defTabSz="685800" fontAlgn="base">
              <a:spcBef>
                <a:spcPts val="225"/>
              </a:spcBef>
              <a:spcAft>
                <a:spcPts val="300"/>
              </a:spcAft>
              <a:buClr>
                <a:srgbClr val="59595C">
                  <a:lumMod val="50000"/>
                </a:srgbClr>
              </a:buClr>
            </a:pPr>
            <a:r>
              <a:rPr lang="en-US" sz="1350" kern="0" dirty="0">
                <a:solidFill>
                  <a:srgbClr val="000000"/>
                </a:solidFill>
                <a:latin typeface="Segoe UI Semilight"/>
              </a:rPr>
              <a:t>You </a:t>
            </a:r>
            <a:r>
              <a:rPr lang="en-US" sz="1350" b="1" u="sng" kern="0" dirty="0">
                <a:solidFill>
                  <a:srgbClr val="000000"/>
                </a:solidFill>
                <a:latin typeface="Segoe UI Semilight"/>
              </a:rPr>
              <a:t>must </a:t>
            </a:r>
            <a:r>
              <a:rPr lang="en-US" sz="1350" kern="0" dirty="0">
                <a:solidFill>
                  <a:srgbClr val="000000"/>
                </a:solidFill>
                <a:latin typeface="Segoe UI Semilight"/>
              </a:rPr>
              <a:t>register and log into a vendor account to respond electronically.</a:t>
            </a:r>
          </a:p>
          <a:p>
            <a:pPr defTabSz="685800" fontAlgn="base">
              <a:spcBef>
                <a:spcPts val="225"/>
              </a:spcBef>
              <a:spcAft>
                <a:spcPts val="300"/>
              </a:spcAft>
              <a:buClr>
                <a:srgbClr val="59595C">
                  <a:lumMod val="50000"/>
                </a:srgbClr>
              </a:buClr>
            </a:pPr>
            <a:endParaRPr lang="en-US" sz="450" b="1" u="sng" kern="0" dirty="0">
              <a:solidFill>
                <a:srgbClr val="000000"/>
              </a:solidFill>
              <a:latin typeface="Segoe UI Semilight"/>
            </a:endParaRPr>
          </a:p>
          <a:p>
            <a:pPr defTabSz="685800" fontAlgn="base">
              <a:spcBef>
                <a:spcPts val="225"/>
              </a:spcBef>
              <a:spcAft>
                <a:spcPts val="300"/>
              </a:spcAft>
              <a:buClr>
                <a:srgbClr val="59595C">
                  <a:lumMod val="50000"/>
                </a:srgbClr>
              </a:buClr>
            </a:pPr>
            <a:r>
              <a:rPr lang="en-US" sz="1350" kern="0" dirty="0">
                <a:solidFill>
                  <a:srgbClr val="000000"/>
                </a:solidFill>
                <a:latin typeface="Segoe UI Semilight"/>
              </a:rPr>
              <a:t>For more help responding, download the Marketplace Vendor Response guide from the file attachments for the solicitation or from the login page.</a:t>
            </a:r>
          </a:p>
        </p:txBody>
      </p:sp>
    </p:spTree>
    <p:extLst>
      <p:ext uri="{BB962C8B-B14F-4D97-AF65-F5344CB8AC3E}">
        <p14:creationId xmlns:p14="http://schemas.microsoft.com/office/powerpoint/2010/main" val="156628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85800">
              <a:buClr>
                <a:srgbClr val="000000"/>
              </a:buClr>
            </a:pPr>
            <a:fld id="{F8480F06-4623-41B7-AED8-91A86F546A2E}" type="slidenum">
              <a:rPr lang="en-US">
                <a:solidFill>
                  <a:srgbClr val="FFFFFF"/>
                </a:solidFill>
                <a:latin typeface="Segoe UI"/>
              </a:rPr>
              <a:pPr defTabSz="685800">
                <a:buClr>
                  <a:srgbClr val="000000"/>
                </a:buClr>
              </a:pPr>
              <a:t>43</a:t>
            </a:fld>
            <a:endParaRPr lang="en-US" dirty="0">
              <a:solidFill>
                <a:srgbClr val="FFFFFF"/>
              </a:solidFill>
              <a:latin typeface="Segoe UI"/>
            </a:endParaRPr>
          </a:p>
        </p:txBody>
      </p:sp>
      <p:pic>
        <p:nvPicPr>
          <p:cNvPr id="6" name="Picture 5"/>
          <p:cNvPicPr>
            <a:picLocks noChangeAspect="1"/>
          </p:cNvPicPr>
          <p:nvPr/>
        </p:nvPicPr>
        <p:blipFill>
          <a:blip r:embed="rId2"/>
          <a:stretch>
            <a:fillRect/>
          </a:stretch>
        </p:blipFill>
        <p:spPr>
          <a:xfrm>
            <a:off x="214950" y="1481139"/>
            <a:ext cx="3946966" cy="2781930"/>
          </a:xfrm>
          <a:prstGeom prst="rect">
            <a:avLst/>
          </a:prstGeom>
        </p:spPr>
      </p:pic>
      <p:sp>
        <p:nvSpPr>
          <p:cNvPr id="3" name="Text Placeholder 2"/>
          <p:cNvSpPr>
            <a:spLocks noGrp="1"/>
          </p:cNvSpPr>
          <p:nvPr>
            <p:ph type="body" sz="quarter" idx="11"/>
          </p:nvPr>
        </p:nvSpPr>
        <p:spPr>
          <a:xfrm>
            <a:off x="214950" y="4264600"/>
            <a:ext cx="4206240" cy="1264047"/>
          </a:xfrm>
        </p:spPr>
        <p:txBody>
          <a:bodyPr/>
          <a:lstStyle/>
          <a:p>
            <a:r>
              <a:rPr lang="en-US" dirty="0"/>
              <a:t>While on the Items Tab</a:t>
            </a:r>
          </a:p>
          <a:p>
            <a:r>
              <a:rPr lang="en-US" dirty="0"/>
              <a:t>You will need to check the “See Quote Attachment(s)” box for us. </a:t>
            </a:r>
          </a:p>
          <a:p>
            <a:r>
              <a:rPr lang="en-US" dirty="0"/>
              <a:t>This is a system workaround that we need your help accomplishing</a:t>
            </a:r>
          </a:p>
        </p:txBody>
      </p:sp>
      <p:pic>
        <p:nvPicPr>
          <p:cNvPr id="7" name="Picture 6"/>
          <p:cNvPicPr>
            <a:picLocks noChangeAspect="1"/>
          </p:cNvPicPr>
          <p:nvPr/>
        </p:nvPicPr>
        <p:blipFill>
          <a:blip r:embed="rId3"/>
          <a:stretch>
            <a:fillRect/>
          </a:stretch>
        </p:blipFill>
        <p:spPr>
          <a:xfrm>
            <a:off x="4161916" y="1479608"/>
            <a:ext cx="4853299" cy="2010905"/>
          </a:xfrm>
          <a:prstGeom prst="rect">
            <a:avLst/>
          </a:prstGeom>
        </p:spPr>
      </p:pic>
      <p:sp>
        <p:nvSpPr>
          <p:cNvPr id="4" name="Text Placeholder 3"/>
          <p:cNvSpPr>
            <a:spLocks noGrp="1"/>
          </p:cNvSpPr>
          <p:nvPr>
            <p:ph type="body" sz="quarter" idx="12"/>
          </p:nvPr>
        </p:nvSpPr>
        <p:spPr>
          <a:xfrm>
            <a:off x="4421190" y="4263069"/>
            <a:ext cx="4367075" cy="1274706"/>
          </a:xfrm>
        </p:spPr>
        <p:txBody>
          <a:bodyPr/>
          <a:lstStyle/>
          <a:p>
            <a:r>
              <a:rPr lang="en-US" dirty="0"/>
              <a:t>While on the Attachments tab</a:t>
            </a:r>
          </a:p>
          <a:p>
            <a:r>
              <a:rPr lang="en-US" dirty="0"/>
              <a:t>The “Confidential” check box controls whether a document can be seen by the general public once the contract is awarded.</a:t>
            </a:r>
          </a:p>
          <a:p>
            <a:r>
              <a:rPr lang="en-US" dirty="0"/>
              <a:t>If “confidential” only NTTA staff will see the attachment </a:t>
            </a:r>
          </a:p>
        </p:txBody>
      </p:sp>
      <p:sp>
        <p:nvSpPr>
          <p:cNvPr id="5" name="Title 4"/>
          <p:cNvSpPr>
            <a:spLocks noGrp="1"/>
          </p:cNvSpPr>
          <p:nvPr>
            <p:ph type="title"/>
          </p:nvPr>
        </p:nvSpPr>
        <p:spPr/>
        <p:txBody>
          <a:bodyPr/>
          <a:lstStyle/>
          <a:p>
            <a:r>
              <a:rPr lang="en-US" b="1" dirty="0"/>
              <a:t>Electronic Response – Important Steps</a:t>
            </a:r>
          </a:p>
        </p:txBody>
      </p:sp>
    </p:spTree>
    <p:extLst>
      <p:ext uri="{BB962C8B-B14F-4D97-AF65-F5344CB8AC3E}">
        <p14:creationId xmlns:p14="http://schemas.microsoft.com/office/powerpoint/2010/main" val="261434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145207" y="2749111"/>
            <a:ext cx="3998794" cy="1022788"/>
          </a:xfrm>
        </p:spPr>
        <p:txBody>
          <a:bodyPr/>
          <a:lstStyle/>
          <a:p>
            <a:r>
              <a:rPr lang="en-US" dirty="0"/>
              <a:t>Attending Virtual Meetings</a:t>
            </a:r>
            <a:br>
              <a:rPr lang="en-US" dirty="0"/>
            </a:br>
            <a:r>
              <a:rPr lang="en-US" dirty="0"/>
              <a:t>Microsoft Teams</a:t>
            </a:r>
            <a:br>
              <a:rPr lang="en-US" dirty="0"/>
            </a:br>
            <a:endParaRPr lang="en-US" sz="1500" dirty="0"/>
          </a:p>
        </p:txBody>
      </p:sp>
    </p:spTree>
    <p:extLst>
      <p:ext uri="{BB962C8B-B14F-4D97-AF65-F5344CB8AC3E}">
        <p14:creationId xmlns:p14="http://schemas.microsoft.com/office/powerpoint/2010/main" val="31158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85800">
              <a:buClr>
                <a:srgbClr val="000000"/>
              </a:buClr>
            </a:pPr>
            <a:fld id="{F8480F06-4623-41B7-AED8-91A86F546A2E}" type="slidenum">
              <a:rPr lang="en-US">
                <a:solidFill>
                  <a:srgbClr val="FFFFFF"/>
                </a:solidFill>
                <a:latin typeface="Segoe UI"/>
              </a:rPr>
              <a:pPr defTabSz="685800">
                <a:buClr>
                  <a:srgbClr val="000000"/>
                </a:buClr>
              </a:pPr>
              <a:t>45</a:t>
            </a:fld>
            <a:endParaRPr lang="en-US" dirty="0">
              <a:solidFill>
                <a:srgbClr val="FFFFFF"/>
              </a:solidFill>
              <a:latin typeface="Segoe UI"/>
            </a:endParaRPr>
          </a:p>
        </p:txBody>
      </p:sp>
      <p:sp>
        <p:nvSpPr>
          <p:cNvPr id="3" name="Text Placeholder 2"/>
          <p:cNvSpPr>
            <a:spLocks noGrp="1"/>
          </p:cNvSpPr>
          <p:nvPr>
            <p:ph type="body" sz="quarter" idx="11"/>
          </p:nvPr>
        </p:nvSpPr>
        <p:spPr>
          <a:xfrm>
            <a:off x="214950" y="3906265"/>
            <a:ext cx="4206240" cy="500135"/>
          </a:xfrm>
        </p:spPr>
        <p:txBody>
          <a:bodyPr/>
          <a:lstStyle/>
          <a:p>
            <a:r>
              <a:rPr lang="en-US" dirty="0"/>
              <a:t>Once on the meeting webpage, clicking </a:t>
            </a:r>
            <a:r>
              <a:rPr lang="en-US" b="1" cap="small" dirty="0"/>
              <a:t>“Join on the web instead”</a:t>
            </a:r>
            <a:r>
              <a:rPr lang="en-US" dirty="0"/>
              <a:t> will enable you to enter the meeting.</a:t>
            </a:r>
          </a:p>
        </p:txBody>
      </p:sp>
      <p:sp>
        <p:nvSpPr>
          <p:cNvPr id="4" name="Text Placeholder 3"/>
          <p:cNvSpPr>
            <a:spLocks noGrp="1"/>
          </p:cNvSpPr>
          <p:nvPr>
            <p:ph type="body" sz="quarter" idx="12"/>
          </p:nvPr>
        </p:nvSpPr>
        <p:spPr>
          <a:xfrm>
            <a:off x="4680270" y="1596482"/>
            <a:ext cx="4124796" cy="1695030"/>
          </a:xfrm>
        </p:spPr>
        <p:txBody>
          <a:bodyPr/>
          <a:lstStyle/>
          <a:p>
            <a:r>
              <a:rPr lang="en-US" dirty="0"/>
              <a:t>Any meeting information related to NTTA procurement opportunities can be found on the respective solicitation packet cover sheet.</a:t>
            </a:r>
          </a:p>
          <a:p>
            <a:endParaRPr lang="en-US" dirty="0"/>
          </a:p>
          <a:p>
            <a:r>
              <a:rPr lang="en-US" dirty="0"/>
              <a:t>Each procurement will have separate meeting information for its planned pre-conference and bid opening, if applicable.</a:t>
            </a:r>
          </a:p>
        </p:txBody>
      </p:sp>
      <p:sp>
        <p:nvSpPr>
          <p:cNvPr id="5" name="Title 4"/>
          <p:cNvSpPr>
            <a:spLocks noGrp="1"/>
          </p:cNvSpPr>
          <p:nvPr>
            <p:ph type="title"/>
          </p:nvPr>
        </p:nvSpPr>
        <p:spPr/>
        <p:txBody>
          <a:bodyPr/>
          <a:lstStyle/>
          <a:p>
            <a:r>
              <a:rPr lang="en-US" b="1" dirty="0"/>
              <a:t>Locating &amp; Joining Virtual Meetings</a:t>
            </a:r>
          </a:p>
        </p:txBody>
      </p:sp>
      <p:pic>
        <p:nvPicPr>
          <p:cNvPr id="6" name="Picture 5"/>
          <p:cNvPicPr/>
          <p:nvPr/>
        </p:nvPicPr>
        <p:blipFill>
          <a:blip r:embed="rId2"/>
          <a:stretch>
            <a:fillRect/>
          </a:stretch>
        </p:blipFill>
        <p:spPr>
          <a:xfrm>
            <a:off x="214950" y="1596482"/>
            <a:ext cx="4465320" cy="1165860"/>
          </a:xfrm>
          <a:prstGeom prst="rect">
            <a:avLst/>
          </a:prstGeom>
        </p:spPr>
      </p:pic>
      <p:pic>
        <p:nvPicPr>
          <p:cNvPr id="7" name="Picture 6"/>
          <p:cNvPicPr/>
          <p:nvPr/>
        </p:nvPicPr>
        <p:blipFill>
          <a:blip r:embed="rId3"/>
          <a:stretch>
            <a:fillRect/>
          </a:stretch>
        </p:blipFill>
        <p:spPr>
          <a:xfrm>
            <a:off x="4680270" y="3291512"/>
            <a:ext cx="3992735" cy="2395899"/>
          </a:xfrm>
          <a:prstGeom prst="rect">
            <a:avLst/>
          </a:prstGeom>
        </p:spPr>
      </p:pic>
    </p:spTree>
    <p:extLst>
      <p:ext uri="{BB962C8B-B14F-4D97-AF65-F5344CB8AC3E}">
        <p14:creationId xmlns:p14="http://schemas.microsoft.com/office/powerpoint/2010/main" val="1451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85800">
              <a:buClr>
                <a:srgbClr val="000000"/>
              </a:buClr>
            </a:pPr>
            <a:fld id="{F8480F06-4623-41B7-AED8-91A86F546A2E}" type="slidenum">
              <a:rPr lang="en-US">
                <a:solidFill>
                  <a:srgbClr val="FFFFFF"/>
                </a:solidFill>
                <a:latin typeface="Segoe UI"/>
              </a:rPr>
              <a:pPr defTabSz="685800">
                <a:buClr>
                  <a:srgbClr val="000000"/>
                </a:buClr>
              </a:pPr>
              <a:t>46</a:t>
            </a:fld>
            <a:endParaRPr lang="en-US" dirty="0">
              <a:solidFill>
                <a:srgbClr val="FFFFFF"/>
              </a:solidFill>
              <a:latin typeface="Segoe UI"/>
            </a:endParaRPr>
          </a:p>
        </p:txBody>
      </p:sp>
      <p:sp>
        <p:nvSpPr>
          <p:cNvPr id="3" name="Text Placeholder 2"/>
          <p:cNvSpPr>
            <a:spLocks noGrp="1"/>
          </p:cNvSpPr>
          <p:nvPr>
            <p:ph type="body" sz="quarter" idx="11"/>
          </p:nvPr>
        </p:nvSpPr>
        <p:spPr>
          <a:xfrm>
            <a:off x="4578078" y="4107275"/>
            <a:ext cx="4206240" cy="1115881"/>
          </a:xfrm>
        </p:spPr>
        <p:txBody>
          <a:bodyPr/>
          <a:lstStyle/>
          <a:p>
            <a:pPr lvl="0"/>
            <a:r>
              <a:rPr lang="en-US" dirty="0"/>
              <a:t>1) Enter the name you would like to display</a:t>
            </a:r>
          </a:p>
          <a:p>
            <a:pPr lvl="0"/>
            <a:r>
              <a:rPr lang="en-US" dirty="0"/>
              <a:t>2) Select your camera and microphone settings</a:t>
            </a:r>
          </a:p>
          <a:p>
            <a:pPr lvl="0"/>
            <a:r>
              <a:rPr lang="en-US" dirty="0"/>
              <a:t>3) Click to Join </a:t>
            </a:r>
          </a:p>
          <a:p>
            <a:endParaRPr lang="en-US" dirty="0"/>
          </a:p>
        </p:txBody>
      </p:sp>
      <p:sp>
        <p:nvSpPr>
          <p:cNvPr id="4" name="Text Placeholder 3"/>
          <p:cNvSpPr>
            <a:spLocks noGrp="1"/>
          </p:cNvSpPr>
          <p:nvPr>
            <p:ph type="body" sz="quarter" idx="12"/>
          </p:nvPr>
        </p:nvSpPr>
        <p:spPr>
          <a:xfrm>
            <a:off x="214950" y="4107274"/>
            <a:ext cx="4206240" cy="1479539"/>
          </a:xfrm>
        </p:spPr>
        <p:txBody>
          <a:bodyPr/>
          <a:lstStyle/>
          <a:p>
            <a:r>
              <a:rPr lang="en-US" dirty="0"/>
              <a:t>As the meeting is launching the application may ask for permission to access your computer’s microphone and camera. </a:t>
            </a:r>
          </a:p>
          <a:p>
            <a:r>
              <a:rPr lang="en-US" b="1" dirty="0"/>
              <a:t>This access is not mandatory, and totally at the discretion of the meeting attendee.</a:t>
            </a:r>
            <a:endParaRPr lang="en-US" dirty="0"/>
          </a:p>
          <a:p>
            <a:endParaRPr lang="en-US" dirty="0"/>
          </a:p>
        </p:txBody>
      </p:sp>
      <p:sp>
        <p:nvSpPr>
          <p:cNvPr id="5" name="Title 4"/>
          <p:cNvSpPr>
            <a:spLocks noGrp="1"/>
          </p:cNvSpPr>
          <p:nvPr>
            <p:ph type="title"/>
          </p:nvPr>
        </p:nvSpPr>
        <p:spPr/>
        <p:txBody>
          <a:bodyPr/>
          <a:lstStyle/>
          <a:p>
            <a:r>
              <a:rPr lang="en-US" b="1" dirty="0"/>
              <a:t>Accessing the Meeting &amp; Settings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5378645" y="1481139"/>
            <a:ext cx="2605107" cy="2626135"/>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033769" y="1481139"/>
            <a:ext cx="2568602" cy="2626135"/>
          </a:xfrm>
          <a:prstGeom prst="rect">
            <a:avLst/>
          </a:prstGeom>
        </p:spPr>
      </p:pic>
    </p:spTree>
    <p:extLst>
      <p:ext uri="{BB962C8B-B14F-4D97-AF65-F5344CB8AC3E}">
        <p14:creationId xmlns:p14="http://schemas.microsoft.com/office/powerpoint/2010/main" val="23199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85800">
              <a:buClr>
                <a:srgbClr val="000000"/>
              </a:buClr>
            </a:pPr>
            <a:fld id="{F8480F06-4623-41B7-AED8-91A86F546A2E}" type="slidenum">
              <a:rPr lang="en-US">
                <a:solidFill>
                  <a:srgbClr val="FFFFFF"/>
                </a:solidFill>
                <a:latin typeface="Segoe UI"/>
              </a:rPr>
              <a:pPr defTabSz="685800">
                <a:buClr>
                  <a:srgbClr val="000000"/>
                </a:buClr>
              </a:pPr>
              <a:t>47</a:t>
            </a:fld>
            <a:endParaRPr lang="en-US" dirty="0">
              <a:solidFill>
                <a:srgbClr val="FFFFFF"/>
              </a:solidFill>
              <a:latin typeface="Segoe UI"/>
            </a:endParaRPr>
          </a:p>
        </p:txBody>
      </p:sp>
      <p:sp>
        <p:nvSpPr>
          <p:cNvPr id="3" name="Text Placeholder 2"/>
          <p:cNvSpPr>
            <a:spLocks noGrp="1"/>
          </p:cNvSpPr>
          <p:nvPr>
            <p:ph type="body" sz="quarter" idx="11"/>
          </p:nvPr>
        </p:nvSpPr>
        <p:spPr>
          <a:xfrm>
            <a:off x="214950" y="3885735"/>
            <a:ext cx="4206240" cy="1479539"/>
          </a:xfrm>
        </p:spPr>
        <p:txBody>
          <a:bodyPr/>
          <a:lstStyle/>
          <a:p>
            <a:pPr lvl="0"/>
            <a:r>
              <a:rPr lang="en-US" dirty="0"/>
              <a:t>When you join, you may have to wait in the lobby for the organizer to let you into the meeting.</a:t>
            </a:r>
          </a:p>
          <a:p>
            <a:pPr lvl="0"/>
            <a:endParaRPr lang="en-US" dirty="0"/>
          </a:p>
          <a:p>
            <a:pPr lvl="0"/>
            <a:r>
              <a:rPr lang="en-US" dirty="0"/>
              <a:t>Once you are in the meeting, the toolbar menu will allow you access to your mic, camera, and ability to leave the meeting.</a:t>
            </a:r>
          </a:p>
        </p:txBody>
      </p:sp>
      <p:sp>
        <p:nvSpPr>
          <p:cNvPr id="5" name="Title 4"/>
          <p:cNvSpPr>
            <a:spLocks noGrp="1"/>
          </p:cNvSpPr>
          <p:nvPr>
            <p:ph type="title"/>
          </p:nvPr>
        </p:nvSpPr>
        <p:spPr/>
        <p:txBody>
          <a:bodyPr/>
          <a:lstStyle/>
          <a:p>
            <a:r>
              <a:rPr lang="en-US" b="1" dirty="0"/>
              <a:t>Accessing the Meeting &amp; Settings</a:t>
            </a:r>
          </a:p>
        </p:txBody>
      </p:sp>
      <p:pic>
        <p:nvPicPr>
          <p:cNvPr id="7" name="Picture 6"/>
          <p:cNvPicPr/>
          <p:nvPr/>
        </p:nvPicPr>
        <p:blipFill>
          <a:blip r:embed="rId2"/>
          <a:stretch>
            <a:fillRect/>
          </a:stretch>
        </p:blipFill>
        <p:spPr>
          <a:xfrm>
            <a:off x="370649" y="1540259"/>
            <a:ext cx="3015155" cy="2286356"/>
          </a:xfrm>
          <a:prstGeom prst="rect">
            <a:avLst/>
          </a:prstGeom>
        </p:spPr>
      </p:pic>
      <p:pic>
        <p:nvPicPr>
          <p:cNvPr id="8" name="Picture 7"/>
          <p:cNvPicPr/>
          <p:nvPr/>
        </p:nvPicPr>
        <p:blipFill>
          <a:blip r:embed="rId3"/>
          <a:stretch>
            <a:fillRect/>
          </a:stretch>
        </p:blipFill>
        <p:spPr>
          <a:xfrm>
            <a:off x="5356334" y="1540260"/>
            <a:ext cx="3659572" cy="4070294"/>
          </a:xfrm>
          <a:prstGeom prst="rect">
            <a:avLst/>
          </a:prstGeom>
        </p:spPr>
      </p:pic>
    </p:spTree>
    <p:extLst>
      <p:ext uri="{BB962C8B-B14F-4D97-AF65-F5344CB8AC3E}">
        <p14:creationId xmlns:p14="http://schemas.microsoft.com/office/powerpoint/2010/main" val="113644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9B82-8B26-4CB8-AFFF-AC810487DCB8}"/>
              </a:ext>
            </a:extLst>
          </p:cNvPr>
          <p:cNvSpPr>
            <a:spLocks noGrp="1"/>
          </p:cNvSpPr>
          <p:nvPr>
            <p:ph type="title"/>
          </p:nvPr>
        </p:nvSpPr>
        <p:spPr>
          <a:xfrm>
            <a:off x="1043490" y="838200"/>
            <a:ext cx="7024744" cy="990600"/>
          </a:xfrm>
        </p:spPr>
        <p:txBody>
          <a:bodyPr/>
          <a:lstStyle/>
          <a:p>
            <a:r>
              <a:rPr lang="en-US" b="1" dirty="0"/>
              <a:t>Polling Question #3</a:t>
            </a:r>
            <a:endParaRPr lang="en-US" dirty="0"/>
          </a:p>
        </p:txBody>
      </p:sp>
      <p:sp>
        <p:nvSpPr>
          <p:cNvPr id="3" name="Content Placeholder 2">
            <a:extLst>
              <a:ext uri="{FF2B5EF4-FFF2-40B4-BE49-F238E27FC236}">
                <a16:creationId xmlns:a16="http://schemas.microsoft.com/office/drawing/2014/main" id="{77BAED7B-40AF-4AE4-BF42-6D8987825FD3}"/>
              </a:ext>
            </a:extLst>
          </p:cNvPr>
          <p:cNvSpPr>
            <a:spLocks noGrp="1"/>
          </p:cNvSpPr>
          <p:nvPr>
            <p:ph idx="1"/>
          </p:nvPr>
        </p:nvSpPr>
        <p:spPr>
          <a:xfrm>
            <a:off x="1043492" y="2057400"/>
            <a:ext cx="7024742" cy="3775229"/>
          </a:xfrm>
        </p:spPr>
        <p:txBody>
          <a:bodyPr>
            <a:normAutofit/>
          </a:bodyPr>
          <a:lstStyle/>
          <a:p>
            <a:pPr marL="68580" indent="0" algn="ctr">
              <a:buNone/>
            </a:pPr>
            <a:endParaRPr lang="en-US" sz="3600" dirty="0"/>
          </a:p>
          <a:p>
            <a:pPr marL="68580" indent="0" algn="ctr">
              <a:buNone/>
            </a:pPr>
            <a:r>
              <a:rPr lang="en-US" sz="3600" dirty="0"/>
              <a:t>Any other topics that should be considered for upcoming CIP event? </a:t>
            </a:r>
          </a:p>
        </p:txBody>
      </p:sp>
    </p:spTree>
    <p:extLst>
      <p:ext uri="{BB962C8B-B14F-4D97-AF65-F5344CB8AC3E}">
        <p14:creationId xmlns:p14="http://schemas.microsoft.com/office/powerpoint/2010/main" val="3372617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0A94BC-F1D6-004D-B8B5-9E347A021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9"/>
            <a:ext cx="9144000" cy="6419017"/>
          </a:xfrm>
          <a:prstGeom prst="rect">
            <a:avLst/>
          </a:prstGeom>
        </p:spPr>
      </p:pic>
      <p:sp>
        <p:nvSpPr>
          <p:cNvPr id="2" name="Title 1"/>
          <p:cNvSpPr>
            <a:spLocks noGrp="1"/>
          </p:cNvSpPr>
          <p:nvPr>
            <p:ph type="ctrTitle"/>
          </p:nvPr>
        </p:nvSpPr>
        <p:spPr>
          <a:xfrm>
            <a:off x="512064" y="1600200"/>
            <a:ext cx="5050536" cy="1409700"/>
          </a:xfrm>
        </p:spPr>
        <p:txBody>
          <a:bodyPr/>
          <a:lstStyle/>
          <a:p>
            <a:pPr>
              <a:lnSpc>
                <a:spcPts val="4380"/>
              </a:lnSpc>
            </a:pPr>
            <a:r>
              <a:rPr lang="en-US" dirty="0"/>
              <a:t>TxDOT 635 East Project</a:t>
            </a:r>
          </a:p>
        </p:txBody>
      </p:sp>
      <p:sp>
        <p:nvSpPr>
          <p:cNvPr id="4" name="Subtitle 3"/>
          <p:cNvSpPr>
            <a:spLocks noGrp="1"/>
          </p:cNvSpPr>
          <p:nvPr>
            <p:ph type="subTitle" idx="1"/>
          </p:nvPr>
        </p:nvSpPr>
        <p:spPr>
          <a:xfrm>
            <a:off x="512064" y="3810000"/>
            <a:ext cx="4114800" cy="1447800"/>
          </a:xfrm>
        </p:spPr>
        <p:txBody>
          <a:bodyPr/>
          <a:lstStyle/>
          <a:p>
            <a:pPr algn="ctr"/>
            <a:r>
              <a:rPr lang="en-US" dirty="0"/>
              <a:t>CIP Webinar</a:t>
            </a:r>
            <a:br>
              <a:rPr lang="en-US" dirty="0"/>
            </a:br>
            <a:r>
              <a:rPr lang="en-US" dirty="0"/>
              <a:t>July 30, 2020</a:t>
            </a:r>
            <a:br>
              <a:rPr lang="en-US" dirty="0"/>
            </a:br>
            <a:endParaRPr lang="en-US" dirty="0"/>
          </a:p>
          <a:p>
            <a:pPr algn="ctr"/>
            <a:r>
              <a:rPr lang="en-US" dirty="0"/>
              <a:t> </a:t>
            </a:r>
          </a:p>
        </p:txBody>
      </p:sp>
      <p:sp>
        <p:nvSpPr>
          <p:cNvPr id="6" name="TextBox 5">
            <a:extLst>
              <a:ext uri="{FF2B5EF4-FFF2-40B4-BE49-F238E27FC236}">
                <a16:creationId xmlns:a16="http://schemas.microsoft.com/office/drawing/2014/main" id="{D4DB590D-B64E-1D43-953D-71C20F64218B}"/>
              </a:ext>
            </a:extLst>
          </p:cNvPr>
          <p:cNvSpPr txBox="1"/>
          <p:nvPr/>
        </p:nvSpPr>
        <p:spPr>
          <a:xfrm>
            <a:off x="7135580" y="6424767"/>
            <a:ext cx="1634889" cy="428316"/>
          </a:xfrm>
          <a:prstGeom prst="rect">
            <a:avLst/>
          </a:prstGeom>
          <a:noFill/>
        </p:spPr>
        <p:txBody>
          <a:bodyPr wrap="non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Franklin Gothic Book" pitchFamily="34" charset="0"/>
                <a:ea typeface="+mn-ea"/>
                <a:cs typeface="+mn-cs"/>
              </a:rPr>
              <a:t>Spring 2020</a:t>
            </a:r>
          </a:p>
        </p:txBody>
      </p:sp>
      <p:pic>
        <p:nvPicPr>
          <p:cNvPr id="7" name="Picture 6" descr="pegasus-500x500 copy copy.png">
            <a:extLst>
              <a:ext uri="{FF2B5EF4-FFF2-40B4-BE49-F238E27FC236}">
                <a16:creationId xmlns:a16="http://schemas.microsoft.com/office/drawing/2014/main" id="{1F4D6525-BDBE-4101-A7E9-88AA7A5529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821" y="5493281"/>
            <a:ext cx="931485" cy="931485"/>
          </a:xfrm>
          <a:prstGeom prst="rect">
            <a:avLst/>
          </a:prstGeom>
        </p:spPr>
      </p:pic>
    </p:spTree>
    <p:extLst>
      <p:ext uri="{BB962C8B-B14F-4D97-AF65-F5344CB8AC3E}">
        <p14:creationId xmlns:p14="http://schemas.microsoft.com/office/powerpoint/2010/main" val="4232575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228600"/>
            <a:ext cx="8610600" cy="990600"/>
          </a:xfrm>
        </p:spPr>
        <p:txBody>
          <a:bodyPr>
            <a:normAutofit fontScale="90000"/>
          </a:bodyPr>
          <a:lstStyle/>
          <a:p>
            <a:r>
              <a:rPr lang="en-US" altLang="en-US" dirty="0"/>
              <a:t>  </a:t>
            </a: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r>
              <a:rPr lang="en-US" altLang="en-US" sz="4400" b="1" dirty="0">
                <a:solidFill>
                  <a:schemeClr val="tx2"/>
                </a:solidFill>
                <a:latin typeface="Arial" panose="020B0604020202020204" pitchFamily="34" charset="0"/>
                <a:cs typeface="Arial" panose="020B0604020202020204" pitchFamily="34" charset="0"/>
              </a:rPr>
              <a:t>What</a:t>
            </a:r>
            <a:r>
              <a:rPr lang="en-US" altLang="en-US" b="1" dirty="0">
                <a:solidFill>
                  <a:schemeClr val="tx2"/>
                </a:solidFill>
                <a:latin typeface="Arial" panose="020B0604020202020204" pitchFamily="34" charset="0"/>
                <a:cs typeface="Arial" panose="020B0604020202020204" pitchFamily="34" charset="0"/>
              </a:rPr>
              <a:t> is (CIP)?</a:t>
            </a:r>
          </a:p>
        </p:txBody>
      </p:sp>
      <p:sp>
        <p:nvSpPr>
          <p:cNvPr id="10243" name="Content Placeholder 2"/>
          <p:cNvSpPr>
            <a:spLocks noGrp="1"/>
          </p:cNvSpPr>
          <p:nvPr>
            <p:ph idx="1"/>
          </p:nvPr>
        </p:nvSpPr>
        <p:spPr>
          <a:xfrm>
            <a:off x="457200" y="1600200"/>
            <a:ext cx="8229600" cy="4343400"/>
          </a:xfrm>
        </p:spPr>
        <p:txBody>
          <a:bodyPr>
            <a:normAutofit fontScale="85000" lnSpcReduction="10000"/>
          </a:bodyPr>
          <a:lstStyle/>
          <a:p>
            <a:pPr marL="457200" indent="-457200"/>
            <a:r>
              <a:rPr lang="en-US" altLang="en-US" sz="2800" dirty="0">
                <a:solidFill>
                  <a:schemeClr val="tx1"/>
                </a:solidFill>
                <a:latin typeface="Arial" panose="020B0604020202020204" pitchFamily="34" charset="0"/>
                <a:cs typeface="Arial" panose="020B0604020202020204" pitchFamily="34" charset="0"/>
              </a:rPr>
              <a:t>The Cooperative Inclusion Plan (CIP) is a comprehensive approach to addressing the shortage of disadvantaged, minority, women, and small businesses and historically underutilized businesses (D/M/W/SBE and HUB) firms in heavy highway contracting. </a:t>
            </a:r>
          </a:p>
          <a:p>
            <a:pPr marL="457200" indent="-457200"/>
            <a:endParaRPr lang="en-US" altLang="en-US" sz="2800" dirty="0">
              <a:solidFill>
                <a:schemeClr val="tx1"/>
              </a:solidFill>
              <a:latin typeface="Arial" panose="020B0604020202020204" pitchFamily="34" charset="0"/>
              <a:cs typeface="Arial" panose="020B0604020202020204" pitchFamily="34" charset="0"/>
            </a:endParaRPr>
          </a:p>
          <a:p>
            <a:pPr marL="457200" indent="-457200"/>
            <a:r>
              <a:rPr lang="en-US" altLang="en-US" sz="2800" dirty="0">
                <a:solidFill>
                  <a:schemeClr val="tx1"/>
                </a:solidFill>
                <a:latin typeface="Arial" panose="020B0604020202020204" pitchFamily="34" charset="0"/>
                <a:cs typeface="Arial" panose="020B0604020202020204" pitchFamily="34" charset="0"/>
              </a:rPr>
              <a:t>The CIP Team holds free workshops/trainings, open to the public for contractors and consultants who perform work in the heavy highway construction industry.  The target audiences are minority contractors, consultants and providers of goods and services from the heavy highway construction industry.</a:t>
            </a:r>
          </a:p>
          <a:p>
            <a:pPr marL="0" indent="0">
              <a:buNone/>
            </a:pPr>
            <a:endParaRPr lang="en-US" altLang="en-US" dirty="0"/>
          </a:p>
          <a:p>
            <a:pPr marL="0" indent="0">
              <a:buNone/>
            </a:pPr>
            <a:endParaRPr lang="en-US" altLang="en-US" sz="1800" dirty="0"/>
          </a:p>
          <a:p>
            <a:pPr marL="0" indent="0">
              <a:buNone/>
            </a:pPr>
            <a:endParaRPr lang="en-US" altLang="en-US" sz="1800" dirty="0"/>
          </a:p>
        </p:txBody>
      </p:sp>
    </p:spTree>
    <p:extLst>
      <p:ext uri="{BB962C8B-B14F-4D97-AF65-F5344CB8AC3E}">
        <p14:creationId xmlns:p14="http://schemas.microsoft.com/office/powerpoint/2010/main" val="297808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 name="Title 1"/>
          <p:cNvSpPr>
            <a:spLocks noGrp="1"/>
          </p:cNvSpPr>
          <p:nvPr>
            <p:ph type="title" idx="4294967295"/>
          </p:nvPr>
        </p:nvSpPr>
        <p:spPr>
          <a:xfrm>
            <a:off x="152400" y="152400"/>
            <a:ext cx="8201025" cy="400110"/>
          </a:xfrm>
        </p:spPr>
        <p:txBody>
          <a:bodyPr/>
          <a:lstStyle/>
          <a:p>
            <a:r>
              <a:rPr lang="en-US" dirty="0"/>
              <a:t>What is the 635 East Project?</a:t>
            </a:r>
          </a:p>
        </p:txBody>
      </p:sp>
      <p:pic>
        <p:nvPicPr>
          <p:cNvPr id="12" name="Picture 11">
            <a:extLst>
              <a:ext uri="{FF2B5EF4-FFF2-40B4-BE49-F238E27FC236}">
                <a16:creationId xmlns:a16="http://schemas.microsoft.com/office/drawing/2014/main" id="{F9BBE855-6110-4AD8-82C0-84DF05D094CD}"/>
              </a:ext>
            </a:extLst>
          </p:cNvPr>
          <p:cNvPicPr>
            <a:picLocks noChangeAspect="1"/>
          </p:cNvPicPr>
          <p:nvPr/>
        </p:nvPicPr>
        <p:blipFill rotWithShape="1">
          <a:blip r:embed="rId3">
            <a:extLst>
              <a:ext uri="{28A0092B-C50C-407E-A947-70E740481C1C}">
                <a14:useLocalDpi xmlns:a14="http://schemas.microsoft.com/office/drawing/2010/main" val="0"/>
              </a:ext>
            </a:extLst>
          </a:blip>
          <a:srcRect l="63333"/>
          <a:stretch/>
        </p:blipFill>
        <p:spPr>
          <a:xfrm>
            <a:off x="5342234" y="840828"/>
            <a:ext cx="3733800" cy="5410200"/>
          </a:xfrm>
          <a:prstGeom prst="rect">
            <a:avLst/>
          </a:prstGeom>
          <a:solidFill>
            <a:schemeClr val="accent2"/>
          </a:solidFill>
        </p:spPr>
      </p:pic>
      <p:sp>
        <p:nvSpPr>
          <p:cNvPr id="7" name="Parallelogram 6">
            <a:extLst>
              <a:ext uri="{FF2B5EF4-FFF2-40B4-BE49-F238E27FC236}">
                <a16:creationId xmlns:a16="http://schemas.microsoft.com/office/drawing/2014/main" id="{5AA16FCE-8A42-4885-BD8D-4B903266381C}"/>
              </a:ext>
            </a:extLst>
          </p:cNvPr>
          <p:cNvSpPr/>
          <p:nvPr/>
        </p:nvSpPr>
        <p:spPr>
          <a:xfrm>
            <a:off x="4724400" y="838200"/>
            <a:ext cx="1981200" cy="1676400"/>
          </a:xfrm>
          <a:prstGeom prst="parallelogram">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8" name="Content Placeholder 2">
            <a:extLst>
              <a:ext uri="{FF2B5EF4-FFF2-40B4-BE49-F238E27FC236}">
                <a16:creationId xmlns:a16="http://schemas.microsoft.com/office/drawing/2014/main" id="{5982F84C-6FAB-4F6E-8E01-8616EE06FEBB}"/>
              </a:ext>
            </a:extLst>
          </p:cNvPr>
          <p:cNvSpPr txBox="1">
            <a:spLocks/>
          </p:cNvSpPr>
          <p:nvPr/>
        </p:nvSpPr>
        <p:spPr>
          <a:xfrm>
            <a:off x="406078" y="1080655"/>
            <a:ext cx="5613722" cy="3872346"/>
          </a:xfrm>
          <a:prstGeom prst="rect">
            <a:avLst/>
          </a:prstGeom>
        </p:spPr>
        <p:txBody>
          <a:bodyPr>
            <a:normAutofit/>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1" i="0" u="none" strike="noStrike" kern="1200" cap="none" spc="0" normalizeH="0" baseline="0" noProof="0" dirty="0">
                <a:ln>
                  <a:noFill/>
                </a:ln>
                <a:solidFill>
                  <a:srgbClr val="000000"/>
                </a:solidFill>
                <a:effectLst/>
                <a:uLnTx/>
                <a:uFillTx/>
                <a:latin typeface="Franklin Gothic Book" pitchFamily="34" charset="0"/>
                <a:ea typeface="+mn-ea"/>
                <a:cs typeface="+mn-cs"/>
              </a:rPr>
              <a:t>A roadway construction project by the Texas Department of Transportation to improve mobility, operations and safety along Interstate 635 in Dallas County </a:t>
            </a:r>
            <a:endPar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Construction: 2020-2024</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Approx. 11 miles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A Texas Clear Lanes Initiative</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la-Latn" sz="20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3963680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 name="Title 1"/>
          <p:cNvSpPr>
            <a:spLocks noGrp="1"/>
          </p:cNvSpPr>
          <p:nvPr>
            <p:ph type="title" idx="4294967295"/>
          </p:nvPr>
        </p:nvSpPr>
        <p:spPr>
          <a:xfrm>
            <a:off x="152400" y="152400"/>
            <a:ext cx="8201025" cy="461963"/>
          </a:xfrm>
        </p:spPr>
        <p:txBody>
          <a:bodyPr/>
          <a:lstStyle/>
          <a:p>
            <a:r>
              <a:rPr lang="en-US" dirty="0"/>
              <a:t>Need for Roadway Improvements </a:t>
            </a:r>
          </a:p>
        </p:txBody>
      </p:sp>
      <p:pic>
        <p:nvPicPr>
          <p:cNvPr id="12" name="Picture 11">
            <a:extLst>
              <a:ext uri="{FF2B5EF4-FFF2-40B4-BE49-F238E27FC236}">
                <a16:creationId xmlns:a16="http://schemas.microsoft.com/office/drawing/2014/main" id="{F9BBE855-6110-4AD8-82C0-84DF05D094CD}"/>
              </a:ext>
            </a:extLst>
          </p:cNvPr>
          <p:cNvPicPr>
            <a:picLocks noChangeAspect="1"/>
          </p:cNvPicPr>
          <p:nvPr/>
        </p:nvPicPr>
        <p:blipFill rotWithShape="1">
          <a:blip r:embed="rId3">
            <a:extLst>
              <a:ext uri="{28A0092B-C50C-407E-A947-70E740481C1C}">
                <a14:useLocalDpi xmlns:a14="http://schemas.microsoft.com/office/drawing/2010/main" val="0"/>
              </a:ext>
            </a:extLst>
          </a:blip>
          <a:srcRect l="63333"/>
          <a:stretch/>
        </p:blipFill>
        <p:spPr>
          <a:xfrm>
            <a:off x="5342234" y="840828"/>
            <a:ext cx="3733800" cy="5410200"/>
          </a:xfrm>
          <a:prstGeom prst="rect">
            <a:avLst/>
          </a:prstGeom>
          <a:solidFill>
            <a:schemeClr val="accent2"/>
          </a:solidFill>
        </p:spPr>
      </p:pic>
      <p:sp>
        <p:nvSpPr>
          <p:cNvPr id="7" name="Parallelogram 6">
            <a:extLst>
              <a:ext uri="{FF2B5EF4-FFF2-40B4-BE49-F238E27FC236}">
                <a16:creationId xmlns:a16="http://schemas.microsoft.com/office/drawing/2014/main" id="{5AA16FCE-8A42-4885-BD8D-4B903266381C}"/>
              </a:ext>
            </a:extLst>
          </p:cNvPr>
          <p:cNvSpPr/>
          <p:nvPr/>
        </p:nvSpPr>
        <p:spPr>
          <a:xfrm>
            <a:off x="4724400" y="838200"/>
            <a:ext cx="1981200" cy="1676400"/>
          </a:xfrm>
          <a:prstGeom prst="parallelogram">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8" name="Content Placeholder 2">
            <a:extLst>
              <a:ext uri="{FF2B5EF4-FFF2-40B4-BE49-F238E27FC236}">
                <a16:creationId xmlns:a16="http://schemas.microsoft.com/office/drawing/2014/main" id="{5982F84C-6FAB-4F6E-8E01-8616EE06FEBB}"/>
              </a:ext>
            </a:extLst>
          </p:cNvPr>
          <p:cNvSpPr txBox="1">
            <a:spLocks/>
          </p:cNvSpPr>
          <p:nvPr/>
        </p:nvSpPr>
        <p:spPr>
          <a:xfrm>
            <a:off x="406078" y="1080655"/>
            <a:ext cx="5613722" cy="3872346"/>
          </a:xfrm>
          <a:prstGeom prst="rect">
            <a:avLst/>
          </a:prstGeom>
        </p:spPr>
        <p:txBody>
          <a:bodyPr>
            <a:normAutofit/>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1" i="0" u="none" strike="noStrike" kern="1200" cap="none" spc="0" normalizeH="0" baseline="0" noProof="0" dirty="0">
                <a:ln>
                  <a:noFill/>
                </a:ln>
                <a:solidFill>
                  <a:srgbClr val="000000"/>
                </a:solidFill>
                <a:effectLst/>
                <a:uLnTx/>
                <a:uFillTx/>
                <a:latin typeface="Franklin Gothic Book" pitchFamily="34" charset="0"/>
                <a:ea typeface="+mn-ea"/>
                <a:cs typeface="+mn-cs"/>
              </a:rPr>
              <a:t>1969</a:t>
            </a: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 I-635 opens with the capacity to handle about 180,000 cars daily</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1" i="0" u="none" strike="noStrike" kern="1200" cap="none" spc="0" normalizeH="0" baseline="0" noProof="0" dirty="0">
                <a:ln>
                  <a:noFill/>
                </a:ln>
                <a:solidFill>
                  <a:srgbClr val="000000"/>
                </a:solidFill>
                <a:effectLst/>
                <a:uLnTx/>
                <a:uFillTx/>
                <a:latin typeface="Franklin Gothic Book" pitchFamily="34" charset="0"/>
                <a:ea typeface="+mn-ea"/>
                <a:cs typeface="+mn-cs"/>
              </a:rPr>
              <a:t>2020: </a:t>
            </a: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Average daily traffic is expected to reach 230,000 cars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Roadway design is outdated</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Discontinuous frontage roads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la-Latn" sz="20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3980514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the Project</a:t>
            </a:r>
          </a:p>
        </p:txBody>
      </p:sp>
      <p:sp>
        <p:nvSpPr>
          <p:cNvPr id="17" name="Slide Number Placeholder 16"/>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10" name="Picture 9">
            <a:extLst>
              <a:ext uri="{FF2B5EF4-FFF2-40B4-BE49-F238E27FC236}">
                <a16:creationId xmlns:a16="http://schemas.microsoft.com/office/drawing/2014/main" id="{2D92762B-B651-4827-912E-FE77ED82C25C}"/>
              </a:ext>
            </a:extLst>
          </p:cNvPr>
          <p:cNvPicPr>
            <a:picLocks noChangeAspect="1"/>
          </p:cNvPicPr>
          <p:nvPr/>
        </p:nvPicPr>
        <p:blipFill rotWithShape="1">
          <a:blip r:embed="rId3">
            <a:extLst>
              <a:ext uri="{28A0092B-C50C-407E-A947-70E740481C1C}">
                <a14:useLocalDpi xmlns:a14="http://schemas.microsoft.com/office/drawing/2010/main" val="0"/>
              </a:ext>
            </a:extLst>
          </a:blip>
          <a:srcRect l="62500"/>
          <a:stretch/>
        </p:blipFill>
        <p:spPr>
          <a:xfrm flipH="1">
            <a:off x="0" y="838200"/>
            <a:ext cx="3962400" cy="5448300"/>
          </a:xfrm>
          <a:prstGeom prst="rect">
            <a:avLst/>
          </a:prstGeom>
        </p:spPr>
      </p:pic>
      <p:sp>
        <p:nvSpPr>
          <p:cNvPr id="11" name="Parallelogram 10">
            <a:extLst>
              <a:ext uri="{FF2B5EF4-FFF2-40B4-BE49-F238E27FC236}">
                <a16:creationId xmlns:a16="http://schemas.microsoft.com/office/drawing/2014/main" id="{19B4146F-E63D-4FD3-BD1F-691D0CFD52E6}"/>
              </a:ext>
            </a:extLst>
          </p:cNvPr>
          <p:cNvSpPr/>
          <p:nvPr/>
        </p:nvSpPr>
        <p:spPr>
          <a:xfrm flipH="1">
            <a:off x="2438400" y="838200"/>
            <a:ext cx="2767012" cy="1219200"/>
          </a:xfrm>
          <a:prstGeom prst="parallelogram">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8" name="Content Placeholder 2">
            <a:extLst>
              <a:ext uri="{FF2B5EF4-FFF2-40B4-BE49-F238E27FC236}">
                <a16:creationId xmlns:a16="http://schemas.microsoft.com/office/drawing/2014/main" id="{5982F84C-6FAB-4F6E-8E01-8616EE06FEBB}"/>
              </a:ext>
            </a:extLst>
          </p:cNvPr>
          <p:cNvSpPr txBox="1">
            <a:spLocks/>
          </p:cNvSpPr>
          <p:nvPr/>
        </p:nvSpPr>
        <p:spPr>
          <a:xfrm>
            <a:off x="4252912" y="1524000"/>
            <a:ext cx="4623122" cy="4105276"/>
          </a:xfrm>
          <a:prstGeom prst="rect">
            <a:avLst/>
          </a:prstGeom>
        </p:spPr>
        <p:txBody>
          <a:bodyPr>
            <a:normAutofit/>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Improve safety</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Accommodate projected growth in region</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Relieve congestion </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Provide reliable travel time </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Provide local connectivity</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la-Latn" sz="20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940319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flipH="1">
            <a:off x="2895600" y="4038600"/>
            <a:ext cx="914400" cy="7620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cxnSpLocks/>
          </p:cNvCxnSpPr>
          <p:nvPr/>
        </p:nvCxnSpPr>
        <p:spPr>
          <a:xfrm>
            <a:off x="5410200" y="4038600"/>
            <a:ext cx="609600" cy="7620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cxnSpLocks/>
          </p:cNvCxnSpPr>
          <p:nvPr/>
        </p:nvCxnSpPr>
        <p:spPr>
          <a:xfrm flipH="1">
            <a:off x="4495800" y="2137717"/>
            <a:ext cx="1" cy="75788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Project Team</a:t>
            </a:r>
          </a:p>
        </p:txBody>
      </p:sp>
      <p:sp>
        <p:nvSpPr>
          <p:cNvPr id="17" name="Slide Number Placeholder 16"/>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4" name="TextBox 3"/>
          <p:cNvSpPr txBox="1"/>
          <p:nvPr/>
        </p:nvSpPr>
        <p:spPr>
          <a:xfrm>
            <a:off x="987847" y="6708878"/>
            <a:ext cx="1846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472" y="1143000"/>
            <a:ext cx="1990928" cy="1247648"/>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1671" y="3034746"/>
            <a:ext cx="1296129" cy="1308653"/>
          </a:xfrm>
          <a:prstGeom prst="rect">
            <a:avLst/>
          </a:prstGeom>
        </p:spPr>
      </p:pic>
      <p:sp>
        <p:nvSpPr>
          <p:cNvPr id="35" name="Rounded Rectangle 34"/>
          <p:cNvSpPr/>
          <p:nvPr/>
        </p:nvSpPr>
        <p:spPr>
          <a:xfrm>
            <a:off x="3200400" y="1066800"/>
            <a:ext cx="2508912" cy="1389328"/>
          </a:xfrm>
          <a:prstGeom prst="round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ounded Rectangle 37"/>
          <p:cNvSpPr/>
          <p:nvPr/>
        </p:nvSpPr>
        <p:spPr>
          <a:xfrm>
            <a:off x="4800600" y="4800600"/>
            <a:ext cx="3733800" cy="914400"/>
          </a:xfrm>
          <a:prstGeom prst="round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
        <p:nvSpPr>
          <p:cNvPr id="42" name="Rounded Rectangle 41"/>
          <p:cNvSpPr/>
          <p:nvPr/>
        </p:nvSpPr>
        <p:spPr>
          <a:xfrm>
            <a:off x="1066800" y="4800600"/>
            <a:ext cx="2971800" cy="929898"/>
          </a:xfrm>
          <a:prstGeom prst="round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ounded Rectangle 34">
            <a:extLst>
              <a:ext uri="{FF2B5EF4-FFF2-40B4-BE49-F238E27FC236}">
                <a16:creationId xmlns:a16="http://schemas.microsoft.com/office/drawing/2014/main" id="{1816442A-B564-444B-84E7-1289305C7127}"/>
              </a:ext>
            </a:extLst>
          </p:cNvPr>
          <p:cNvSpPr/>
          <p:nvPr/>
        </p:nvSpPr>
        <p:spPr>
          <a:xfrm>
            <a:off x="3810000" y="2928707"/>
            <a:ext cx="1600200" cy="1490894"/>
          </a:xfrm>
          <a:prstGeom prst="roundRect">
            <a:avLst/>
          </a:prstGeom>
          <a:noFill/>
          <a:ln w="44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672FC1FD-8C1D-4DE8-9A03-78D43A0CE0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999" y="4898414"/>
            <a:ext cx="2819401" cy="740385"/>
          </a:xfrm>
          <a:prstGeom prst="rect">
            <a:avLst/>
          </a:prstGeom>
        </p:spPr>
      </p:pic>
      <p:pic>
        <p:nvPicPr>
          <p:cNvPr id="10" name="Picture 9">
            <a:extLst>
              <a:ext uri="{FF2B5EF4-FFF2-40B4-BE49-F238E27FC236}">
                <a16:creationId xmlns:a16="http://schemas.microsoft.com/office/drawing/2014/main" id="{22F3DF64-71BB-4C61-924A-39491CF4E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3260" y="4592717"/>
            <a:ext cx="4179739" cy="1364146"/>
          </a:xfrm>
          <a:prstGeom prst="rect">
            <a:avLst/>
          </a:prstGeom>
        </p:spPr>
      </p:pic>
    </p:spTree>
    <p:extLst>
      <p:ext uri="{BB962C8B-B14F-4D97-AF65-F5344CB8AC3E}">
        <p14:creationId xmlns:p14="http://schemas.microsoft.com/office/powerpoint/2010/main" val="1088445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597E-EEDD-4A64-AB7C-ED026AB8E8C9}"/>
              </a:ext>
            </a:extLst>
          </p:cNvPr>
          <p:cNvSpPr>
            <a:spLocks noGrp="1"/>
          </p:cNvSpPr>
          <p:nvPr>
            <p:ph type="title"/>
          </p:nvPr>
        </p:nvSpPr>
        <p:spPr/>
        <p:txBody>
          <a:bodyPr/>
          <a:lstStyle/>
          <a:p>
            <a:r>
              <a:rPr lang="en-US" dirty="0"/>
              <a:t>Third Party Coordination </a:t>
            </a:r>
          </a:p>
        </p:txBody>
      </p:sp>
      <p:sp>
        <p:nvSpPr>
          <p:cNvPr id="3" name="Slide Number Placeholder 2">
            <a:extLst>
              <a:ext uri="{FF2B5EF4-FFF2-40B4-BE49-F238E27FC236}">
                <a16:creationId xmlns:a16="http://schemas.microsoft.com/office/drawing/2014/main" id="{AB7DE899-5C33-453E-ACAF-3CCE059D86D7}"/>
              </a:ext>
            </a:extLst>
          </p:cNvPr>
          <p:cNvSpPr>
            <a:spLocks noGrp="1"/>
          </p:cNvSpPr>
          <p:nvPr>
            <p:ph type="sldNum" sz="quarter" idx="4"/>
          </p:nvPr>
        </p:nvSpPr>
        <p:spPr/>
        <p:txBody>
          <a:bodyPr/>
          <a:lstStyle/>
          <a:p>
            <a:pPr marL="0" marR="0" lvl="1" indent="-276225"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276225" algn="r" defTabSz="914400" rtl="0" eaLnBrk="1" fontAlgn="auto" latinLnBrk="0" hangingPunct="1">
                <a:lnSpc>
                  <a:spcPct val="100000"/>
                </a:lnSpc>
                <a:spcBef>
                  <a:spcPts val="900"/>
                </a:spcBef>
                <a:spcAft>
                  <a:spcPts val="0"/>
                </a:spcAft>
                <a:buClrTx/>
                <a:buSzTx/>
                <a:buFontTx/>
                <a:buNone/>
                <a:tabLst/>
                <a:defRPr/>
              </a:pPr>
              <a:t>54</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0D83FFAC-F13B-4158-BB9A-1DEBB8BEF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85800"/>
            <a:ext cx="9296400" cy="5638800"/>
          </a:xfrm>
          <a:prstGeom prst="rect">
            <a:avLst/>
          </a:prstGeom>
        </p:spPr>
      </p:pic>
      <p:sp>
        <p:nvSpPr>
          <p:cNvPr id="5" name="Content Placeholder 2">
            <a:extLst>
              <a:ext uri="{FF2B5EF4-FFF2-40B4-BE49-F238E27FC236}">
                <a16:creationId xmlns:a16="http://schemas.microsoft.com/office/drawing/2014/main" id="{CF53E525-DF64-4634-8767-6E08E3BE06D0}"/>
              </a:ext>
            </a:extLst>
          </p:cNvPr>
          <p:cNvSpPr txBox="1">
            <a:spLocks/>
          </p:cNvSpPr>
          <p:nvPr/>
        </p:nvSpPr>
        <p:spPr>
          <a:xfrm>
            <a:off x="710878" y="2286000"/>
            <a:ext cx="5689922" cy="3338946"/>
          </a:xfrm>
          <a:prstGeom prst="rect">
            <a:avLst/>
          </a:prstGeom>
        </p:spPr>
        <p:txBody>
          <a:bodyPr>
            <a:normAutofit lnSpcReduction="10000"/>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itchFamily="34" charset="0"/>
                <a:ea typeface="+mn-ea"/>
                <a:cs typeface="+mn-cs"/>
              </a:rPr>
              <a:t>Dallas County</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itchFamily="34" charset="0"/>
                <a:ea typeface="+mn-ea"/>
                <a:cs typeface="+mn-cs"/>
              </a:rPr>
              <a:t>Cities of Dallas, Garland and Mesquite</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itchFamily="34" charset="0"/>
                <a:ea typeface="+mn-ea"/>
                <a:cs typeface="+mn-cs"/>
              </a:rPr>
              <a:t>Utility Companies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itchFamily="34" charset="0"/>
                <a:ea typeface="+mn-ea"/>
                <a:cs typeface="+mn-cs"/>
              </a:rPr>
              <a:t>Dallas Area Rapid Transit &amp; KCS Railway Co.</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itchFamily="34" charset="0"/>
                <a:ea typeface="+mn-ea"/>
                <a:cs typeface="+mn-cs"/>
              </a:rPr>
              <a:t>Area Businesses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itchFamily="34" charset="0"/>
                <a:ea typeface="+mn-ea"/>
                <a:cs typeface="+mn-cs"/>
              </a:rPr>
              <a:t>Area Residents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200" b="0" i="0" u="none" strike="noStrike" kern="1200" cap="none" spc="0" normalizeH="0" baseline="0" noProof="0" dirty="0">
                <a:ln>
                  <a:noFill/>
                </a:ln>
                <a:solidFill>
                  <a:srgbClr val="000000"/>
                </a:solidFill>
                <a:effectLst/>
                <a:uLnTx/>
                <a:uFillTx/>
                <a:latin typeface="Franklin Gothic Book" pitchFamily="34" charset="0"/>
                <a:ea typeface="+mn-ea"/>
                <a:cs typeface="+mn-cs"/>
              </a:rPr>
              <a:t>Community Organizations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la-Latn"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
        <p:nvSpPr>
          <p:cNvPr id="8" name="Parallelogram 7">
            <a:extLst>
              <a:ext uri="{FF2B5EF4-FFF2-40B4-BE49-F238E27FC236}">
                <a16:creationId xmlns:a16="http://schemas.microsoft.com/office/drawing/2014/main" id="{071F2140-61C0-41CC-88A5-6C45F6DE904C}"/>
              </a:ext>
            </a:extLst>
          </p:cNvPr>
          <p:cNvSpPr/>
          <p:nvPr/>
        </p:nvSpPr>
        <p:spPr>
          <a:xfrm>
            <a:off x="-914400" y="685800"/>
            <a:ext cx="1905000" cy="1289755"/>
          </a:xfrm>
          <a:prstGeom prst="parallelogram">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42369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597E-EEDD-4A64-AB7C-ED026AB8E8C9}"/>
              </a:ext>
            </a:extLst>
          </p:cNvPr>
          <p:cNvSpPr>
            <a:spLocks noGrp="1"/>
          </p:cNvSpPr>
          <p:nvPr>
            <p:ph type="title"/>
          </p:nvPr>
        </p:nvSpPr>
        <p:spPr/>
        <p:txBody>
          <a:bodyPr/>
          <a:lstStyle/>
          <a:p>
            <a:r>
              <a:rPr lang="en-US" dirty="0"/>
              <a:t>Project Overview </a:t>
            </a:r>
          </a:p>
        </p:txBody>
      </p:sp>
      <p:sp>
        <p:nvSpPr>
          <p:cNvPr id="3" name="Slide Number Placeholder 2">
            <a:extLst>
              <a:ext uri="{FF2B5EF4-FFF2-40B4-BE49-F238E27FC236}">
                <a16:creationId xmlns:a16="http://schemas.microsoft.com/office/drawing/2014/main" id="{AB7DE899-5C33-453E-ACAF-3CCE059D86D7}"/>
              </a:ext>
            </a:extLst>
          </p:cNvPr>
          <p:cNvSpPr>
            <a:spLocks noGrp="1"/>
          </p:cNvSpPr>
          <p:nvPr>
            <p:ph type="sldNum" sz="quarter" idx="4"/>
          </p:nvPr>
        </p:nvSpPr>
        <p:spPr/>
        <p:txBody>
          <a:bodyPr/>
          <a:lstStyle/>
          <a:p>
            <a:pPr marL="0" marR="0" lvl="1" indent="-276225"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276225" algn="r" defTabSz="914400" rtl="0" eaLnBrk="1" fontAlgn="auto" latinLnBrk="0" hangingPunct="1">
                <a:lnSpc>
                  <a:spcPct val="100000"/>
                </a:lnSpc>
                <a:spcBef>
                  <a:spcPts val="900"/>
                </a:spcBef>
                <a:spcAft>
                  <a:spcPts val="0"/>
                </a:spcAft>
                <a:buClrTx/>
                <a:buSzTx/>
                <a:buFontTx/>
                <a:buNone/>
                <a:tabLst/>
                <a:defRPr/>
              </a:pPr>
              <a:t>55</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5" name="Content Placeholder 2">
            <a:extLst>
              <a:ext uri="{FF2B5EF4-FFF2-40B4-BE49-F238E27FC236}">
                <a16:creationId xmlns:a16="http://schemas.microsoft.com/office/drawing/2014/main" id="{CF53E525-DF64-4634-8767-6E08E3BE06D0}"/>
              </a:ext>
            </a:extLst>
          </p:cNvPr>
          <p:cNvSpPr txBox="1">
            <a:spLocks/>
          </p:cNvSpPr>
          <p:nvPr/>
        </p:nvSpPr>
        <p:spPr>
          <a:xfrm>
            <a:off x="4596160" y="1676400"/>
            <a:ext cx="4274789" cy="4343400"/>
          </a:xfrm>
          <a:prstGeom prst="rect">
            <a:avLst/>
          </a:prstGeom>
        </p:spPr>
        <p:txBody>
          <a:bodyPr>
            <a:normAutofit/>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Project cost: $1.7 billion </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Delivery method: </a:t>
            </a:r>
            <a:r>
              <a:rPr kumimoji="0" lang="en-US" sz="2400" b="1" i="0" u="none" strike="noStrike" kern="1200" cap="none" spc="0" normalizeH="0" baseline="0" noProof="0" dirty="0">
                <a:ln>
                  <a:noFill/>
                </a:ln>
                <a:solidFill>
                  <a:srgbClr val="000000"/>
                </a:solidFill>
                <a:effectLst/>
                <a:uLnTx/>
                <a:uFillTx/>
                <a:latin typeface="Franklin Gothic Book" pitchFamily="34" charset="0"/>
                <a:ea typeface="+mn-ea"/>
                <a:cs typeface="+mn-cs"/>
              </a:rPr>
              <a:t>Design-Build</a:t>
            </a:r>
            <a:endPar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Contract Term: Five Years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Project Awarded: 2019</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Timeframe for construction: 2020 to 2024 </a:t>
            </a:r>
          </a:p>
          <a:p>
            <a:pPr marL="0" marR="0" lvl="0" indent="0" algn="l" defTabSz="914400" rtl="0" eaLnBrk="1" fontAlgn="auto" latinLnBrk="0" hangingPunct="1">
              <a:lnSpc>
                <a:spcPct val="100000"/>
              </a:lnSpc>
              <a:spcBef>
                <a:spcPts val="0"/>
              </a:spcBef>
              <a:spcAft>
                <a:spcPts val="1200"/>
              </a:spcAft>
              <a:buClr>
                <a:srgbClr val="205588"/>
              </a:buClr>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la-Latn"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pic>
        <p:nvPicPr>
          <p:cNvPr id="7" name="Picture 6">
            <a:extLst>
              <a:ext uri="{FF2B5EF4-FFF2-40B4-BE49-F238E27FC236}">
                <a16:creationId xmlns:a16="http://schemas.microsoft.com/office/drawing/2014/main" id="{E2C8F366-60D1-4999-908E-78C4CB1C7AB7}"/>
              </a:ext>
            </a:extLst>
          </p:cNvPr>
          <p:cNvPicPr>
            <a:picLocks noChangeAspect="1"/>
          </p:cNvPicPr>
          <p:nvPr/>
        </p:nvPicPr>
        <p:blipFill>
          <a:blip r:embed="rId3"/>
          <a:stretch>
            <a:fillRect/>
          </a:stretch>
        </p:blipFill>
        <p:spPr>
          <a:xfrm>
            <a:off x="200242" y="1981200"/>
            <a:ext cx="4230148" cy="2362200"/>
          </a:xfrm>
          <a:prstGeom prst="rect">
            <a:avLst/>
          </a:prstGeom>
        </p:spPr>
      </p:pic>
    </p:spTree>
    <p:extLst>
      <p:ext uri="{BB962C8B-B14F-4D97-AF65-F5344CB8AC3E}">
        <p14:creationId xmlns:p14="http://schemas.microsoft.com/office/powerpoint/2010/main" val="27544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EA45-9C04-4D85-86F0-07EC8B005343}"/>
              </a:ext>
            </a:extLst>
          </p:cNvPr>
          <p:cNvSpPr>
            <a:spLocks noGrp="1"/>
          </p:cNvSpPr>
          <p:nvPr>
            <p:ph type="title"/>
          </p:nvPr>
        </p:nvSpPr>
        <p:spPr/>
        <p:txBody>
          <a:bodyPr/>
          <a:lstStyle/>
          <a:p>
            <a:r>
              <a:rPr lang="en-US" dirty="0"/>
              <a:t>Project Limits  </a:t>
            </a:r>
          </a:p>
        </p:txBody>
      </p:sp>
      <p:sp>
        <p:nvSpPr>
          <p:cNvPr id="3" name="Slide Number Placeholder 2">
            <a:extLst>
              <a:ext uri="{FF2B5EF4-FFF2-40B4-BE49-F238E27FC236}">
                <a16:creationId xmlns:a16="http://schemas.microsoft.com/office/drawing/2014/main" id="{4FC1B921-3E99-4A94-BA19-F274EBC2193C}"/>
              </a:ext>
            </a:extLst>
          </p:cNvPr>
          <p:cNvSpPr>
            <a:spLocks noGrp="1"/>
          </p:cNvSpPr>
          <p:nvPr>
            <p:ph type="sldNum" sz="quarter" idx="4"/>
          </p:nvPr>
        </p:nvSpPr>
        <p:spPr/>
        <p:txBody>
          <a:bodyPr/>
          <a:lstStyle/>
          <a:p>
            <a:pPr marL="0" marR="0" lvl="1" indent="-276225"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276225" algn="r" defTabSz="914400" rtl="0" eaLnBrk="1" fontAlgn="auto" latinLnBrk="0" hangingPunct="1">
                <a:lnSpc>
                  <a:spcPct val="100000"/>
                </a:lnSpc>
                <a:spcBef>
                  <a:spcPts val="900"/>
                </a:spcBef>
                <a:spcAft>
                  <a:spcPts val="0"/>
                </a:spcAft>
                <a:buClrTx/>
                <a:buSzTx/>
                <a:buFontTx/>
                <a:buNone/>
                <a:tabLst/>
                <a:defRPr/>
              </a:pPr>
              <a:t>56</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E5E60D93-30B0-483B-B9AA-7220B11CB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469" y="876300"/>
            <a:ext cx="4801409" cy="5372100"/>
          </a:xfrm>
          <a:prstGeom prst="rect">
            <a:avLst/>
          </a:prstGeom>
        </p:spPr>
      </p:pic>
      <p:sp>
        <p:nvSpPr>
          <p:cNvPr id="7" name="Content Placeholder 2">
            <a:extLst>
              <a:ext uri="{FF2B5EF4-FFF2-40B4-BE49-F238E27FC236}">
                <a16:creationId xmlns:a16="http://schemas.microsoft.com/office/drawing/2014/main" id="{24B93AD9-5684-4A05-805F-2D51EB855DBD}"/>
              </a:ext>
            </a:extLst>
          </p:cNvPr>
          <p:cNvSpPr txBox="1">
            <a:spLocks/>
          </p:cNvSpPr>
          <p:nvPr/>
        </p:nvSpPr>
        <p:spPr>
          <a:xfrm>
            <a:off x="253678" y="990600"/>
            <a:ext cx="3329078" cy="4953000"/>
          </a:xfrm>
          <a:prstGeom prst="rect">
            <a:avLst/>
          </a:prstGeom>
        </p:spPr>
        <p:txBody>
          <a:bodyPr>
            <a:normAutofit fontScale="92500"/>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Approx. 11 miles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Dallas County</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Begins just east of U.S. 75 and will continue </a:t>
            </a:r>
            <a:r>
              <a:rPr kumimoji="0" lang="en-US" sz="2400" b="0" i="0" u="none" strike="noStrike" kern="1200" cap="none" spc="0" normalizeH="0" baseline="0" noProof="0" dirty="0">
                <a:ln>
                  <a:noFill/>
                </a:ln>
                <a:solidFill>
                  <a:srgbClr val="FF0000"/>
                </a:solidFill>
                <a:effectLst/>
                <a:uLnTx/>
                <a:uFillTx/>
                <a:latin typeface="Franklin Gothic Book"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past</a:t>
            </a:r>
            <a:r>
              <a:rPr kumimoji="0" lang="en-US" sz="2400" b="0" i="0" u="none" strike="noStrike" kern="1200" cap="none" spc="0" normalizeH="0" baseline="0" noProof="0" dirty="0">
                <a:ln>
                  <a:noFill/>
                </a:ln>
                <a:solidFill>
                  <a:srgbClr val="FF0000"/>
                </a:solidFill>
                <a:effectLst/>
                <a:uLnTx/>
                <a:uFillTx/>
                <a:latin typeface="Franklin Gothic Book"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I-30</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Cities of Dallas, Garland and Mesquite</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Will include reconstruction of two-mile section of I-30 to accommodate the </a:t>
            </a:r>
            <a:b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I-30 / I-635 interchange</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la-Latn"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2841017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EA45-9C04-4D85-86F0-07EC8B005343}"/>
              </a:ext>
            </a:extLst>
          </p:cNvPr>
          <p:cNvSpPr>
            <a:spLocks noGrp="1"/>
          </p:cNvSpPr>
          <p:nvPr>
            <p:ph type="title"/>
          </p:nvPr>
        </p:nvSpPr>
        <p:spPr/>
        <p:txBody>
          <a:bodyPr/>
          <a:lstStyle/>
          <a:p>
            <a:r>
              <a:rPr lang="en-US" dirty="0"/>
              <a:t>Existing Lanes</a:t>
            </a:r>
          </a:p>
        </p:txBody>
      </p:sp>
      <p:sp>
        <p:nvSpPr>
          <p:cNvPr id="3" name="Slide Number Placeholder 2">
            <a:extLst>
              <a:ext uri="{FF2B5EF4-FFF2-40B4-BE49-F238E27FC236}">
                <a16:creationId xmlns:a16="http://schemas.microsoft.com/office/drawing/2014/main" id="{4FC1B921-3E99-4A94-BA19-F274EBC2193C}"/>
              </a:ext>
            </a:extLst>
          </p:cNvPr>
          <p:cNvSpPr>
            <a:spLocks noGrp="1"/>
          </p:cNvSpPr>
          <p:nvPr>
            <p:ph type="sldNum" sz="quarter" idx="4"/>
          </p:nvPr>
        </p:nvSpPr>
        <p:spPr/>
        <p:txBody>
          <a:bodyPr/>
          <a:lstStyle/>
          <a:p>
            <a:pPr marL="0" marR="0" lvl="1" indent="-276225"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276225" algn="r" defTabSz="914400" rtl="0" eaLnBrk="1" fontAlgn="auto" latinLnBrk="0" hangingPunct="1">
                <a:lnSpc>
                  <a:spcPct val="100000"/>
                </a:lnSpc>
                <a:spcBef>
                  <a:spcPts val="900"/>
                </a:spcBef>
                <a:spcAft>
                  <a:spcPts val="0"/>
                </a:spcAft>
                <a:buClrTx/>
                <a:buSzTx/>
                <a:buFontTx/>
                <a:buNone/>
                <a:tabLst/>
                <a:defRPr/>
              </a:pPr>
              <a:t>57</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7DBD13E9-C361-41AE-A58C-979BA1EF22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846"/>
          <a:stretch/>
        </p:blipFill>
        <p:spPr>
          <a:xfrm>
            <a:off x="2133600" y="838201"/>
            <a:ext cx="4953000" cy="3394752"/>
          </a:xfrm>
          <a:prstGeom prst="rect">
            <a:avLst/>
          </a:prstGeom>
        </p:spPr>
      </p:pic>
      <p:sp>
        <p:nvSpPr>
          <p:cNvPr id="7" name="Content Placeholder 2">
            <a:extLst>
              <a:ext uri="{FF2B5EF4-FFF2-40B4-BE49-F238E27FC236}">
                <a16:creationId xmlns:a16="http://schemas.microsoft.com/office/drawing/2014/main" id="{25482101-4BDC-46B7-88C8-EE5F3CF316ED}"/>
              </a:ext>
            </a:extLst>
          </p:cNvPr>
          <p:cNvSpPr txBox="1">
            <a:spLocks/>
          </p:cNvSpPr>
          <p:nvPr/>
        </p:nvSpPr>
        <p:spPr>
          <a:xfrm>
            <a:off x="2133600" y="4495800"/>
            <a:ext cx="5638800" cy="1828800"/>
          </a:xfrm>
          <a:prstGeom prst="rect">
            <a:avLst/>
          </a:prstGeom>
        </p:spPr>
        <p:txBody>
          <a:bodyPr>
            <a:normAutofit fontScale="70000" lnSpcReduction="20000"/>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205588"/>
              </a:buClr>
              <a:buSzTx/>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Franklin Gothic Book" pitchFamily="34" charset="0"/>
                <a:ea typeface="+mn-ea"/>
                <a:cs typeface="+mn-cs"/>
              </a:rPr>
              <a:t>The existing 635 East has: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Four general purpose lanes in each direction</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One HOV/Managed Lane in each direction, separated by delineators from the general purpose lanes </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Discontinuous frontage roads</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la-Latn"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1510012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EA45-9C04-4D85-86F0-07EC8B005343}"/>
              </a:ext>
            </a:extLst>
          </p:cNvPr>
          <p:cNvSpPr>
            <a:spLocks noGrp="1"/>
          </p:cNvSpPr>
          <p:nvPr>
            <p:ph type="title"/>
          </p:nvPr>
        </p:nvSpPr>
        <p:spPr/>
        <p:txBody>
          <a:bodyPr/>
          <a:lstStyle/>
          <a:p>
            <a:r>
              <a:rPr lang="en-US" dirty="0"/>
              <a:t>Proposed Lanes</a:t>
            </a:r>
          </a:p>
        </p:txBody>
      </p:sp>
      <p:sp>
        <p:nvSpPr>
          <p:cNvPr id="3" name="Slide Number Placeholder 2">
            <a:extLst>
              <a:ext uri="{FF2B5EF4-FFF2-40B4-BE49-F238E27FC236}">
                <a16:creationId xmlns:a16="http://schemas.microsoft.com/office/drawing/2014/main" id="{4FC1B921-3E99-4A94-BA19-F274EBC2193C}"/>
              </a:ext>
            </a:extLst>
          </p:cNvPr>
          <p:cNvSpPr>
            <a:spLocks noGrp="1"/>
          </p:cNvSpPr>
          <p:nvPr>
            <p:ph type="sldNum" sz="quarter" idx="4"/>
          </p:nvPr>
        </p:nvSpPr>
        <p:spPr/>
        <p:txBody>
          <a:bodyPr/>
          <a:lstStyle/>
          <a:p>
            <a:pPr marL="0" marR="0" lvl="1" indent="-276225"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276225" algn="r" defTabSz="914400" rtl="0" eaLnBrk="1" fontAlgn="auto" latinLnBrk="0" hangingPunct="1">
                <a:lnSpc>
                  <a:spcPct val="100000"/>
                </a:lnSpc>
                <a:spcBef>
                  <a:spcPts val="900"/>
                </a:spcBef>
                <a:spcAft>
                  <a:spcPts val="0"/>
                </a:spcAft>
                <a:buClrTx/>
                <a:buSzTx/>
                <a:buFontTx/>
                <a:buNone/>
                <a:tabLst/>
                <a:defRPr/>
              </a:pPr>
              <a:t>58</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2C658008-0129-430E-91BF-377CCEF8BD4B}"/>
              </a:ext>
            </a:extLst>
          </p:cNvPr>
          <p:cNvPicPr>
            <a:picLocks noChangeAspect="1"/>
          </p:cNvPicPr>
          <p:nvPr/>
        </p:nvPicPr>
        <p:blipFill rotWithShape="1">
          <a:blip r:embed="rId3"/>
          <a:srcRect l="1696" r="929"/>
          <a:stretch/>
        </p:blipFill>
        <p:spPr>
          <a:xfrm>
            <a:off x="1290625" y="1219200"/>
            <a:ext cx="6710375" cy="3134236"/>
          </a:xfrm>
          <a:prstGeom prst="rect">
            <a:avLst/>
          </a:prstGeom>
        </p:spPr>
      </p:pic>
      <p:sp>
        <p:nvSpPr>
          <p:cNvPr id="7" name="Content Placeholder 2">
            <a:extLst>
              <a:ext uri="{FF2B5EF4-FFF2-40B4-BE49-F238E27FC236}">
                <a16:creationId xmlns:a16="http://schemas.microsoft.com/office/drawing/2014/main" id="{AF35D7E2-9CA9-47D0-975E-FEF25C1487E8}"/>
              </a:ext>
            </a:extLst>
          </p:cNvPr>
          <p:cNvSpPr txBox="1">
            <a:spLocks/>
          </p:cNvSpPr>
          <p:nvPr/>
        </p:nvSpPr>
        <p:spPr>
          <a:xfrm>
            <a:off x="1905000" y="4495800"/>
            <a:ext cx="5867400" cy="1828800"/>
          </a:xfrm>
          <a:prstGeom prst="rect">
            <a:avLst/>
          </a:prstGeom>
        </p:spPr>
        <p:txBody>
          <a:bodyPr>
            <a:normAutofit fontScale="70000" lnSpcReduction="20000"/>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205588"/>
              </a:buClr>
              <a:buSzTx/>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Franklin Gothic Book" pitchFamily="34" charset="0"/>
                <a:ea typeface="+mn-ea"/>
                <a:cs typeface="+mn-cs"/>
              </a:rPr>
              <a:t>When construction is complete, 635 East will have:</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Five general purpose lanes in each direction</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Managed toll lanes (TEXpress) with shoulders, and separated from the general purpose lanes by concrete barriers </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Continuous frontage roads </a:t>
            </a:r>
            <a:endParaRPr kumimoji="0" lang="en-US" sz="18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279739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6C61-FE91-4C7E-B979-16823B6C4301}"/>
              </a:ext>
            </a:extLst>
          </p:cNvPr>
          <p:cNvSpPr>
            <a:spLocks noGrp="1"/>
          </p:cNvSpPr>
          <p:nvPr>
            <p:ph type="title"/>
          </p:nvPr>
        </p:nvSpPr>
        <p:spPr/>
        <p:txBody>
          <a:bodyPr/>
          <a:lstStyle/>
          <a:p>
            <a:r>
              <a:rPr lang="en-US" dirty="0"/>
              <a:t>Project Schedule</a:t>
            </a:r>
          </a:p>
        </p:txBody>
      </p:sp>
      <p:sp>
        <p:nvSpPr>
          <p:cNvPr id="4" name="Slide Number Placeholder 3">
            <a:extLst>
              <a:ext uri="{FF2B5EF4-FFF2-40B4-BE49-F238E27FC236}">
                <a16:creationId xmlns:a16="http://schemas.microsoft.com/office/drawing/2014/main" id="{7ADB0709-A65C-4978-9122-175E2B8C30B0}"/>
              </a:ext>
            </a:extLst>
          </p:cNvPr>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59</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graphicFrame>
        <p:nvGraphicFramePr>
          <p:cNvPr id="11" name="Table 11">
            <a:extLst>
              <a:ext uri="{FF2B5EF4-FFF2-40B4-BE49-F238E27FC236}">
                <a16:creationId xmlns:a16="http://schemas.microsoft.com/office/drawing/2014/main" id="{E271C6CB-4F44-4B19-8C54-8F7AD3DF6CAA}"/>
              </a:ext>
            </a:extLst>
          </p:cNvPr>
          <p:cNvGraphicFramePr>
            <a:graphicFrameLocks noGrp="1"/>
          </p:cNvGraphicFramePr>
          <p:nvPr>
            <p:ph idx="4294967295"/>
            <p:extLst/>
          </p:nvPr>
        </p:nvGraphicFramePr>
        <p:xfrm>
          <a:off x="838200" y="1676400"/>
          <a:ext cx="6750050" cy="3835293"/>
        </p:xfrm>
        <a:graphic>
          <a:graphicData uri="http://schemas.openxmlformats.org/drawingml/2006/table">
            <a:tbl>
              <a:tblPr firstRow="1" bandRow="1">
                <a:tableStyleId>{5C22544A-7EE6-4342-B048-85BDC9FD1C3A}</a:tableStyleId>
              </a:tblPr>
              <a:tblGrid>
                <a:gridCol w="3375025">
                  <a:extLst>
                    <a:ext uri="{9D8B030D-6E8A-4147-A177-3AD203B41FA5}">
                      <a16:colId xmlns:a16="http://schemas.microsoft.com/office/drawing/2014/main" val="2793675730"/>
                    </a:ext>
                  </a:extLst>
                </a:gridCol>
                <a:gridCol w="3375025">
                  <a:extLst>
                    <a:ext uri="{9D8B030D-6E8A-4147-A177-3AD203B41FA5}">
                      <a16:colId xmlns:a16="http://schemas.microsoft.com/office/drawing/2014/main" val="2400677874"/>
                    </a:ext>
                  </a:extLst>
                </a:gridCol>
              </a:tblGrid>
              <a:tr h="859588">
                <a:tc>
                  <a:txBody>
                    <a:bodyPr/>
                    <a:lstStyle/>
                    <a:p>
                      <a:pPr marL="0" marR="0" algn="l">
                        <a:lnSpc>
                          <a:spcPct val="107000"/>
                        </a:lnSpc>
                        <a:spcBef>
                          <a:spcPts val="0"/>
                        </a:spcBef>
                        <a:spcAft>
                          <a:spcPts val="0"/>
                        </a:spcAft>
                      </a:pP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May 2019</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marL="0" marR="0" algn="l">
                        <a:lnSpc>
                          <a:spcPct val="107000"/>
                        </a:lnSpc>
                        <a:spcBef>
                          <a:spcPts val="0"/>
                        </a:spcBef>
                        <a:spcAft>
                          <a:spcPts val="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TxDOT awards the project to PLC </a:t>
                      </a:r>
                    </a:p>
                  </a:txBody>
                  <a:tcPr marL="68580" marR="68580" marT="0" marB="0">
                    <a:solidFill>
                      <a:schemeClr val="tx2"/>
                    </a:solidFill>
                  </a:tcPr>
                </a:tc>
                <a:extLst>
                  <a:ext uri="{0D108BD9-81ED-4DB2-BD59-A6C34878D82A}">
                    <a16:rowId xmlns:a16="http://schemas.microsoft.com/office/drawing/2014/main" val="3798289616"/>
                  </a:ext>
                </a:extLst>
              </a:tr>
              <a:tr h="1195699">
                <a:tc>
                  <a:txBody>
                    <a:bodyPr/>
                    <a:lstStyle/>
                    <a:p>
                      <a:pPr marL="0" marR="0" algn="l">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August 2019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Start of project design and contract execution</a:t>
                      </a:r>
                    </a:p>
                  </a:txBody>
                  <a:tcPr marL="68580" marR="68580" marT="0" marB="0"/>
                </a:tc>
                <a:extLst>
                  <a:ext uri="{0D108BD9-81ED-4DB2-BD59-A6C34878D82A}">
                    <a16:rowId xmlns:a16="http://schemas.microsoft.com/office/drawing/2014/main" val="215064950"/>
                  </a:ext>
                </a:extLst>
              </a:tr>
              <a:tr h="1195699">
                <a:tc>
                  <a:txBody>
                    <a:bodyPr/>
                    <a:lstStyle/>
                    <a:p>
                      <a:pPr marL="0" marR="0" algn="l">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Spring/Summer 2020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Start of construction and utility work/relocations</a:t>
                      </a:r>
                    </a:p>
                  </a:txBody>
                  <a:tcPr marL="68580" marR="68580" marT="0" marB="0"/>
                </a:tc>
                <a:extLst>
                  <a:ext uri="{0D108BD9-81ED-4DB2-BD59-A6C34878D82A}">
                    <a16:rowId xmlns:a16="http://schemas.microsoft.com/office/drawing/2014/main" val="907861724"/>
                  </a:ext>
                </a:extLst>
              </a:tr>
              <a:tr h="584307">
                <a:tc>
                  <a:txBody>
                    <a:bodyPr/>
                    <a:lstStyle/>
                    <a:p>
                      <a:pPr marL="0" marR="0" algn="l">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Late 2024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Substantial completion</a:t>
                      </a:r>
                    </a:p>
                  </a:txBody>
                  <a:tcPr marL="68580" marR="68580" marT="0" marB="0"/>
                </a:tc>
                <a:extLst>
                  <a:ext uri="{0D108BD9-81ED-4DB2-BD59-A6C34878D82A}">
                    <a16:rowId xmlns:a16="http://schemas.microsoft.com/office/drawing/2014/main" val="1516869276"/>
                  </a:ext>
                </a:extLst>
              </a:tr>
            </a:tbl>
          </a:graphicData>
        </a:graphic>
      </p:graphicFrame>
    </p:spTree>
    <p:extLst>
      <p:ext uri="{BB962C8B-B14F-4D97-AF65-F5344CB8AC3E}">
        <p14:creationId xmlns:p14="http://schemas.microsoft.com/office/powerpoint/2010/main" val="768389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609600"/>
            <a:ext cx="8385175" cy="838200"/>
          </a:xfrm>
        </p:spPr>
        <p:txBody>
          <a:bodyPr>
            <a:normAutofit/>
          </a:bodyPr>
          <a:lstStyle/>
          <a:p>
            <a:r>
              <a:rPr lang="en-US" altLang="en-US" sz="2800" dirty="0">
                <a:solidFill>
                  <a:schemeClr val="tx2"/>
                </a:solidFill>
              </a:rPr>
              <a:t>   </a:t>
            </a:r>
            <a:r>
              <a:rPr lang="en-US" altLang="en-US" b="1" dirty="0">
                <a:solidFill>
                  <a:schemeClr val="tx2"/>
                </a:solidFill>
                <a:latin typeface="Arial" panose="020B0604020202020204" pitchFamily="34" charset="0"/>
                <a:cs typeface="Arial" panose="020B0604020202020204" pitchFamily="34" charset="0"/>
              </a:rPr>
              <a:t>Six (5) CIP Partners:</a:t>
            </a:r>
          </a:p>
        </p:txBody>
      </p:sp>
      <p:sp>
        <p:nvSpPr>
          <p:cNvPr id="12291" name="Content Placeholder 2"/>
          <p:cNvSpPr>
            <a:spLocks noGrp="1"/>
          </p:cNvSpPr>
          <p:nvPr>
            <p:ph sz="quarter" idx="1"/>
          </p:nvPr>
        </p:nvSpPr>
        <p:spPr>
          <a:xfrm>
            <a:off x="609600" y="1981200"/>
            <a:ext cx="8153400" cy="4114800"/>
          </a:xfrm>
        </p:spPr>
        <p:txBody>
          <a:bodyPr>
            <a:normAutofit/>
          </a:bodyPr>
          <a:lstStyle/>
          <a:p>
            <a:pPr>
              <a:lnSpc>
                <a:spcPct val="150000"/>
              </a:lnSpc>
            </a:pPr>
            <a:r>
              <a:rPr lang="en-US" altLang="en-US" b="1" dirty="0">
                <a:solidFill>
                  <a:schemeClr val="tx1"/>
                </a:solidFill>
              </a:rPr>
              <a:t>Texas Department of Transportation (TxDOT) </a:t>
            </a:r>
          </a:p>
          <a:p>
            <a:pPr>
              <a:lnSpc>
                <a:spcPct val="150000"/>
              </a:lnSpc>
            </a:pPr>
            <a:r>
              <a:rPr lang="en-US" altLang="en-US" b="1" dirty="0">
                <a:solidFill>
                  <a:schemeClr val="tx1"/>
                </a:solidFill>
              </a:rPr>
              <a:t>North Texas Tollway Authority (NTTA) </a:t>
            </a:r>
          </a:p>
          <a:p>
            <a:pPr>
              <a:lnSpc>
                <a:spcPct val="150000"/>
              </a:lnSpc>
            </a:pPr>
            <a:r>
              <a:rPr lang="en-US" altLang="en-US" b="1" dirty="0">
                <a:solidFill>
                  <a:schemeClr val="tx1"/>
                </a:solidFill>
              </a:rPr>
              <a:t>Regional Hispanic Contractors Association (RHCA)</a:t>
            </a:r>
          </a:p>
          <a:p>
            <a:pPr>
              <a:lnSpc>
                <a:spcPct val="150000"/>
              </a:lnSpc>
            </a:pPr>
            <a:r>
              <a:rPr lang="en-US" altLang="en-US" b="1" dirty="0">
                <a:solidFill>
                  <a:schemeClr val="tx1"/>
                </a:solidFill>
              </a:rPr>
              <a:t>Associated General Contractors of Texas (AGC)</a:t>
            </a:r>
          </a:p>
          <a:p>
            <a:pPr>
              <a:lnSpc>
                <a:spcPct val="150000"/>
              </a:lnSpc>
            </a:pPr>
            <a:r>
              <a:rPr lang="en-US" altLang="en-US" b="1" dirty="0">
                <a:solidFill>
                  <a:schemeClr val="tx1"/>
                </a:solidFill>
              </a:rPr>
              <a:t>Asian American Contractors Association of Texas (AACATX)</a:t>
            </a:r>
          </a:p>
        </p:txBody>
      </p:sp>
    </p:spTree>
    <p:extLst>
      <p:ext uri="{BB962C8B-B14F-4D97-AF65-F5344CB8AC3E}">
        <p14:creationId xmlns:p14="http://schemas.microsoft.com/office/powerpoint/2010/main" val="3516051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Subcontracting Opportunities</a:t>
            </a:r>
          </a:p>
        </p:txBody>
      </p:sp>
      <p:sp>
        <p:nvSpPr>
          <p:cNvPr id="3" name="Content Placeholder 2"/>
          <p:cNvSpPr>
            <a:spLocks noGrp="1"/>
          </p:cNvSpPr>
          <p:nvPr>
            <p:ph idx="1"/>
          </p:nvPr>
        </p:nvSpPr>
        <p:spPr>
          <a:xfrm>
            <a:off x="253678" y="1371601"/>
            <a:ext cx="8477250" cy="4866418"/>
          </a:xfrm>
        </p:spPr>
        <p:txBody>
          <a:bodyPr>
            <a:normAutofit/>
          </a:bodyPr>
          <a:lstStyle/>
          <a:p>
            <a:r>
              <a:rPr lang="en-US" dirty="0"/>
              <a:t>MSE Walls</a:t>
            </a:r>
          </a:p>
          <a:p>
            <a:r>
              <a:rPr lang="en-US" dirty="0"/>
              <a:t>Precast Post and Panel Noise Walls</a:t>
            </a:r>
          </a:p>
          <a:p>
            <a:r>
              <a:rPr lang="en-US" dirty="0"/>
              <a:t>Cast-in-place Retaining Walls and Noise Walls</a:t>
            </a:r>
          </a:p>
          <a:p>
            <a:r>
              <a:rPr lang="en-US" dirty="0"/>
              <a:t>Slip-form Concrete Barrier</a:t>
            </a:r>
          </a:p>
          <a:p>
            <a:r>
              <a:rPr lang="en-US" dirty="0"/>
              <a:t>Metal Beam Guard Fence</a:t>
            </a:r>
          </a:p>
          <a:p>
            <a:r>
              <a:rPr lang="en-US" dirty="0"/>
              <a:t>Cross Street Civil Construction Packages</a:t>
            </a:r>
          </a:p>
          <a:p>
            <a:r>
              <a:rPr lang="en-US" dirty="0"/>
              <a:t>Bridge Decks</a:t>
            </a:r>
          </a:p>
          <a:p>
            <a:r>
              <a:rPr lang="en-US" dirty="0"/>
              <a:t>Storm Drains</a:t>
            </a:r>
          </a:p>
          <a:p>
            <a:r>
              <a:rPr lang="en-US" dirty="0"/>
              <a:t>Concrete Paving</a:t>
            </a:r>
          </a:p>
          <a:p>
            <a:r>
              <a:rPr lang="en-US" dirty="0"/>
              <a:t>Other small, miscellaneous goods and services</a:t>
            </a:r>
          </a:p>
          <a:p>
            <a:r>
              <a:rPr lang="en-US" dirty="0"/>
              <a:t>Sidewalks and ADA ramps</a:t>
            </a:r>
          </a:p>
          <a:p>
            <a:r>
              <a:rPr lang="en-US" dirty="0"/>
              <a:t>Misc. Concrete flatwork (riprap)</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60</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75038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8466"/>
            <a:ext cx="6801323" cy="64346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Neue"/>
                <a:ea typeface="+mj-ea"/>
                <a:cs typeface="Helvetica Neue"/>
              </a:rPr>
              <a:t>Bidding Process</a:t>
            </a:r>
          </a:p>
        </p:txBody>
      </p:sp>
      <p:sp>
        <p:nvSpPr>
          <p:cNvPr id="6" name="Flowchart: Alternate Process 5"/>
          <p:cNvSpPr/>
          <p:nvPr/>
        </p:nvSpPr>
        <p:spPr>
          <a:xfrm>
            <a:off x="584217" y="1507068"/>
            <a:ext cx="1280160" cy="69279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a:ea typeface="+mn-ea"/>
                <a:cs typeface="+mn-cs"/>
              </a:rPr>
              <a:t>Company Profile</a:t>
            </a:r>
          </a:p>
        </p:txBody>
      </p:sp>
      <p:sp>
        <p:nvSpPr>
          <p:cNvPr id="10" name="Flowchart: Alternate Process 9"/>
          <p:cNvSpPr/>
          <p:nvPr/>
        </p:nvSpPr>
        <p:spPr>
          <a:xfrm>
            <a:off x="584217" y="2438401"/>
            <a:ext cx="1280160" cy="653532"/>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a:ea typeface="+mn-ea"/>
                <a:cs typeface="+mn-cs"/>
              </a:rPr>
              <a:t>RFP</a:t>
            </a:r>
          </a:p>
        </p:txBody>
      </p:sp>
      <p:sp>
        <p:nvSpPr>
          <p:cNvPr id="11" name="Flowchart: Alternate Process 10"/>
          <p:cNvSpPr/>
          <p:nvPr/>
        </p:nvSpPr>
        <p:spPr>
          <a:xfrm>
            <a:off x="584217" y="3330473"/>
            <a:ext cx="1280160" cy="631927"/>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a:ea typeface="+mn-ea"/>
                <a:cs typeface="+mn-cs"/>
              </a:rPr>
              <a:t>Bid</a:t>
            </a:r>
          </a:p>
        </p:txBody>
      </p:sp>
      <p:sp>
        <p:nvSpPr>
          <p:cNvPr id="12" name="Flowchart: Alternate Process 11"/>
          <p:cNvSpPr/>
          <p:nvPr/>
        </p:nvSpPr>
        <p:spPr>
          <a:xfrm>
            <a:off x="584217" y="4200940"/>
            <a:ext cx="1280160" cy="681127"/>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a:ea typeface="+mn-ea"/>
                <a:cs typeface="+mn-cs"/>
              </a:rPr>
              <a:t>Evaluation</a:t>
            </a:r>
          </a:p>
        </p:txBody>
      </p:sp>
      <p:sp>
        <p:nvSpPr>
          <p:cNvPr id="13" name="Flowchart: Alternate Process 12"/>
          <p:cNvSpPr/>
          <p:nvPr/>
        </p:nvSpPr>
        <p:spPr>
          <a:xfrm>
            <a:off x="584217" y="5105401"/>
            <a:ext cx="1280160" cy="643467"/>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a:ea typeface="+mn-ea"/>
                <a:cs typeface="+mn-cs"/>
              </a:rPr>
              <a:t>Award</a:t>
            </a:r>
          </a:p>
        </p:txBody>
      </p:sp>
      <p:sp>
        <p:nvSpPr>
          <p:cNvPr id="14" name="TextBox 13"/>
          <p:cNvSpPr txBox="1"/>
          <p:nvPr/>
        </p:nvSpPr>
        <p:spPr>
          <a:xfrm>
            <a:off x="2057399" y="1644134"/>
            <a:ext cx="6180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Complete Bidders Questionnaire (</a:t>
            </a:r>
            <a:r>
              <a:rPr kumimoji="0" lang="en-US" sz="1800" b="0" i="0" u="none" strike="noStrike" kern="1200" cap="none" spc="0" normalizeH="0" baseline="0" noProof="0" dirty="0">
                <a:ln>
                  <a:noFill/>
                </a:ln>
                <a:solidFill>
                  <a:srgbClr val="000000"/>
                </a:solidFill>
                <a:effectLst/>
                <a:uLnTx/>
                <a:uFillTx/>
                <a:latin typeface="Arial"/>
                <a:ea typeface="+mn-ea"/>
                <a:cs typeface="+mn-cs"/>
                <a:hlinkClick r:id="rId3"/>
              </a:rPr>
              <a:t>www.635east.com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15" name="TextBox 14"/>
          <p:cNvSpPr txBox="1"/>
          <p:nvPr/>
        </p:nvSpPr>
        <p:spPr>
          <a:xfrm>
            <a:off x="2057399" y="2590800"/>
            <a:ext cx="61044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Bid Package will be sent via email to all potential bidders</a:t>
            </a:r>
          </a:p>
        </p:txBody>
      </p:sp>
      <p:sp>
        <p:nvSpPr>
          <p:cNvPr id="17" name="TextBox 16"/>
          <p:cNvSpPr txBox="1"/>
          <p:nvPr/>
        </p:nvSpPr>
        <p:spPr>
          <a:xfrm>
            <a:off x="2133600" y="3537466"/>
            <a:ext cx="6104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Follow Instructions to Bidders &amp; Submit Bid/Proposal</a:t>
            </a:r>
          </a:p>
        </p:txBody>
      </p:sp>
      <p:sp>
        <p:nvSpPr>
          <p:cNvPr id="18" name="TextBox 17"/>
          <p:cNvSpPr txBox="1"/>
          <p:nvPr/>
        </p:nvSpPr>
        <p:spPr>
          <a:xfrm>
            <a:off x="1981200" y="4286012"/>
            <a:ext cx="6256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PLC Evaluation of Bid/Proposal – Qualifications &amp; Pricing</a:t>
            </a:r>
          </a:p>
        </p:txBody>
      </p:sp>
      <p:sp>
        <p:nvSpPr>
          <p:cNvPr id="19" name="TextBox 18"/>
          <p:cNvSpPr txBox="1"/>
          <p:nvPr/>
        </p:nvSpPr>
        <p:spPr>
          <a:xfrm>
            <a:off x="2057399" y="5242468"/>
            <a:ext cx="6180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PLC Award</a:t>
            </a:r>
          </a:p>
        </p:txBody>
      </p:sp>
    </p:spTree>
    <p:extLst>
      <p:ext uri="{BB962C8B-B14F-4D97-AF65-F5344CB8AC3E}">
        <p14:creationId xmlns:p14="http://schemas.microsoft.com/office/powerpoint/2010/main" val="193705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p:bldP spid="15" grpId="0"/>
      <p:bldP spid="17" grpId="0"/>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78" y="109728"/>
            <a:ext cx="7975922" cy="338554"/>
          </a:xfrm>
        </p:spPr>
        <p:txBody>
          <a:bodyPr/>
          <a:lstStyle/>
          <a:p>
            <a:r>
              <a:rPr lang="en-US" sz="1600" dirty="0">
                <a:solidFill>
                  <a:schemeClr val="tx1"/>
                </a:solidFill>
              </a:rPr>
              <a:t>Registering for Solicitations</a:t>
            </a:r>
            <a:r>
              <a:rPr lang="en-US" sz="1600" dirty="0"/>
              <a:t>– </a:t>
            </a:r>
            <a:r>
              <a:rPr lang="en-US" sz="1600" dirty="0">
                <a:solidFill>
                  <a:schemeClr val="accent3"/>
                </a:solidFill>
              </a:rPr>
              <a:t>FILL OUT THE BIDDERS QUESTIONNAIRE!</a:t>
            </a:r>
          </a:p>
        </p:txBody>
      </p:sp>
      <p:sp>
        <p:nvSpPr>
          <p:cNvPr id="4" name="Slide Number Placeholder 3"/>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62</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1" name="Content Placeholder 2">
            <a:extLst>
              <a:ext uri="{FF2B5EF4-FFF2-40B4-BE49-F238E27FC236}">
                <a16:creationId xmlns:a16="http://schemas.microsoft.com/office/drawing/2014/main" id="{7EC805A2-1FD4-4D69-B370-A9E0EBC44827}"/>
              </a:ext>
            </a:extLst>
          </p:cNvPr>
          <p:cNvSpPr txBox="1">
            <a:spLocks/>
          </p:cNvSpPr>
          <p:nvPr/>
        </p:nvSpPr>
        <p:spPr>
          <a:xfrm>
            <a:off x="609600" y="1268777"/>
            <a:ext cx="4114800" cy="4751023"/>
          </a:xfrm>
          <a:prstGeom prst="rect">
            <a:avLst/>
          </a:prstGeom>
        </p:spPr>
        <p:txBody>
          <a:bodyPr>
            <a:normAutofit/>
          </a:bodyPr>
          <a:lst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Register via project website  at </a:t>
            </a: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hlinkClick r:id="rId3"/>
              </a:rPr>
              <a:t>www.635east.com</a:t>
            </a: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 </a:t>
            </a:r>
          </a:p>
          <a:p>
            <a:pPr marL="0" marR="0" lvl="0" indent="0" algn="l" defTabSz="914400" rtl="0" eaLnBrk="1" fontAlgn="auto" latinLnBrk="0" hangingPunct="1">
              <a:lnSpc>
                <a:spcPct val="100000"/>
              </a:lnSpc>
              <a:spcBef>
                <a:spcPts val="0"/>
              </a:spcBef>
              <a:spcAft>
                <a:spcPts val="1200"/>
              </a:spcAft>
              <a:buClr>
                <a:srgbClr val="205588"/>
              </a:buClr>
              <a:buSzTx/>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Email to </a:t>
            </a: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hlinkClick r:id="rId4"/>
              </a:rPr>
              <a:t>bids@plclbj.com</a:t>
            </a:r>
            <a:endPar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0" marR="0" lvl="0" indent="0" algn="l" defTabSz="914400" rtl="0" eaLnBrk="1" fontAlgn="auto" latinLnBrk="0" hangingPunct="1">
              <a:lnSpc>
                <a:spcPct val="100000"/>
              </a:lnSpc>
              <a:spcBef>
                <a:spcPts val="0"/>
              </a:spcBef>
              <a:spcAft>
                <a:spcPts val="1200"/>
              </a:spcAft>
              <a:buClr>
                <a:srgbClr val="205588"/>
              </a:buClr>
              <a:buSzTx/>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Contact Adrienne Williams</a:t>
            </a:r>
          </a:p>
          <a:p>
            <a:pPr marL="0" marR="0" lvl="0" indent="0" algn="l" defTabSz="914400" rtl="0" eaLnBrk="1" fontAlgn="auto" latinLnBrk="0" hangingPunct="1">
              <a:lnSpc>
                <a:spcPct val="100000"/>
              </a:lnSpc>
              <a:spcBef>
                <a:spcPts val="0"/>
              </a:spcBef>
              <a:spcAft>
                <a:spcPts val="1200"/>
              </a:spcAft>
              <a:buClr>
                <a:srgbClr val="205588"/>
              </a:buClr>
              <a:buSzTx/>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for additional support at:</a:t>
            </a:r>
          </a:p>
          <a:p>
            <a:pPr marL="0" marR="0" lvl="0" indent="0" algn="l" defTabSz="914400" rtl="0" eaLnBrk="1" fontAlgn="auto" latinLnBrk="0" hangingPunct="1">
              <a:lnSpc>
                <a:spcPct val="100000"/>
              </a:lnSpc>
              <a:spcBef>
                <a:spcPts val="0"/>
              </a:spcBef>
              <a:spcAft>
                <a:spcPts val="1200"/>
              </a:spcAft>
              <a:buClr>
                <a:srgbClr val="205588"/>
              </a:buClr>
              <a:buSzTx/>
              <a:buFont typeface="Wingdings" pitchFamily="2" charset="2"/>
              <a:buNone/>
              <a:tabLst/>
              <a:defRPr/>
            </a:pPr>
            <a:r>
              <a:rPr kumimoji="0" lang="en-US" sz="2400" b="0" i="0" u="none" strike="noStrike" kern="1200" cap="none" spc="0" normalizeH="0" baseline="0" noProof="0" dirty="0">
                <a:ln>
                  <a:noFill/>
                </a:ln>
                <a:solidFill>
                  <a:srgbClr val="042A45"/>
                </a:solidFill>
                <a:effectLst/>
                <a:uLnTx/>
                <a:uFillTx/>
                <a:latin typeface="Franklin Gothic Book" pitchFamily="34" charset="0"/>
                <a:ea typeface="+mn-ea"/>
                <a:cs typeface="+mn-cs"/>
                <a:hlinkClick r:id="rId5"/>
              </a:rPr>
              <a:t>Adrienne.Williams@plclbj.com</a:t>
            </a:r>
            <a:r>
              <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rPr>
              <a:t> </a:t>
            </a:r>
          </a:p>
          <a:p>
            <a:pPr marL="230188" marR="0" lvl="0" indent="-230188" algn="l" defTabSz="914400" rtl="0" eaLnBrk="1" fontAlgn="auto" latinLnBrk="0" hangingPunct="1">
              <a:lnSpc>
                <a:spcPct val="100000"/>
              </a:lnSpc>
              <a:spcBef>
                <a:spcPts val="0"/>
              </a:spcBef>
              <a:spcAft>
                <a:spcPts val="1200"/>
              </a:spcAft>
              <a:buClr>
                <a:srgbClr val="205588"/>
              </a:buClr>
              <a:buSzTx/>
              <a:buFont typeface="Wingdings" pitchFamily="2" charset="2"/>
              <a:buChar char="§"/>
              <a:tabLst/>
              <a:defRPr/>
            </a:pPr>
            <a:endParaRPr kumimoji="0" lang="en-US" sz="2400" b="0" i="0" u="none" strike="noStrike" kern="1200" cap="none" spc="0" normalizeH="0" baseline="0" noProof="0" dirty="0">
              <a:ln>
                <a:noFill/>
              </a:ln>
              <a:solidFill>
                <a:srgbClr val="000000"/>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3354231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Business with Pegasus Link Constructors, JV (PLC) Team</a:t>
            </a:r>
          </a:p>
        </p:txBody>
      </p:sp>
      <p:sp>
        <p:nvSpPr>
          <p:cNvPr id="3" name="Content Placeholder 2"/>
          <p:cNvSpPr>
            <a:spLocks noGrp="1"/>
          </p:cNvSpPr>
          <p:nvPr>
            <p:ph idx="1"/>
          </p:nvPr>
        </p:nvSpPr>
        <p:spPr/>
        <p:txBody>
          <a:bodyPr>
            <a:normAutofit lnSpcReduction="10000"/>
          </a:bodyPr>
          <a:lstStyle/>
          <a:p>
            <a:r>
              <a:rPr lang="en-US" dirty="0"/>
              <a:t>You must be pre-qualified</a:t>
            </a:r>
          </a:p>
          <a:p>
            <a:endParaRPr lang="en-US" dirty="0"/>
          </a:p>
          <a:p>
            <a:r>
              <a:rPr lang="en-US" dirty="0"/>
              <a:t>Bid Submission Review Process</a:t>
            </a:r>
          </a:p>
          <a:p>
            <a:pPr lvl="1"/>
            <a:r>
              <a:rPr lang="en-US" dirty="0"/>
              <a:t>Past Performance </a:t>
            </a:r>
          </a:p>
          <a:p>
            <a:pPr lvl="1"/>
            <a:r>
              <a:rPr lang="en-US" dirty="0"/>
              <a:t>Experience performing the scope of work</a:t>
            </a:r>
          </a:p>
          <a:p>
            <a:pPr lvl="1"/>
            <a:r>
              <a:rPr lang="en-US" dirty="0"/>
              <a:t>Safety Record:  EMR, loss time</a:t>
            </a:r>
          </a:p>
          <a:p>
            <a:pPr marL="284162" lvl="1" indent="0">
              <a:buNone/>
            </a:pPr>
            <a:endParaRPr lang="en-US" dirty="0"/>
          </a:p>
          <a:p>
            <a:r>
              <a:rPr lang="en-US" dirty="0"/>
              <a:t>Bonding Requirements may apply</a:t>
            </a:r>
          </a:p>
          <a:p>
            <a:endParaRPr lang="en-US" dirty="0"/>
          </a:p>
          <a:p>
            <a:r>
              <a:rPr lang="en-US" dirty="0"/>
              <a:t>Insurance Limits must be met</a:t>
            </a:r>
          </a:p>
          <a:p>
            <a:endParaRPr lang="en-US" dirty="0"/>
          </a:p>
          <a:p>
            <a:r>
              <a:rPr lang="en-US" dirty="0"/>
              <a:t>Federal Flow-down clauses</a:t>
            </a:r>
          </a:p>
          <a:p>
            <a:pPr lvl="1"/>
            <a:r>
              <a:rPr lang="en-US" dirty="0"/>
              <a:t>Certified Payroll, EEO, Buy America</a:t>
            </a:r>
          </a:p>
          <a:p>
            <a:pPr lvl="1"/>
            <a:endParaRPr lang="en-US" dirty="0"/>
          </a:p>
        </p:txBody>
      </p:sp>
      <p:sp>
        <p:nvSpPr>
          <p:cNvPr id="4" name="Slide Number Placeholder 3"/>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63</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60637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DBE Program Information</a:t>
            </a:r>
          </a:p>
        </p:txBody>
      </p:sp>
      <p:sp>
        <p:nvSpPr>
          <p:cNvPr id="3" name="Content Placeholder 2"/>
          <p:cNvSpPr>
            <a:spLocks noGrp="1"/>
          </p:cNvSpPr>
          <p:nvPr>
            <p:ph idx="1"/>
          </p:nvPr>
        </p:nvSpPr>
        <p:spPr/>
        <p:txBody>
          <a:bodyPr>
            <a:normAutofit/>
          </a:bodyPr>
          <a:lstStyle/>
          <a:p>
            <a:r>
              <a:rPr lang="en-US" dirty="0"/>
              <a:t>DBE Project Goal: 8%   ($138,105,066)</a:t>
            </a:r>
          </a:p>
          <a:p>
            <a:r>
              <a:rPr lang="en-US" dirty="0"/>
              <a:t>DBE Certification</a:t>
            </a:r>
          </a:p>
          <a:p>
            <a:r>
              <a:rPr lang="en-US" dirty="0"/>
              <a:t>DBE Compliance</a:t>
            </a:r>
          </a:p>
          <a:p>
            <a:pPr lvl="1"/>
            <a:r>
              <a:rPr lang="en-US" dirty="0"/>
              <a:t>49 CFR Part 26</a:t>
            </a:r>
          </a:p>
          <a:p>
            <a:pPr lvl="2"/>
            <a:r>
              <a:rPr lang="en-US" dirty="0"/>
              <a:t>NAICS code</a:t>
            </a:r>
          </a:p>
          <a:p>
            <a:pPr lvl="2"/>
            <a:r>
              <a:rPr lang="en-US" dirty="0"/>
              <a:t>Self-performance</a:t>
            </a:r>
          </a:p>
          <a:p>
            <a:pPr lvl="2"/>
            <a:r>
              <a:rPr lang="en-US" dirty="0"/>
              <a:t>Employees</a:t>
            </a:r>
          </a:p>
          <a:p>
            <a:pPr lvl="2"/>
            <a:r>
              <a:rPr lang="en-US" dirty="0"/>
              <a:t>Responsibilities include actually performing, supervising, and managing </a:t>
            </a:r>
          </a:p>
          <a:p>
            <a:pPr marL="571500" lvl="2" indent="0">
              <a:buNone/>
            </a:pPr>
            <a:r>
              <a:rPr lang="en-US" dirty="0"/>
              <a:t>    the work</a:t>
            </a:r>
          </a:p>
          <a:p>
            <a:pPr lvl="2"/>
            <a:r>
              <a:rPr lang="en-US" dirty="0"/>
              <a:t>CUF Review </a:t>
            </a:r>
          </a:p>
          <a:p>
            <a:pPr marL="571500" lvl="2" indent="0">
              <a:buNone/>
            </a:pPr>
            <a:endParaRPr lang="en-US" dirty="0"/>
          </a:p>
        </p:txBody>
      </p:sp>
      <p:sp>
        <p:nvSpPr>
          <p:cNvPr id="4" name="Slide Number Placeholder 3"/>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64</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0136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DBE Outreach Efforts</a:t>
            </a:r>
          </a:p>
        </p:txBody>
      </p:sp>
      <p:sp>
        <p:nvSpPr>
          <p:cNvPr id="3" name="Content Placeholder 2"/>
          <p:cNvSpPr>
            <a:spLocks noGrp="1"/>
          </p:cNvSpPr>
          <p:nvPr>
            <p:ph idx="1"/>
          </p:nvPr>
        </p:nvSpPr>
        <p:spPr/>
        <p:txBody>
          <a:bodyPr>
            <a:normAutofit/>
          </a:bodyPr>
          <a:lstStyle/>
          <a:p>
            <a:r>
              <a:rPr lang="en-US" sz="2400" dirty="0"/>
              <a:t>Website updates</a:t>
            </a:r>
          </a:p>
          <a:p>
            <a:pPr marL="0" indent="0">
              <a:buNone/>
            </a:pPr>
            <a:endParaRPr lang="en-US" sz="2400" dirty="0"/>
          </a:p>
          <a:p>
            <a:r>
              <a:rPr lang="en-US" sz="2400" dirty="0"/>
              <a:t>Bid information available via local contractors association newsletters</a:t>
            </a:r>
          </a:p>
          <a:p>
            <a:pPr marL="0" indent="0">
              <a:buNone/>
            </a:pPr>
            <a:endParaRPr lang="en-US" sz="2400" dirty="0"/>
          </a:p>
          <a:p>
            <a:r>
              <a:rPr lang="en-US" sz="2400" dirty="0"/>
              <a:t>Attend, sponsor and support other agency industry related events, i.e. Cooperative Inclusion Program (CIP)</a:t>
            </a:r>
          </a:p>
          <a:p>
            <a:endParaRPr lang="en-US" sz="2400" dirty="0"/>
          </a:p>
          <a:p>
            <a:r>
              <a:rPr lang="en-US" sz="2400" dirty="0"/>
              <a:t>Current and future bidding opportunities</a:t>
            </a:r>
          </a:p>
        </p:txBody>
      </p:sp>
      <p:sp>
        <p:nvSpPr>
          <p:cNvPr id="4" name="Slide Number Placeholder 3"/>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65</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37965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t>
            </a:r>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4" name="Picture 3" descr="&lt;strong&gt;Questions&lt;/strong&gt; - Highway sig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990" y="1295400"/>
            <a:ext cx="6400800" cy="4267200"/>
          </a:xfrm>
          <a:prstGeom prst="rect">
            <a:avLst/>
          </a:prstGeom>
        </p:spPr>
      </p:pic>
    </p:spTree>
    <p:extLst>
      <p:ext uri="{BB962C8B-B14F-4D97-AF65-F5344CB8AC3E}">
        <p14:creationId xmlns:p14="http://schemas.microsoft.com/office/powerpoint/2010/main" val="1993647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Stay Informed</a:t>
            </a:r>
          </a:p>
        </p:txBody>
      </p:sp>
      <p:sp>
        <p:nvSpPr>
          <p:cNvPr id="3" name="Slide Number Placeholder 2"/>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srgbClr val="FFFFFF"/>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67</a:t>
            </a:fld>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A17901DE-DB38-47E1-908D-73437087B32E}"/>
              </a:ext>
            </a:extLst>
          </p:cNvPr>
          <p:cNvPicPr>
            <a:picLocks noChangeAspect="1"/>
          </p:cNvPicPr>
          <p:nvPr/>
        </p:nvPicPr>
        <p:blipFill>
          <a:blip r:embed="rId3"/>
          <a:stretch>
            <a:fillRect/>
          </a:stretch>
        </p:blipFill>
        <p:spPr>
          <a:xfrm>
            <a:off x="647700" y="1524000"/>
            <a:ext cx="7848600" cy="3541257"/>
          </a:xfrm>
          <a:prstGeom prst="rect">
            <a:avLst/>
          </a:prstGeom>
        </p:spPr>
      </p:pic>
    </p:spTree>
    <p:extLst>
      <p:ext uri="{BB962C8B-B14F-4D97-AF65-F5344CB8AC3E}">
        <p14:creationId xmlns:p14="http://schemas.microsoft.com/office/powerpoint/2010/main" val="2779613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 for joining us!  </a:t>
            </a:r>
          </a:p>
        </p:txBody>
      </p:sp>
      <p:pic>
        <p:nvPicPr>
          <p:cNvPr id="7" name="Picture 6" descr="DEW: My First Blog Award - LIEBS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62000"/>
            <a:ext cx="7019548" cy="5422327"/>
          </a:xfrm>
          <a:prstGeom prst="rect">
            <a:avLst/>
          </a:prstGeom>
        </p:spPr>
      </p:pic>
    </p:spTree>
    <p:extLst>
      <p:ext uri="{BB962C8B-B14F-4D97-AF65-F5344CB8AC3E}">
        <p14:creationId xmlns:p14="http://schemas.microsoft.com/office/powerpoint/2010/main" val="666825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E4A5-0978-4AB6-A349-DFBEE4D334B3}"/>
              </a:ext>
            </a:extLst>
          </p:cNvPr>
          <p:cNvSpPr>
            <a:spLocks noGrp="1"/>
          </p:cNvSpPr>
          <p:nvPr>
            <p:ph type="title"/>
          </p:nvPr>
        </p:nvSpPr>
        <p:spPr>
          <a:xfrm>
            <a:off x="1043490" y="838200"/>
            <a:ext cx="7024744" cy="838200"/>
          </a:xfrm>
        </p:spPr>
        <p:txBody>
          <a:bodyPr/>
          <a:lstStyle/>
          <a:p>
            <a:r>
              <a:rPr lang="en-US" b="1" dirty="0"/>
              <a:t>Polling Question #4</a:t>
            </a:r>
            <a:endParaRPr lang="en-US" dirty="0"/>
          </a:p>
        </p:txBody>
      </p:sp>
      <p:sp>
        <p:nvSpPr>
          <p:cNvPr id="3" name="Content Placeholder 2">
            <a:extLst>
              <a:ext uri="{FF2B5EF4-FFF2-40B4-BE49-F238E27FC236}">
                <a16:creationId xmlns:a16="http://schemas.microsoft.com/office/drawing/2014/main" id="{17524828-94A0-46A3-A932-D2A69D26DD58}"/>
              </a:ext>
            </a:extLst>
          </p:cNvPr>
          <p:cNvSpPr>
            <a:spLocks noGrp="1"/>
          </p:cNvSpPr>
          <p:nvPr>
            <p:ph idx="1"/>
          </p:nvPr>
        </p:nvSpPr>
        <p:spPr>
          <a:xfrm>
            <a:off x="1043492" y="2057400"/>
            <a:ext cx="7024742" cy="3775229"/>
          </a:xfrm>
        </p:spPr>
        <p:txBody>
          <a:bodyPr>
            <a:normAutofit fontScale="92500" lnSpcReduction="10000"/>
          </a:bodyPr>
          <a:lstStyle/>
          <a:p>
            <a:pPr marL="68580" indent="0" algn="ctr">
              <a:buNone/>
            </a:pPr>
            <a:r>
              <a:rPr lang="en-US" sz="3600" dirty="0"/>
              <a:t>How easy was it to use the WebEx platform for today’s event?</a:t>
            </a:r>
          </a:p>
          <a:p>
            <a:pPr>
              <a:buFont typeface="Arial" panose="020B0604020202020204" pitchFamily="34" charset="0"/>
              <a:buChar char="•"/>
            </a:pPr>
            <a:r>
              <a:rPr lang="en-US" sz="3600" dirty="0"/>
              <a:t>Very Easy</a:t>
            </a:r>
          </a:p>
          <a:p>
            <a:pPr>
              <a:buFont typeface="Arial" panose="020B0604020202020204" pitchFamily="34" charset="0"/>
              <a:buChar char="•"/>
            </a:pPr>
            <a:r>
              <a:rPr lang="en-US" sz="3600" dirty="0"/>
              <a:t>Easy</a:t>
            </a:r>
          </a:p>
          <a:p>
            <a:pPr>
              <a:buFont typeface="Arial" panose="020B0604020202020204" pitchFamily="34" charset="0"/>
              <a:buChar char="•"/>
            </a:pPr>
            <a:r>
              <a:rPr lang="en-US" sz="3600" dirty="0"/>
              <a:t>Difficult</a:t>
            </a:r>
          </a:p>
          <a:p>
            <a:pPr>
              <a:buFont typeface="Arial" panose="020B0604020202020204" pitchFamily="34" charset="0"/>
              <a:buChar char="•"/>
            </a:pPr>
            <a:r>
              <a:rPr lang="en-US" sz="3600" dirty="0"/>
              <a:t>Very Difficult</a:t>
            </a:r>
          </a:p>
        </p:txBody>
      </p:sp>
    </p:spTree>
    <p:extLst>
      <p:ext uri="{BB962C8B-B14F-4D97-AF65-F5344CB8AC3E}">
        <p14:creationId xmlns:p14="http://schemas.microsoft.com/office/powerpoint/2010/main" val="457509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024744" cy="762000"/>
          </a:xfrm>
        </p:spPr>
        <p:txBody>
          <a:bodyPr>
            <a:normAutofit/>
          </a:bodyPr>
          <a:lstStyle/>
          <a:p>
            <a:r>
              <a:rPr lang="en-US" b="1" dirty="0">
                <a:solidFill>
                  <a:schemeClr val="tx2"/>
                </a:solidFill>
              </a:rPr>
              <a:t>CIP Goals:</a:t>
            </a:r>
          </a:p>
        </p:txBody>
      </p:sp>
      <p:sp>
        <p:nvSpPr>
          <p:cNvPr id="3" name="Content Placeholder 2"/>
          <p:cNvSpPr>
            <a:spLocks noGrp="1"/>
          </p:cNvSpPr>
          <p:nvPr>
            <p:ph idx="1"/>
          </p:nvPr>
        </p:nvSpPr>
        <p:spPr>
          <a:xfrm>
            <a:off x="1043492" y="1600200"/>
            <a:ext cx="6777317" cy="4572000"/>
          </a:xfrm>
        </p:spPr>
        <p:txBody>
          <a:bodyPr>
            <a:normAutofit fontScale="92500" lnSpcReduction="10000"/>
          </a:bodyPr>
          <a:lstStyle/>
          <a:p>
            <a:r>
              <a:rPr lang="en-US" altLang="en-US" b="1" dirty="0">
                <a:solidFill>
                  <a:schemeClr val="tx1"/>
                </a:solidFill>
              </a:rPr>
              <a:t>Expand pool of qualified D/M/SBE and HUB Firms certified to perform heavy highway construction.</a:t>
            </a:r>
          </a:p>
          <a:p>
            <a:endParaRPr lang="en-US" altLang="en-US" b="1" dirty="0">
              <a:solidFill>
                <a:schemeClr val="tx1"/>
              </a:solidFill>
            </a:endParaRPr>
          </a:p>
          <a:p>
            <a:r>
              <a:rPr lang="en-US" altLang="en-US" b="1" dirty="0">
                <a:solidFill>
                  <a:schemeClr val="tx1"/>
                </a:solidFill>
              </a:rPr>
              <a:t>Increase dollars spending with local D/M/W/SBE and HUB Firms in heavy highway construction.</a:t>
            </a:r>
          </a:p>
          <a:p>
            <a:endParaRPr lang="en-US" altLang="en-US" b="1" dirty="0">
              <a:solidFill>
                <a:schemeClr val="tx1"/>
              </a:solidFill>
            </a:endParaRPr>
          </a:p>
          <a:p>
            <a:r>
              <a:rPr lang="en-US" altLang="en-US" b="1" dirty="0">
                <a:solidFill>
                  <a:schemeClr val="tx1"/>
                </a:solidFill>
              </a:rPr>
              <a:t>Grow bonding capacity of D/M/W/SBE and HUB Firms.</a:t>
            </a:r>
          </a:p>
          <a:p>
            <a:endParaRPr lang="en-US" altLang="en-US" b="1" dirty="0">
              <a:solidFill>
                <a:schemeClr val="tx1"/>
              </a:solidFill>
            </a:endParaRPr>
          </a:p>
          <a:p>
            <a:r>
              <a:rPr lang="en-US" altLang="en-US" b="1" dirty="0">
                <a:solidFill>
                  <a:schemeClr val="tx1"/>
                </a:solidFill>
              </a:rPr>
              <a:t>Increase number of D/M/W/SBE and HUB Firms serving in prime roles. </a:t>
            </a:r>
          </a:p>
          <a:p>
            <a:pPr marL="68580" indent="0">
              <a:buNone/>
            </a:pPr>
            <a:endParaRPr lang="en-US" altLang="en-US" dirty="0">
              <a:solidFill>
                <a:schemeClr val="tx1"/>
              </a:solidFill>
            </a:endParaRPr>
          </a:p>
          <a:p>
            <a:endParaRPr lang="en-US" dirty="0"/>
          </a:p>
        </p:txBody>
      </p:sp>
    </p:spTree>
    <p:extLst>
      <p:ext uri="{BB962C8B-B14F-4D97-AF65-F5344CB8AC3E}">
        <p14:creationId xmlns:p14="http://schemas.microsoft.com/office/powerpoint/2010/main" val="139350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000" b="1" dirty="0"/>
              <a:t>DISADVANTAGED BUSINESS ENTERPRISE (DBE) program</a:t>
            </a:r>
          </a:p>
        </p:txBody>
      </p:sp>
      <p:sp>
        <p:nvSpPr>
          <p:cNvPr id="3" name="Subtitle 2"/>
          <p:cNvSpPr>
            <a:spLocks noGrp="1"/>
          </p:cNvSpPr>
          <p:nvPr>
            <p:ph type="subTitle" idx="1"/>
          </p:nvPr>
        </p:nvSpPr>
        <p:spPr>
          <a:xfrm>
            <a:off x="481009" y="4612481"/>
            <a:ext cx="5133855" cy="1331119"/>
          </a:xfrm>
        </p:spPr>
        <p:txBody>
          <a:bodyPr/>
          <a:lstStyle/>
          <a:p>
            <a:r>
              <a:rPr lang="en-US" b="1" dirty="0">
                <a:solidFill>
                  <a:schemeClr val="tx1"/>
                </a:solidFill>
              </a:rPr>
              <a:t>Heavy Highway Construction </a:t>
            </a:r>
          </a:p>
          <a:p>
            <a:pPr>
              <a:spcBef>
                <a:spcPts val="0"/>
              </a:spcBef>
            </a:pPr>
            <a:r>
              <a:rPr lang="en-US" b="1" dirty="0">
                <a:solidFill>
                  <a:schemeClr val="tx1"/>
                </a:solidFill>
              </a:rPr>
              <a:t>Noraima Perez </a:t>
            </a:r>
          </a:p>
          <a:p>
            <a:pPr>
              <a:spcBef>
                <a:spcPts val="0"/>
              </a:spcBef>
            </a:pPr>
            <a:r>
              <a:rPr lang="en-US" sz="2000" b="1" dirty="0">
                <a:solidFill>
                  <a:schemeClr val="tx1"/>
                </a:solidFill>
                <a:hlinkClick r:id="rId2"/>
              </a:rPr>
              <a:t>Noraima.Perez@txdot.gov</a:t>
            </a:r>
            <a:endParaRPr lang="en-US" sz="2000" b="1" dirty="0">
              <a:solidFill>
                <a:schemeClr val="tx1"/>
              </a:solidFill>
            </a:endParaRPr>
          </a:p>
          <a:p>
            <a:pPr>
              <a:spcBef>
                <a:spcPts val="0"/>
              </a:spcBef>
            </a:pPr>
            <a:r>
              <a:rPr lang="en-US" sz="2000" b="1" dirty="0">
                <a:solidFill>
                  <a:schemeClr val="tx1"/>
                </a:solidFill>
              </a:rPr>
              <a:t>214-319-6456</a:t>
            </a:r>
          </a:p>
          <a:p>
            <a:endParaRPr lang="en-US" b="1" dirty="0">
              <a:solidFill>
                <a:schemeClr val="tx1"/>
              </a:solidFill>
            </a:endParaRPr>
          </a:p>
        </p:txBody>
      </p:sp>
      <p:pic>
        <p:nvPicPr>
          <p:cNvPr id="4"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 t="30400" b="3359"/>
          <a:stretch/>
        </p:blipFill>
        <p:spPr bwMode="auto">
          <a:xfrm>
            <a:off x="5681708" y="2057400"/>
            <a:ext cx="3191783" cy="3199936"/>
          </a:xfrm>
          <a:prstGeom prst="rect">
            <a:avLst/>
          </a:prstGeom>
          <a:noFill/>
          <a:ln w="9525" cmpd="sng">
            <a:solidFill>
              <a:schemeClr val="bg1"/>
            </a:solidFill>
          </a:ln>
          <a:extLst>
            <a:ext uri="{909E8E84-426E-40DD-AFC4-6F175D3DCCD1}">
              <a14:hiddenFill xmlns:a14="http://schemas.microsoft.com/office/drawing/2010/main">
                <a:solidFill>
                  <a:srgbClr val="FFFFFF"/>
                </a:solidFill>
              </a14:hiddenFill>
            </a:ext>
          </a:extLst>
        </p:spPr>
      </p:pic>
      <p:pic>
        <p:nvPicPr>
          <p:cNvPr id="5" name="Picture 4" descr="\\raapp3\O\Image Library 4\Construction\LBJ Freeway\KBS 2013\CstLBJ_129.jpg"/>
          <p:cNvPicPr>
            <a:picLocks noChangeAspect="1"/>
          </p:cNvPicPr>
          <p:nvPr/>
        </p:nvPicPr>
        <p:blipFill rotWithShape="1">
          <a:blip r:embed="rId4" cstate="print">
            <a:extLst>
              <a:ext uri="{28A0092B-C50C-407E-A947-70E740481C1C}">
                <a14:useLocalDpi xmlns:a14="http://schemas.microsoft.com/office/drawing/2010/main" val="0"/>
              </a:ext>
            </a:extLst>
          </a:blip>
          <a:srcRect l="5834" t="11795" r="8235" b="28594"/>
          <a:stretch/>
        </p:blipFill>
        <p:spPr>
          <a:xfrm>
            <a:off x="3124939" y="2057400"/>
            <a:ext cx="2541613" cy="1173516"/>
          </a:xfrm>
          <a:prstGeom prst="rect">
            <a:avLst/>
          </a:prstGeom>
          <a:ln>
            <a:solidFill>
              <a:srgbClr val="FFFFFF"/>
            </a:solidFill>
          </a:ln>
        </p:spPr>
      </p:pic>
      <p:pic>
        <p:nvPicPr>
          <p:cNvPr id="6" name="Picture 5" descr="IH35-US290_01.jpeg"/>
          <p:cNvPicPr>
            <a:picLocks noChangeAspect="1"/>
          </p:cNvPicPr>
          <p:nvPr/>
        </p:nvPicPr>
        <p:blipFill rotWithShape="1">
          <a:blip r:embed="rId5" cstate="print">
            <a:extLst>
              <a:ext uri="{28A0092B-C50C-407E-A947-70E740481C1C}">
                <a14:useLocalDpi xmlns:a14="http://schemas.microsoft.com/office/drawing/2010/main" val="0"/>
              </a:ext>
            </a:extLst>
          </a:blip>
          <a:srcRect l="3274" t="6287" r="1445" b="3826"/>
          <a:stretch/>
        </p:blipFill>
        <p:spPr>
          <a:xfrm>
            <a:off x="1197552" y="2057400"/>
            <a:ext cx="1910676" cy="1178043"/>
          </a:xfrm>
          <a:prstGeom prst="rect">
            <a:avLst/>
          </a:prstGeom>
        </p:spPr>
      </p:pic>
      <p:pic>
        <p:nvPicPr>
          <p:cNvPr id="7" name="Picture 6" descr="W7thS_179.jpg"/>
          <p:cNvPicPr>
            <a:picLocks noChangeAspect="1"/>
          </p:cNvPicPr>
          <p:nvPr/>
        </p:nvPicPr>
        <p:blipFill rotWithShape="1">
          <a:blip r:embed="rId6" cstate="print">
            <a:extLst>
              <a:ext uri="{28A0092B-C50C-407E-A947-70E740481C1C}">
                <a14:useLocalDpi xmlns:a14="http://schemas.microsoft.com/office/drawing/2010/main" val="0"/>
              </a:ext>
            </a:extLst>
          </a:blip>
          <a:srcRect l="16256" t="10404" r="9997" b="8898"/>
          <a:stretch/>
        </p:blipFill>
        <p:spPr>
          <a:xfrm>
            <a:off x="483313" y="2062229"/>
            <a:ext cx="709409" cy="1166402"/>
          </a:xfrm>
          <a:prstGeom prst="rect">
            <a:avLst/>
          </a:prstGeom>
          <a:ln>
            <a:solidFill>
              <a:schemeClr val="bg1"/>
            </a:solidFill>
          </a:ln>
        </p:spPr>
      </p:pic>
    </p:spTree>
    <p:extLst>
      <p:ext uri="{BB962C8B-B14F-4D97-AF65-F5344CB8AC3E}">
        <p14:creationId xmlns:p14="http://schemas.microsoft.com/office/powerpoint/2010/main" val="181000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53425" cy="523220"/>
          </a:xfrm>
        </p:spPr>
        <p:txBody>
          <a:bodyPr/>
          <a:lstStyle/>
          <a:p>
            <a:pPr algn="ctr"/>
            <a:r>
              <a:rPr lang="en-US" sz="2800" b="1" cap="all" spc="200" dirty="0">
                <a:latin typeface="Franklin Gothic Book" panose="020B0503020102020204" pitchFamily="34" charset="0"/>
              </a:rPr>
              <a:t>Regulatory Authority</a:t>
            </a:r>
          </a:p>
        </p:txBody>
      </p:sp>
      <p:sp>
        <p:nvSpPr>
          <p:cNvPr id="3" name="Content Placeholder 2"/>
          <p:cNvSpPr>
            <a:spLocks noGrp="1"/>
          </p:cNvSpPr>
          <p:nvPr>
            <p:ph idx="1"/>
          </p:nvPr>
        </p:nvSpPr>
        <p:spPr>
          <a:xfrm>
            <a:off x="304800" y="1371600"/>
            <a:ext cx="8458200" cy="3962400"/>
          </a:xfrm>
        </p:spPr>
        <p:txBody>
          <a:bodyPr>
            <a:normAutofit/>
          </a:bodyPr>
          <a:lstStyle/>
          <a:p>
            <a:pPr algn="ctr">
              <a:buNone/>
            </a:pPr>
            <a:r>
              <a:rPr lang="en-US" altLang="en-US" b="1" dirty="0"/>
              <a:t>Code of Federal Regulations (CFR)</a:t>
            </a:r>
          </a:p>
          <a:p>
            <a:pPr algn="ctr">
              <a:buNone/>
            </a:pPr>
            <a:r>
              <a:rPr lang="en-US" altLang="en-US" b="1" dirty="0"/>
              <a:t>Title 49 - Transportation</a:t>
            </a:r>
          </a:p>
          <a:p>
            <a:pPr algn="ctr">
              <a:buNone/>
            </a:pPr>
            <a:r>
              <a:rPr lang="en-US" altLang="en-US" b="1" dirty="0"/>
              <a:t>Subtitle A – Office of the Secretary of Transportation</a:t>
            </a:r>
          </a:p>
          <a:p>
            <a:pPr algn="ctr">
              <a:buNone/>
            </a:pPr>
            <a:r>
              <a:rPr lang="en-US" altLang="en-US" b="1" dirty="0"/>
              <a:t>Part 26—Participation By Disadvantaged Business Enterprises in Department of Transportation Financial Assistance Programs</a:t>
            </a:r>
          </a:p>
          <a:p>
            <a:pPr algn="ctr">
              <a:buNone/>
            </a:pPr>
            <a:endParaRPr lang="en-US" altLang="en-US" b="1" dirty="0"/>
          </a:p>
          <a:p>
            <a:pPr algn="ctr">
              <a:buNone/>
            </a:pPr>
            <a:r>
              <a:rPr lang="en-US" altLang="en-US" b="1" dirty="0"/>
              <a:t>49 CFR Part 26</a:t>
            </a:r>
          </a:p>
          <a:p>
            <a:pPr marL="284162" lvl="1" indent="0">
              <a:spcBef>
                <a:spcPts val="0"/>
              </a:spcBef>
              <a:buClr>
                <a:srgbClr val="0A1B2B"/>
              </a:buClr>
              <a:buNone/>
            </a:pPr>
            <a:endParaRPr lang="en-US" sz="2800" dirty="0"/>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71</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698769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53425" cy="523220"/>
          </a:xfrm>
        </p:spPr>
        <p:txBody>
          <a:bodyPr/>
          <a:lstStyle/>
          <a:p>
            <a:pPr algn="ctr"/>
            <a:r>
              <a:rPr lang="en-US" sz="2800" b="1" cap="all" spc="200" dirty="0">
                <a:latin typeface="Franklin Gothic Book" panose="020B0503020102020204" pitchFamily="34" charset="0"/>
              </a:rPr>
              <a:t>Disadvantaged business enterprise</a:t>
            </a:r>
          </a:p>
        </p:txBody>
      </p:sp>
      <p:sp>
        <p:nvSpPr>
          <p:cNvPr id="3" name="Content Placeholder 2"/>
          <p:cNvSpPr>
            <a:spLocks noGrp="1"/>
          </p:cNvSpPr>
          <p:nvPr>
            <p:ph idx="1"/>
          </p:nvPr>
        </p:nvSpPr>
        <p:spPr/>
        <p:txBody>
          <a:bodyPr>
            <a:normAutofit/>
          </a:bodyPr>
          <a:lstStyle/>
          <a:p>
            <a:r>
              <a:rPr lang="en-US" sz="2800" b="1" dirty="0"/>
              <a:t>Disadvantaged Business Enterprise (DBE)</a:t>
            </a:r>
          </a:p>
          <a:p>
            <a:pPr lvl="1">
              <a:spcBef>
                <a:spcPts val="1200"/>
              </a:spcBef>
              <a:buFont typeface="Wingdings" panose="05000000000000000000" pitchFamily="2" charset="2"/>
              <a:buChar char="§"/>
            </a:pPr>
            <a:r>
              <a:rPr lang="en-US" sz="2400" dirty="0"/>
              <a:t>A for profit small business concern certified through the Texas Unified Certification Program, that is at least 51% owned by one or more individuals who are both socially and economically disadvantaged, and</a:t>
            </a:r>
          </a:p>
          <a:p>
            <a:pPr lvl="1">
              <a:spcBef>
                <a:spcPts val="1800"/>
              </a:spcBef>
              <a:buFont typeface="Wingdings" panose="05000000000000000000" pitchFamily="2" charset="2"/>
              <a:buChar char="§"/>
            </a:pPr>
            <a:r>
              <a:rPr lang="en-US" sz="2400" dirty="0"/>
              <a:t>Whose management and daily business operations are controlled by one or more of the socially and economically disadvantaged individuals who own it.</a:t>
            </a:r>
          </a:p>
          <a:p>
            <a:pPr marL="284162" lvl="1" indent="0">
              <a:spcBef>
                <a:spcPts val="1800"/>
              </a:spcBef>
              <a:buNone/>
            </a:pPr>
            <a:endParaRPr lang="en-US" sz="2800" dirty="0"/>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72</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86884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05825" cy="523220"/>
          </a:xfrm>
        </p:spPr>
        <p:txBody>
          <a:bodyPr/>
          <a:lstStyle/>
          <a:p>
            <a:pPr algn="ctr"/>
            <a:r>
              <a:rPr lang="en-US" sz="2800" b="1" cap="all" dirty="0">
                <a:latin typeface="Franklin Gothic Book" panose="020B0503020102020204" pitchFamily="34" charset="0"/>
              </a:rPr>
              <a:t>Texas unified certification program (TUCP)</a:t>
            </a:r>
          </a:p>
        </p:txBody>
      </p:sp>
      <p:sp>
        <p:nvSpPr>
          <p:cNvPr id="3" name="Content Placeholder 2"/>
          <p:cNvSpPr>
            <a:spLocks noGrp="1"/>
          </p:cNvSpPr>
          <p:nvPr>
            <p:ph idx="1"/>
          </p:nvPr>
        </p:nvSpPr>
        <p:spPr/>
        <p:txBody>
          <a:bodyPr>
            <a:normAutofit/>
          </a:bodyPr>
          <a:lstStyle/>
          <a:p>
            <a:r>
              <a:rPr lang="en-US" sz="2800" b="1" dirty="0"/>
              <a:t>Texas Unified Certification Program (TUCP)</a:t>
            </a:r>
          </a:p>
          <a:p>
            <a:pPr marL="0" indent="0">
              <a:spcBef>
                <a:spcPts val="0"/>
              </a:spcBef>
              <a:buNone/>
            </a:pPr>
            <a:r>
              <a:rPr lang="en-US" sz="2800" b="1" dirty="0"/>
              <a:t>   certifying entities:</a:t>
            </a:r>
          </a:p>
          <a:p>
            <a:pPr lvl="1">
              <a:spcBef>
                <a:spcPts val="1800"/>
              </a:spcBef>
              <a:buFont typeface="Wingdings" panose="05000000000000000000" pitchFamily="2" charset="2"/>
              <a:buChar char="§"/>
            </a:pPr>
            <a:r>
              <a:rPr lang="en-US" sz="2400" dirty="0"/>
              <a:t>City of Austin</a:t>
            </a:r>
          </a:p>
          <a:p>
            <a:pPr lvl="1">
              <a:spcBef>
                <a:spcPts val="1800"/>
              </a:spcBef>
              <a:buFont typeface="Wingdings" panose="05000000000000000000" pitchFamily="2" charset="2"/>
              <a:buChar char="§"/>
            </a:pPr>
            <a:r>
              <a:rPr lang="en-US" sz="2400" dirty="0"/>
              <a:t>City of Houston</a:t>
            </a:r>
          </a:p>
          <a:p>
            <a:pPr lvl="1">
              <a:spcBef>
                <a:spcPts val="1800"/>
              </a:spcBef>
              <a:buFont typeface="Wingdings" panose="05000000000000000000" pitchFamily="2" charset="2"/>
              <a:buChar char="§"/>
            </a:pPr>
            <a:r>
              <a:rPr lang="en-US" sz="2400" dirty="0"/>
              <a:t>Corpus Christi Regional Transportation Authority (CCRTA)</a:t>
            </a:r>
          </a:p>
          <a:p>
            <a:pPr lvl="1">
              <a:spcBef>
                <a:spcPts val="1800"/>
              </a:spcBef>
              <a:buFont typeface="Wingdings" panose="05000000000000000000" pitchFamily="2" charset="2"/>
              <a:buChar char="§"/>
            </a:pPr>
            <a:r>
              <a:rPr lang="en-US" sz="2400" dirty="0"/>
              <a:t>North Central Texas Regional Certification Authority (NCTRCA)</a:t>
            </a:r>
          </a:p>
          <a:p>
            <a:pPr lvl="1">
              <a:spcBef>
                <a:spcPts val="1800"/>
              </a:spcBef>
              <a:buFont typeface="Wingdings" panose="05000000000000000000" pitchFamily="2" charset="2"/>
              <a:buChar char="§"/>
            </a:pPr>
            <a:r>
              <a:rPr lang="en-US" sz="2400" dirty="0"/>
              <a:t>South Central Texas Regional Certification Authority (SCTRCA)</a:t>
            </a:r>
          </a:p>
          <a:p>
            <a:pPr lvl="1">
              <a:spcBef>
                <a:spcPts val="1800"/>
              </a:spcBef>
              <a:buFont typeface="Wingdings" panose="05000000000000000000" pitchFamily="2" charset="2"/>
              <a:buChar char="§"/>
            </a:pPr>
            <a:r>
              <a:rPr lang="en-US" sz="2400" dirty="0"/>
              <a:t>Texas Department of Transportation (TxDOT)</a:t>
            </a:r>
          </a:p>
          <a:p>
            <a:pPr marL="284162" lvl="1" indent="0">
              <a:spcBef>
                <a:spcPts val="1800"/>
              </a:spcBef>
              <a:buNone/>
            </a:pPr>
            <a:endParaRPr lang="en-US" sz="2400" dirty="0"/>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73</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96003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05825" cy="523220"/>
          </a:xfrm>
        </p:spPr>
        <p:txBody>
          <a:bodyPr/>
          <a:lstStyle/>
          <a:p>
            <a:pPr algn="ctr"/>
            <a:r>
              <a:rPr lang="en-US" sz="2800" b="1" cap="all" dirty="0">
                <a:latin typeface="Franklin Gothic Book" panose="020B0503020102020204" pitchFamily="34" charset="0"/>
              </a:rPr>
              <a:t>Texas unified certification program (TUCP)</a:t>
            </a:r>
          </a:p>
        </p:txBody>
      </p:sp>
      <p:sp>
        <p:nvSpPr>
          <p:cNvPr id="3" name="Content Placeholder 2"/>
          <p:cNvSpPr>
            <a:spLocks noGrp="1"/>
          </p:cNvSpPr>
          <p:nvPr>
            <p:ph idx="1"/>
          </p:nvPr>
        </p:nvSpPr>
        <p:spPr/>
        <p:txBody>
          <a:bodyPr>
            <a:normAutofit/>
          </a:bodyPr>
          <a:lstStyle/>
          <a:p>
            <a:pPr lvl="0"/>
            <a:r>
              <a:rPr lang="en-US" dirty="0"/>
              <a:t>The TUCP provides “one stop shopping” for firms seeking certification in the federal DBE program in Texas. </a:t>
            </a:r>
          </a:p>
          <a:p>
            <a:pPr marL="0" lvl="0" indent="0">
              <a:buNone/>
            </a:pPr>
            <a:endParaRPr lang="en-US" sz="4000" dirty="0"/>
          </a:p>
          <a:p>
            <a:pPr lvl="0"/>
            <a:r>
              <a:rPr lang="en-US" dirty="0"/>
              <a:t>A DBE certified by any one of the TUCP member entities is automatically DBE certified with TxDOT. </a:t>
            </a:r>
          </a:p>
          <a:p>
            <a:pPr lvl="0"/>
            <a:endParaRPr lang="en-US" sz="2400" dirty="0"/>
          </a:p>
          <a:p>
            <a:pPr lvl="0"/>
            <a:r>
              <a:rPr lang="en-US" sz="2400" dirty="0"/>
              <a:t>Only those DBEs listed in the TUCP DBE Directory are eligible to be used for DBE goal attainment.</a:t>
            </a:r>
          </a:p>
          <a:p>
            <a:pPr marL="284162" lvl="1" indent="0">
              <a:spcBef>
                <a:spcPts val="1800"/>
              </a:spcBef>
              <a:buNone/>
            </a:pPr>
            <a:endParaRPr lang="en-US" sz="2400" dirty="0"/>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74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861603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05825" cy="523220"/>
          </a:xfrm>
        </p:spPr>
        <p:txBody>
          <a:bodyPr/>
          <a:lstStyle/>
          <a:p>
            <a:pPr algn="ctr"/>
            <a:r>
              <a:rPr lang="en-US" sz="2800" b="1" cap="all" dirty="0">
                <a:latin typeface="Franklin Gothic Book" panose="020B0503020102020204" pitchFamily="34" charset="0"/>
              </a:rPr>
              <a:t>Texas unified certification program (TUCP)</a:t>
            </a:r>
          </a:p>
        </p:txBody>
      </p:sp>
      <p:sp>
        <p:nvSpPr>
          <p:cNvPr id="3" name="Content Placeholder 2"/>
          <p:cNvSpPr>
            <a:spLocks noGrp="1"/>
          </p:cNvSpPr>
          <p:nvPr>
            <p:ph idx="1"/>
          </p:nvPr>
        </p:nvSpPr>
        <p:spPr/>
        <p:txBody>
          <a:bodyPr>
            <a:normAutofit/>
          </a:bodyPr>
          <a:lstStyle/>
          <a:p>
            <a:pPr lvl="0"/>
            <a:r>
              <a:rPr lang="en-US" dirty="0"/>
              <a:t>The TUCP Directory lists the firm’s name, address, phone number, and the most specific North American Industry Classification System (NAICS) code to describe the principal goods or services the DBE will provide. </a:t>
            </a:r>
          </a:p>
          <a:p>
            <a:pPr marL="0" lvl="0" indent="0">
              <a:buNone/>
            </a:pPr>
            <a:endParaRPr lang="en-US" dirty="0"/>
          </a:p>
          <a:p>
            <a:pPr lvl="0"/>
            <a:r>
              <a:rPr lang="en-US" dirty="0"/>
              <a:t>The TUCP Directory is located in the Diversity Management System (DMS) located on TxDOT’s website at https://txdot.txdotcms.com/.</a:t>
            </a:r>
          </a:p>
          <a:p>
            <a:pPr marL="284162" lvl="1" indent="0">
              <a:spcBef>
                <a:spcPts val="1800"/>
              </a:spcBef>
              <a:buNone/>
            </a:pPr>
            <a:endParaRPr lang="en-US" sz="2400" dirty="0"/>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75</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421184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05825" cy="523220"/>
          </a:xfrm>
        </p:spPr>
        <p:txBody>
          <a:bodyPr/>
          <a:lstStyle/>
          <a:p>
            <a:pPr algn="ctr"/>
            <a:r>
              <a:rPr lang="en-US" sz="2800" b="1" cap="all" dirty="0">
                <a:latin typeface="Franklin Gothic Book" panose="020B0503020102020204" pitchFamily="34" charset="0"/>
              </a:rPr>
              <a:t>NAICS Codes</a:t>
            </a:r>
          </a:p>
        </p:txBody>
      </p:sp>
      <p:sp>
        <p:nvSpPr>
          <p:cNvPr id="3" name="Content Placeholder 2"/>
          <p:cNvSpPr>
            <a:spLocks noGrp="1"/>
          </p:cNvSpPr>
          <p:nvPr>
            <p:ph idx="1"/>
          </p:nvPr>
        </p:nvSpPr>
        <p:spPr>
          <a:xfrm>
            <a:off x="381000" y="914400"/>
            <a:ext cx="8477250" cy="5181600"/>
          </a:xfrm>
        </p:spPr>
        <p:txBody>
          <a:bodyPr>
            <a:normAutofit fontScale="92500" lnSpcReduction="10000"/>
          </a:bodyPr>
          <a:lstStyle/>
          <a:p>
            <a:pPr marL="284162" lvl="1" indent="0">
              <a:spcBef>
                <a:spcPts val="1800"/>
              </a:spcBef>
              <a:buNone/>
            </a:pPr>
            <a:r>
              <a:rPr lang="en-US" sz="2400" dirty="0"/>
              <a:t>49 CFR Part 26.71(n)(1-2)</a:t>
            </a:r>
          </a:p>
          <a:p>
            <a:pPr lvl="1">
              <a:spcBef>
                <a:spcPts val="1800"/>
              </a:spcBef>
              <a:buFont typeface="Wingdings" panose="05000000000000000000" pitchFamily="2" charset="2"/>
              <a:buChar char="§"/>
            </a:pPr>
            <a:r>
              <a:rPr lang="en-US" sz="2400" dirty="0"/>
              <a:t>The types of work a firm can perform must be described in terms of the most specific available NAICS code for that type of work. </a:t>
            </a:r>
          </a:p>
          <a:p>
            <a:pPr lvl="1">
              <a:spcBef>
                <a:spcPts val="1800"/>
              </a:spcBef>
              <a:buFont typeface="Wingdings" panose="05000000000000000000" pitchFamily="2" charset="2"/>
              <a:buChar char="§"/>
            </a:pPr>
            <a:r>
              <a:rPr lang="en-US" sz="2400" dirty="0"/>
              <a:t>In addition to NAICS code, a descriptor from a classification scheme of equivalent detail and specificity may be applied.</a:t>
            </a:r>
          </a:p>
          <a:p>
            <a:pPr lvl="1">
              <a:spcBef>
                <a:spcPts val="1800"/>
              </a:spcBef>
              <a:buFont typeface="Wingdings" panose="05000000000000000000" pitchFamily="2" charset="2"/>
              <a:buChar char="§"/>
            </a:pPr>
            <a:r>
              <a:rPr lang="en-US" sz="2400" dirty="0"/>
              <a:t>A correct NAICS code is one that describes, as specifically as possible, the principal goods or services which the firm would provide to DOT recipients. Multiple NAICS codes may be assigned where appropriate. </a:t>
            </a:r>
          </a:p>
          <a:p>
            <a:pPr lvl="1">
              <a:spcBef>
                <a:spcPts val="1800"/>
              </a:spcBef>
              <a:buFont typeface="Wingdings" panose="05000000000000000000" pitchFamily="2" charset="2"/>
              <a:buChar char="§"/>
            </a:pPr>
            <a:r>
              <a:rPr lang="en-US" sz="2400" dirty="0"/>
              <a:t>Firms and recipients must check carefully to make sure that the NAICS codes cited in a certification are kept up-to-date and accurately reflect work which the UCP has determined the firm's owners can control. </a:t>
            </a:r>
          </a:p>
          <a:p>
            <a:pPr lvl="1">
              <a:spcBef>
                <a:spcPts val="1800"/>
              </a:spcBef>
              <a:buFont typeface="Wingdings" panose="05000000000000000000" pitchFamily="2" charset="2"/>
              <a:buChar char="§"/>
            </a:pPr>
            <a:endParaRPr lang="en-US" sz="2400" dirty="0"/>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76</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9493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53425" cy="523220"/>
          </a:xfrm>
        </p:spPr>
        <p:txBody>
          <a:bodyPr/>
          <a:lstStyle/>
          <a:p>
            <a:pPr algn="ctr"/>
            <a:r>
              <a:rPr lang="en-US" sz="2800" dirty="0"/>
              <a:t>TXDOT WORK CATEGORIES</a:t>
            </a:r>
          </a:p>
        </p:txBody>
      </p:sp>
      <p:sp>
        <p:nvSpPr>
          <p:cNvPr id="3" name="Content Placeholder 2"/>
          <p:cNvSpPr>
            <a:spLocks noGrp="1"/>
          </p:cNvSpPr>
          <p:nvPr>
            <p:ph idx="1"/>
          </p:nvPr>
        </p:nvSpPr>
        <p:spPr>
          <a:xfrm>
            <a:off x="333375" y="838200"/>
            <a:ext cx="8477250" cy="5410200"/>
          </a:xfrm>
        </p:spPr>
        <p:txBody>
          <a:bodyPr/>
          <a:lstStyle/>
          <a:p>
            <a:pPr marL="0" indent="0">
              <a:buNone/>
            </a:pPr>
            <a:r>
              <a:rPr lang="en-US" dirty="0"/>
              <a:t> </a:t>
            </a:r>
          </a:p>
        </p:txBody>
      </p:sp>
      <p:sp>
        <p:nvSpPr>
          <p:cNvPr id="4" name="Slide Number Placeholder 3"/>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77</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 name="TextBox 4"/>
          <p:cNvSpPr txBox="1"/>
          <p:nvPr/>
        </p:nvSpPr>
        <p:spPr>
          <a:xfrm>
            <a:off x="152400" y="685800"/>
            <a:ext cx="8839200" cy="561692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Asphalt –  includes hot-mix, seal coats, surface treatments,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Aviation</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Banks Owned By Minorities</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Concrete Paving &amp; Incidentals – includes joint concrete pavement, continuously reinforced concrete pavement</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Earthwork, Base and Subbase – includes preparing ROW, clearing, removing old concrete, roadway and channel excavation, embankments,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Fencing – includes wire, chain link, &amp; metal beam guard fence, metal bridge railing,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Hauling – includes hauling of base material, gravel, sand, hot-mix,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Illumination – includes placement of conduit  and wire, poles, roadway and bridge lights,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Landscaping – includes roadside planting, erosion control, sodding, seeding,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Major Structures – includes structural excavation, drill shafts, piling, concrete for columns, bents, abutments, slabs, structural steel, rebar, etc.</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34257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53425" cy="523220"/>
          </a:xfrm>
        </p:spPr>
        <p:txBody>
          <a:bodyPr/>
          <a:lstStyle/>
          <a:p>
            <a:pPr algn="ctr"/>
            <a:r>
              <a:rPr lang="en-US" sz="2800" dirty="0"/>
              <a:t>TXDOT WORK CATEGORIES</a:t>
            </a:r>
          </a:p>
        </p:txBody>
      </p:sp>
      <p:sp>
        <p:nvSpPr>
          <p:cNvPr id="3" name="Content Placeholder 2"/>
          <p:cNvSpPr>
            <a:spLocks noGrp="1"/>
          </p:cNvSpPr>
          <p:nvPr>
            <p:ph idx="1"/>
          </p:nvPr>
        </p:nvSpPr>
        <p:spPr>
          <a:xfrm>
            <a:off x="333375" y="838200"/>
            <a:ext cx="8477250" cy="5410200"/>
          </a:xfrm>
        </p:spPr>
        <p:txBody>
          <a:bodyPr/>
          <a:lstStyle/>
          <a:p>
            <a:pPr marL="0" indent="0">
              <a:buNone/>
            </a:pPr>
            <a:r>
              <a:rPr lang="en-US" dirty="0"/>
              <a:t> </a:t>
            </a:r>
          </a:p>
        </p:txBody>
      </p:sp>
      <p:sp>
        <p:nvSpPr>
          <p:cNvPr id="4" name="Slide Number Placeholder 3"/>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78</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TextBox 5"/>
          <p:cNvSpPr txBox="1"/>
          <p:nvPr/>
        </p:nvSpPr>
        <p:spPr>
          <a:xfrm>
            <a:off x="304800" y="762000"/>
            <a:ext cx="8610600" cy="561692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Material Suppliers – supplier of construction materials, safety supplies,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Minor Structures – includes reinforced concrete pipe, inlets, manholes, sewers, box culverts, sidewalks, driveways, riprap, curb and gutter, concrete bridge railing,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Miscellaneous</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Painting – includes painting of structural steel and concrete structures</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Professional Services – Engineering, Architecture, and Surveying</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Public Transit</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Rest Areas – includes steel, masonry or wood fabrication and erection, electrical wiring, plumbing,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Traffic Control Devices includes traffic signals, signs, barricades, pavement markers, buttons, striping, etc.</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Truck Owner-Operators</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Underground and Utility Work – includes PVC pipe, underground conduit, utility telephone lines, etc.</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16158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381000" y="25879"/>
            <a:ext cx="8229600" cy="609600"/>
          </a:xfrm>
        </p:spPr>
        <p:txBody>
          <a:bodyPr>
            <a:normAutofit/>
          </a:bodyPr>
          <a:lstStyle/>
          <a:p>
            <a:pPr algn="ctr" eaLnBrk="1" fontAlgn="auto" hangingPunct="1">
              <a:spcAft>
                <a:spcPts val="0"/>
              </a:spcAft>
              <a:defRPr/>
            </a:pPr>
            <a:r>
              <a:rPr lang="en-US" sz="2800" b="1" spc="200" dirty="0">
                <a:latin typeface="Franklin Gothic Book" panose="020B0503020102020204" pitchFamily="34" charset="0"/>
              </a:rPr>
              <a:t>UTILIZATION PLANS</a:t>
            </a:r>
          </a:p>
        </p:txBody>
      </p:sp>
      <p:sp>
        <p:nvSpPr>
          <p:cNvPr id="18435" name="Rectangle 3"/>
          <p:cNvSpPr>
            <a:spLocks noGrp="1" noChangeArrowheads="1"/>
          </p:cNvSpPr>
          <p:nvPr>
            <p:ph idx="1"/>
          </p:nvPr>
        </p:nvSpPr>
        <p:spPr>
          <a:xfrm>
            <a:off x="533400" y="838200"/>
            <a:ext cx="8001000" cy="5181600"/>
          </a:xfrm>
        </p:spPr>
        <p:txBody>
          <a:bodyPr/>
          <a:lstStyle/>
          <a:p>
            <a:pPr lvl="0"/>
            <a:r>
              <a:rPr lang="en-US" dirty="0"/>
              <a:t>Prime contractors are required to submit DBE Utilization Plans (UP) through the Diversity Management System (DMS) no later than five (5) calendar days after letting (bid day).</a:t>
            </a:r>
          </a:p>
          <a:p>
            <a:pPr>
              <a:lnSpc>
                <a:spcPct val="90000"/>
              </a:lnSpc>
              <a:buSzPct val="100000"/>
              <a:defRPr/>
            </a:pPr>
            <a:endParaRPr lang="en-US" b="1" dirty="0">
              <a:cs typeface="Arial" pitchFamily="34" charset="0"/>
            </a:endParaRPr>
          </a:p>
          <a:p>
            <a:pPr>
              <a:lnSpc>
                <a:spcPct val="90000"/>
              </a:lnSpc>
              <a:buSzPct val="100000"/>
              <a:defRPr/>
            </a:pPr>
            <a:r>
              <a:rPr lang="en-US" dirty="0">
                <a:cs typeface="Arial" pitchFamily="34" charset="0"/>
              </a:rPr>
              <a:t>The prime contractor shall utilize the DBEs listed in the prime’s Utilization Plan (UP). </a:t>
            </a:r>
          </a:p>
          <a:p>
            <a:pPr lvl="1">
              <a:lnSpc>
                <a:spcPct val="90000"/>
              </a:lnSpc>
              <a:buSzPct val="100000"/>
              <a:buFont typeface="Wingdings" pitchFamily="2" charset="2"/>
              <a:buChar char="§"/>
              <a:defRPr/>
            </a:pPr>
            <a:r>
              <a:rPr lang="en-US" sz="2400" i="1" dirty="0">
                <a:solidFill>
                  <a:srgbClr val="0000FF"/>
                </a:solidFill>
                <a:cs typeface="Times New Roman" pitchFamily="18" charset="0"/>
              </a:rPr>
              <a:t>Race-conscious DBE participation.</a:t>
            </a:r>
          </a:p>
          <a:p>
            <a:pPr lvl="1">
              <a:lnSpc>
                <a:spcPct val="90000"/>
              </a:lnSpc>
              <a:buSzPct val="100000"/>
              <a:buFont typeface="Wingdings" pitchFamily="2" charset="2"/>
              <a:buChar char="§"/>
              <a:defRPr/>
            </a:pPr>
            <a:r>
              <a:rPr lang="en-US" sz="2400" i="1" dirty="0">
                <a:solidFill>
                  <a:srgbClr val="0000FF"/>
                </a:solidFill>
                <a:cs typeface="Times New Roman" pitchFamily="18" charset="0"/>
              </a:rPr>
              <a:t>The DBE must be certified at the time of the commitment.</a:t>
            </a:r>
          </a:p>
          <a:p>
            <a:pPr lvl="1">
              <a:lnSpc>
                <a:spcPct val="90000"/>
              </a:lnSpc>
              <a:buSzPct val="100000"/>
              <a:buFont typeface="Wingdings" pitchFamily="2" charset="2"/>
              <a:buChar char="§"/>
              <a:defRPr/>
            </a:pPr>
            <a:r>
              <a:rPr lang="en-US" sz="2400" i="1" dirty="0">
                <a:solidFill>
                  <a:srgbClr val="0000FF"/>
                </a:solidFill>
                <a:cs typeface="Times New Roman" pitchFamily="18" charset="0"/>
              </a:rPr>
              <a:t>The DBE must be certified in the NAICS code applicable to the kind of work the firm would perform on the contract.</a:t>
            </a:r>
          </a:p>
          <a:p>
            <a:pPr marL="0" lvl="0" indent="0">
              <a:buNone/>
            </a:pPr>
            <a:endParaRPr lang="en-US" dirty="0"/>
          </a:p>
          <a:p>
            <a:pPr lvl="0"/>
            <a:r>
              <a:rPr lang="en-US" dirty="0"/>
              <a:t>The DBE must confirm its participation through DMS. </a:t>
            </a:r>
          </a:p>
          <a:p>
            <a:pPr marL="457200" lvl="1" indent="0" eaLnBrk="1" hangingPunct="1">
              <a:lnSpc>
                <a:spcPct val="90000"/>
              </a:lnSpc>
              <a:buSzPct val="100000"/>
              <a:buFont typeface="Wingdings 2" pitchFamily="18" charset="2"/>
              <a:buNone/>
              <a:defRPr/>
            </a:pPr>
            <a:endParaRPr lang="en-US" sz="2400" b="1" dirty="0">
              <a:latin typeface="Arial" pitchFamily="34" charset="0"/>
              <a:cs typeface="Arial" pitchFamily="34" charset="0"/>
            </a:endParaRPr>
          </a:p>
          <a:p>
            <a:pPr eaLnBrk="1" hangingPunct="1">
              <a:lnSpc>
                <a:spcPct val="90000"/>
              </a:lnSpc>
              <a:buFontTx/>
              <a:buNone/>
              <a:defRPr/>
            </a:pPr>
            <a:endParaRPr lang="en-US" sz="2400" dirty="0"/>
          </a:p>
        </p:txBody>
      </p:sp>
      <p:sp>
        <p:nvSpPr>
          <p:cNvPr id="3" name="Slide Number Placeholder 2"/>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79</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4376256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F527-E84E-4475-8CB1-70ACDE5F00CF}"/>
              </a:ext>
            </a:extLst>
          </p:cNvPr>
          <p:cNvSpPr>
            <a:spLocks noGrp="1"/>
          </p:cNvSpPr>
          <p:nvPr>
            <p:ph type="title"/>
          </p:nvPr>
        </p:nvSpPr>
        <p:spPr>
          <a:xfrm>
            <a:off x="1055459" y="762000"/>
            <a:ext cx="7024744" cy="1143000"/>
          </a:xfrm>
        </p:spPr>
        <p:txBody>
          <a:bodyPr>
            <a:normAutofit fontScale="90000"/>
          </a:bodyPr>
          <a:lstStyle/>
          <a:p>
            <a:r>
              <a:rPr lang="en-US" b="1" dirty="0">
                <a:solidFill>
                  <a:schemeClr val="tx2"/>
                </a:solidFill>
              </a:rPr>
              <a:t>CIP Website:</a:t>
            </a:r>
            <a:br>
              <a:rPr lang="en-US" b="1" dirty="0">
                <a:solidFill>
                  <a:schemeClr val="tx2"/>
                </a:solidFill>
              </a:rPr>
            </a:br>
            <a:r>
              <a:rPr lang="en-US" b="1" dirty="0">
                <a:solidFill>
                  <a:schemeClr val="tx2"/>
                </a:solidFill>
              </a:rPr>
              <a:t>www.keepitmovingdallas.com</a:t>
            </a:r>
            <a:endParaRPr lang="en-US" dirty="0">
              <a:solidFill>
                <a:schemeClr val="tx2"/>
              </a:solidFill>
            </a:endParaRPr>
          </a:p>
        </p:txBody>
      </p:sp>
      <p:pic>
        <p:nvPicPr>
          <p:cNvPr id="4" name="Content Placeholder 5">
            <a:extLst>
              <a:ext uri="{FF2B5EF4-FFF2-40B4-BE49-F238E27FC236}">
                <a16:creationId xmlns:a16="http://schemas.microsoft.com/office/drawing/2014/main" id="{58F39906-E097-4A04-B8D0-6E6B9A5935B6}"/>
              </a:ext>
            </a:extLst>
          </p:cNvPr>
          <p:cNvPicPr>
            <a:picLocks noGrp="1" noChangeAspect="1"/>
          </p:cNvPicPr>
          <p:nvPr>
            <p:ph idx="1"/>
          </p:nvPr>
        </p:nvPicPr>
        <p:blipFill>
          <a:blip r:embed="rId2"/>
          <a:stretch>
            <a:fillRect/>
          </a:stretch>
        </p:blipFill>
        <p:spPr>
          <a:xfrm>
            <a:off x="1079107" y="2324100"/>
            <a:ext cx="6704799" cy="3508375"/>
          </a:xfrm>
          <a:prstGeom prst="rect">
            <a:avLst/>
          </a:prstGeom>
        </p:spPr>
      </p:pic>
    </p:spTree>
    <p:extLst>
      <p:ext uri="{BB962C8B-B14F-4D97-AF65-F5344CB8AC3E}">
        <p14:creationId xmlns:p14="http://schemas.microsoft.com/office/powerpoint/2010/main" val="23255717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381000" y="25879"/>
            <a:ext cx="8229600" cy="609600"/>
          </a:xfrm>
        </p:spPr>
        <p:txBody>
          <a:bodyPr>
            <a:normAutofit/>
          </a:bodyPr>
          <a:lstStyle/>
          <a:p>
            <a:pPr algn="ctr" eaLnBrk="1" fontAlgn="auto" hangingPunct="1">
              <a:spcAft>
                <a:spcPts val="0"/>
              </a:spcAft>
              <a:defRPr/>
            </a:pPr>
            <a:r>
              <a:rPr lang="en-US" sz="2800" b="1" spc="200" dirty="0">
                <a:latin typeface="Franklin Gothic Book" panose="020B0503020102020204" pitchFamily="34" charset="0"/>
              </a:rPr>
              <a:t>UTILIZATION PLANS</a:t>
            </a:r>
          </a:p>
        </p:txBody>
      </p:sp>
      <p:sp>
        <p:nvSpPr>
          <p:cNvPr id="18435" name="Rectangle 3"/>
          <p:cNvSpPr>
            <a:spLocks noGrp="1" noChangeArrowheads="1"/>
          </p:cNvSpPr>
          <p:nvPr>
            <p:ph idx="1"/>
          </p:nvPr>
        </p:nvSpPr>
        <p:spPr>
          <a:xfrm>
            <a:off x="533400" y="838200"/>
            <a:ext cx="8001000" cy="5181600"/>
          </a:xfrm>
        </p:spPr>
        <p:txBody>
          <a:bodyPr/>
          <a:lstStyle/>
          <a:p>
            <a:pPr eaLnBrk="1" hangingPunct="1">
              <a:lnSpc>
                <a:spcPct val="90000"/>
              </a:lnSpc>
              <a:buSzPct val="100000"/>
              <a:buFont typeface="Wingdings" pitchFamily="2" charset="2"/>
              <a:buChar char="§"/>
              <a:defRPr/>
            </a:pPr>
            <a:r>
              <a:rPr lang="en-US" dirty="0">
                <a:cs typeface="Arial" pitchFamily="34" charset="0"/>
              </a:rPr>
              <a:t>Prime enters into a contractual arrangement with the DBEs listed in the UP specifying the work to be performed and the compensation for the work. </a:t>
            </a:r>
          </a:p>
          <a:p>
            <a:pPr lvl="1" eaLnBrk="1" hangingPunct="1">
              <a:lnSpc>
                <a:spcPct val="90000"/>
              </a:lnSpc>
              <a:buSzPct val="100000"/>
              <a:buFont typeface="Wingdings" pitchFamily="2" charset="2"/>
              <a:buChar char="§"/>
              <a:defRPr/>
            </a:pPr>
            <a:r>
              <a:rPr lang="en-US" sz="2200" i="1" dirty="0">
                <a:solidFill>
                  <a:srgbClr val="0000FF"/>
                </a:solidFill>
                <a:cs typeface="Times New Roman" pitchFamily="18" charset="0"/>
              </a:rPr>
              <a:t>Subcontract Agreement or Purchase Order (P.O.).</a:t>
            </a:r>
          </a:p>
          <a:p>
            <a:pPr lvl="1" eaLnBrk="1" hangingPunct="1">
              <a:lnSpc>
                <a:spcPct val="90000"/>
              </a:lnSpc>
              <a:buSzPct val="100000"/>
              <a:buFont typeface="Wingdings" pitchFamily="2" charset="2"/>
              <a:buChar char="§"/>
              <a:defRPr/>
            </a:pPr>
            <a:r>
              <a:rPr lang="en-US" sz="2200" i="1" dirty="0">
                <a:solidFill>
                  <a:srgbClr val="0000FF"/>
                </a:solidFill>
                <a:cs typeface="Times New Roman" pitchFamily="18" charset="0"/>
              </a:rPr>
              <a:t>The DBE must be certified at the time the subcontract or P.O. is executed.</a:t>
            </a:r>
          </a:p>
          <a:p>
            <a:pPr marL="284162" lvl="1" indent="0" eaLnBrk="1" hangingPunct="1">
              <a:lnSpc>
                <a:spcPct val="90000"/>
              </a:lnSpc>
              <a:buSzPct val="100000"/>
              <a:buNone/>
              <a:defRPr/>
            </a:pPr>
            <a:endParaRPr lang="en-US" sz="2200" i="1" dirty="0">
              <a:solidFill>
                <a:srgbClr val="0000FF"/>
              </a:solidFill>
              <a:cs typeface="Times New Roman" pitchFamily="18" charset="0"/>
            </a:endParaRPr>
          </a:p>
          <a:p>
            <a:pPr>
              <a:lnSpc>
                <a:spcPct val="90000"/>
              </a:lnSpc>
              <a:buSzPct val="100000"/>
              <a:defRPr/>
            </a:pPr>
            <a:r>
              <a:rPr lang="en-US" dirty="0">
                <a:cs typeface="Times New Roman" pitchFamily="18" charset="0"/>
              </a:rPr>
              <a:t>Subcontract Agreements or Purchase Orders must be made available upon request.</a:t>
            </a:r>
          </a:p>
          <a:p>
            <a:pPr marL="457200" lvl="1" indent="0" eaLnBrk="1" hangingPunct="1">
              <a:lnSpc>
                <a:spcPct val="90000"/>
              </a:lnSpc>
              <a:buSzPct val="100000"/>
              <a:buFont typeface="Wingdings 2" pitchFamily="18" charset="2"/>
              <a:buNone/>
              <a:defRPr/>
            </a:pPr>
            <a:endParaRPr lang="en-US" sz="2400" b="1" dirty="0">
              <a:latin typeface="Arial" pitchFamily="34" charset="0"/>
              <a:cs typeface="Arial" pitchFamily="34" charset="0"/>
            </a:endParaRPr>
          </a:p>
          <a:p>
            <a:pPr eaLnBrk="1" hangingPunct="1">
              <a:lnSpc>
                <a:spcPct val="90000"/>
              </a:lnSpc>
              <a:buFontTx/>
              <a:buNone/>
              <a:defRPr/>
            </a:pPr>
            <a:endParaRPr lang="en-US" sz="2400" dirty="0"/>
          </a:p>
        </p:txBody>
      </p:sp>
      <p:sp>
        <p:nvSpPr>
          <p:cNvPr id="3" name="Slide Number Placeholder 2"/>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80</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80228101"/>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992D-29AF-4384-8344-0510FF85B7A0}"/>
              </a:ext>
            </a:extLst>
          </p:cNvPr>
          <p:cNvSpPr>
            <a:spLocks noGrp="1"/>
          </p:cNvSpPr>
          <p:nvPr>
            <p:ph type="title"/>
          </p:nvPr>
        </p:nvSpPr>
        <p:spPr>
          <a:xfrm>
            <a:off x="304800" y="76200"/>
            <a:ext cx="8353425" cy="461665"/>
          </a:xfrm>
        </p:spPr>
        <p:txBody>
          <a:bodyPr/>
          <a:lstStyle/>
          <a:p>
            <a:r>
              <a:rPr lang="en-US" dirty="0"/>
              <a:t>Submission Deadlines: DBE Utilization Plans-Fiscal Year 2020</a:t>
            </a:r>
          </a:p>
        </p:txBody>
      </p:sp>
      <p:pic>
        <p:nvPicPr>
          <p:cNvPr id="5" name="Content Placeholder 4">
            <a:extLst>
              <a:ext uri="{FF2B5EF4-FFF2-40B4-BE49-F238E27FC236}">
                <a16:creationId xmlns:a16="http://schemas.microsoft.com/office/drawing/2014/main" id="{89FF68E0-602B-4643-9870-FD11303CC8B9}"/>
              </a:ext>
            </a:extLst>
          </p:cNvPr>
          <p:cNvPicPr>
            <a:picLocks noGrp="1" noChangeAspect="1"/>
          </p:cNvPicPr>
          <p:nvPr>
            <p:ph idx="1"/>
          </p:nvPr>
        </p:nvPicPr>
        <p:blipFill>
          <a:blip r:embed="rId2"/>
          <a:stretch>
            <a:fillRect/>
          </a:stretch>
        </p:blipFill>
        <p:spPr>
          <a:xfrm>
            <a:off x="2286000" y="685800"/>
            <a:ext cx="4733192" cy="5562600"/>
          </a:xfrm>
          <a:prstGeom prst="rect">
            <a:avLst/>
          </a:prstGeom>
        </p:spPr>
      </p:pic>
      <p:sp>
        <p:nvSpPr>
          <p:cNvPr id="4" name="Slide Number Placeholder 3">
            <a:extLst>
              <a:ext uri="{FF2B5EF4-FFF2-40B4-BE49-F238E27FC236}">
                <a16:creationId xmlns:a16="http://schemas.microsoft.com/office/drawing/2014/main" id="{D474F604-4943-475D-85E9-6534394DDB6F}"/>
              </a:ext>
            </a:extLst>
          </p:cNvPr>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81</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249333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972-64E3-4E46-839D-4F9AE23B4DF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79B81C5-0B4E-4AFF-826E-0F7359AECEE2}"/>
              </a:ext>
            </a:extLst>
          </p:cNvPr>
          <p:cNvSpPr>
            <a:spLocks noGrp="1"/>
          </p:cNvSpPr>
          <p:nvPr>
            <p:ph idx="1"/>
          </p:nvPr>
        </p:nvSpPr>
        <p:spPr/>
        <p:txBody>
          <a:bodyPr/>
          <a:lstStyle/>
          <a:p>
            <a:pPr marL="0" indent="0">
              <a:buNone/>
            </a:pPr>
            <a:r>
              <a:rPr lang="en-US" b="1" dirty="0"/>
              <a:t>Remaining FY 2020 </a:t>
            </a:r>
          </a:p>
          <a:p>
            <a:pPr marL="0" indent="0">
              <a:buNone/>
            </a:pPr>
            <a:r>
              <a:rPr lang="en-US" b="1" dirty="0"/>
              <a:t>Letting Dates and Utilization Plan Due Dates</a:t>
            </a:r>
          </a:p>
          <a:p>
            <a:pPr marL="0" indent="0">
              <a:buNone/>
            </a:pPr>
            <a:endParaRPr lang="en-US" dirty="0"/>
          </a:p>
        </p:txBody>
      </p:sp>
      <p:sp>
        <p:nvSpPr>
          <p:cNvPr id="4" name="Slide Number Placeholder 3">
            <a:extLst>
              <a:ext uri="{FF2B5EF4-FFF2-40B4-BE49-F238E27FC236}">
                <a16:creationId xmlns:a16="http://schemas.microsoft.com/office/drawing/2014/main" id="{C243318F-32CE-4C02-917B-C4B0D111AF93}"/>
              </a:ext>
            </a:extLst>
          </p:cNvPr>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82</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5" name="Picture 4">
            <a:extLst>
              <a:ext uri="{FF2B5EF4-FFF2-40B4-BE49-F238E27FC236}">
                <a16:creationId xmlns:a16="http://schemas.microsoft.com/office/drawing/2014/main" id="{C0102230-9F07-4BF6-8551-DC2DF3627679}"/>
              </a:ext>
            </a:extLst>
          </p:cNvPr>
          <p:cNvPicPr>
            <a:picLocks noChangeAspect="1"/>
          </p:cNvPicPr>
          <p:nvPr/>
        </p:nvPicPr>
        <p:blipFill>
          <a:blip r:embed="rId2"/>
          <a:stretch>
            <a:fillRect/>
          </a:stretch>
        </p:blipFill>
        <p:spPr>
          <a:xfrm>
            <a:off x="1944810" y="2253563"/>
            <a:ext cx="4930775" cy="563803"/>
          </a:xfrm>
          <a:prstGeom prst="rect">
            <a:avLst/>
          </a:prstGeom>
        </p:spPr>
      </p:pic>
      <p:pic>
        <p:nvPicPr>
          <p:cNvPr id="6" name="Picture 5">
            <a:extLst>
              <a:ext uri="{FF2B5EF4-FFF2-40B4-BE49-F238E27FC236}">
                <a16:creationId xmlns:a16="http://schemas.microsoft.com/office/drawing/2014/main" id="{611497D8-5255-4F65-AFA7-0C3D0476B1BF}"/>
              </a:ext>
            </a:extLst>
          </p:cNvPr>
          <p:cNvPicPr>
            <a:picLocks noChangeAspect="1"/>
          </p:cNvPicPr>
          <p:nvPr/>
        </p:nvPicPr>
        <p:blipFill>
          <a:blip r:embed="rId3"/>
          <a:stretch>
            <a:fillRect/>
          </a:stretch>
        </p:blipFill>
        <p:spPr>
          <a:xfrm>
            <a:off x="1944810" y="3159670"/>
            <a:ext cx="4930775" cy="933450"/>
          </a:xfrm>
          <a:prstGeom prst="rect">
            <a:avLst/>
          </a:prstGeom>
        </p:spPr>
      </p:pic>
      <p:sp>
        <p:nvSpPr>
          <p:cNvPr id="7" name="Rectangle 6">
            <a:extLst>
              <a:ext uri="{FF2B5EF4-FFF2-40B4-BE49-F238E27FC236}">
                <a16:creationId xmlns:a16="http://schemas.microsoft.com/office/drawing/2014/main" id="{A717EDB9-D049-46D7-97A1-AC998388CF24}"/>
              </a:ext>
            </a:extLst>
          </p:cNvPr>
          <p:cNvSpPr/>
          <p:nvPr/>
        </p:nvSpPr>
        <p:spPr>
          <a:xfrm>
            <a:off x="1893277" y="4357587"/>
            <a:ext cx="493077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*UP submissions are due in DMS by11:55 p.m. on the date listed.</a:t>
            </a:r>
          </a:p>
        </p:txBody>
      </p:sp>
      <p:sp>
        <p:nvSpPr>
          <p:cNvPr id="8" name="Rectangle 7">
            <a:extLst>
              <a:ext uri="{FF2B5EF4-FFF2-40B4-BE49-F238E27FC236}">
                <a16:creationId xmlns:a16="http://schemas.microsoft.com/office/drawing/2014/main" id="{C454D9CD-E615-484B-BEBA-9D436A5F3317}"/>
              </a:ext>
            </a:extLst>
          </p:cNvPr>
          <p:cNvSpPr/>
          <p:nvPr/>
        </p:nvSpPr>
        <p:spPr>
          <a:xfrm>
            <a:off x="1944810" y="5224239"/>
            <a:ext cx="4572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https://www.txdot.gov/inside-txdot/division/construction/contractors/letting/utilization-plan-deadlines.html</a:t>
            </a:r>
          </a:p>
        </p:txBody>
      </p:sp>
    </p:spTree>
    <p:extLst>
      <p:ext uri="{BB962C8B-B14F-4D97-AF65-F5344CB8AC3E}">
        <p14:creationId xmlns:p14="http://schemas.microsoft.com/office/powerpoint/2010/main" val="1461256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RESOURCES</a:t>
            </a:r>
          </a:p>
        </p:txBody>
      </p:sp>
      <p:sp>
        <p:nvSpPr>
          <p:cNvPr id="3" name="Content Placeholder 2"/>
          <p:cNvSpPr>
            <a:spLocks noGrp="1"/>
          </p:cNvSpPr>
          <p:nvPr>
            <p:ph idx="1"/>
          </p:nvPr>
        </p:nvSpPr>
        <p:spPr>
          <a:xfrm>
            <a:off x="152400" y="838200"/>
            <a:ext cx="8839199" cy="5181600"/>
          </a:xfrm>
        </p:spPr>
        <p:txBody>
          <a:bodyPr>
            <a:normAutofit/>
          </a:bodyPr>
          <a:lstStyle/>
          <a:p>
            <a:pPr marL="0" indent="0">
              <a:buNone/>
            </a:pPr>
            <a:r>
              <a:rPr lang="en-US" sz="2200" dirty="0"/>
              <a:t>TxDOT web page: </a:t>
            </a:r>
            <a:r>
              <a:rPr lang="en-US" sz="2200" b="1" dirty="0"/>
              <a:t>txdot.gov/business.html</a:t>
            </a:r>
          </a:p>
          <a:p>
            <a:pPr marL="0" indent="0">
              <a:buNone/>
            </a:pPr>
            <a:endParaRPr lang="en-US" sz="2200" dirty="0"/>
          </a:p>
          <a:p>
            <a:pPr marL="0" indent="0">
              <a:buNone/>
            </a:pPr>
            <a:endParaRPr lang="en-US" sz="2200" dirty="0"/>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83</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51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6096000" cy="499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558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RESOURCES</a:t>
            </a:r>
          </a:p>
        </p:txBody>
      </p:sp>
      <p:sp>
        <p:nvSpPr>
          <p:cNvPr id="3" name="Content Placeholder 2"/>
          <p:cNvSpPr>
            <a:spLocks noGrp="1"/>
          </p:cNvSpPr>
          <p:nvPr>
            <p:ph idx="1"/>
          </p:nvPr>
        </p:nvSpPr>
        <p:spPr>
          <a:xfrm>
            <a:off x="152400" y="838200"/>
            <a:ext cx="8839199" cy="5181600"/>
          </a:xfrm>
        </p:spPr>
        <p:txBody>
          <a:bodyPr>
            <a:normAutofit/>
          </a:bodyPr>
          <a:lstStyle/>
          <a:p>
            <a:pPr marL="0" indent="0">
              <a:buNone/>
            </a:pPr>
            <a:r>
              <a:rPr lang="en-US" sz="2200" dirty="0"/>
              <a:t>Letting Schedule</a:t>
            </a:r>
          </a:p>
          <a:p>
            <a:pPr marL="0" indent="0">
              <a:buNone/>
            </a:pPr>
            <a:endParaRPr lang="en-US" sz="2200" dirty="0"/>
          </a:p>
          <a:p>
            <a:pPr marL="0" indent="0">
              <a:buNone/>
            </a:pPr>
            <a:endParaRPr lang="en-US" sz="2200" dirty="0"/>
          </a:p>
        </p:txBody>
      </p:sp>
      <p:sp>
        <p:nvSpPr>
          <p:cNvPr id="16" name="Slide Number Placeholder 15"/>
          <p:cNvSpPr>
            <a:spLocks noGrp="1"/>
          </p:cNvSpPr>
          <p:nvPr>
            <p:ph type="sldNum" sz="quarter" idx="4"/>
          </p:nvPr>
        </p:nvSpPr>
        <p:spPr/>
        <p:txBody>
          <a:bodyPr/>
          <a:lstStyle/>
          <a:p>
            <a:pPr marL="0" marR="0" lvl="1" indent="0" algn="r" defTabSz="914400" rtl="0" eaLnBrk="1" fontAlgn="auto" latinLnBrk="0" hangingPunct="1">
              <a:lnSpc>
                <a:spcPct val="100000"/>
              </a:lnSpc>
              <a:spcBef>
                <a:spcPts val="0"/>
              </a:spcBef>
              <a:spcAft>
                <a:spcPts val="0"/>
              </a:spcAft>
              <a:buClrTx/>
              <a:buSzTx/>
              <a:buFontTx/>
              <a:buNone/>
              <a:tabLst/>
              <a:defRPr/>
            </a:pPr>
            <a:fld id="{126B356D-DBE9-445A-9C43-3D3F41468F04}" type="slidenum">
              <a:rPr kumimoji="0" lang="en-US" sz="8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0"/>
                </a:spcBef>
                <a:spcAft>
                  <a:spcPts val="0"/>
                </a:spcAft>
                <a:buClrTx/>
                <a:buSzTx/>
                <a:buFontTx/>
                <a:buNone/>
                <a:tabLst/>
                <a:defRPr/>
              </a:pPr>
              <a:t>84</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53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218" b="21093"/>
          <a:stretch/>
        </p:blipFill>
        <p:spPr bwMode="auto">
          <a:xfrm>
            <a:off x="914400" y="1219200"/>
            <a:ext cx="7543799" cy="484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474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189"/>
            <a:ext cx="8353425" cy="523220"/>
          </a:xfrm>
        </p:spPr>
        <p:txBody>
          <a:bodyPr/>
          <a:lstStyle/>
          <a:p>
            <a:pPr algn="ctr"/>
            <a:r>
              <a:rPr lang="en-US" sz="2800" cap="all" dirty="0"/>
              <a:t>QUESTIONS</a:t>
            </a:r>
          </a:p>
        </p:txBody>
      </p:sp>
      <p:sp>
        <p:nvSpPr>
          <p:cNvPr id="3" name="Content Placeholder 2"/>
          <p:cNvSpPr>
            <a:spLocks noGrp="1"/>
          </p:cNvSpPr>
          <p:nvPr>
            <p:ph idx="1"/>
          </p:nvPr>
        </p:nvSpPr>
        <p:spPr>
          <a:xfrm>
            <a:off x="333375" y="685800"/>
            <a:ext cx="8477250" cy="5562600"/>
          </a:xfrm>
        </p:spPr>
        <p:txBody>
          <a:bodyPr>
            <a:normAutofit/>
          </a:bodyPr>
          <a:lstStyle/>
          <a:p>
            <a:pPr marL="0" indent="0">
              <a:buNone/>
            </a:pPr>
            <a:endParaRPr lang="en-US" sz="2200" dirty="0"/>
          </a:p>
          <a:p>
            <a:pPr marL="0" indent="0" algn="ctr">
              <a:buNone/>
            </a:pPr>
            <a:endParaRPr lang="en-US" sz="2200" dirty="0"/>
          </a:p>
          <a:p>
            <a:pPr marL="0" indent="0" algn="ctr">
              <a:buNone/>
            </a:pPr>
            <a:endParaRPr lang="en-US" sz="2200" dirty="0"/>
          </a:p>
          <a:p>
            <a:pPr marL="0" indent="0" algn="ctr">
              <a:buNone/>
            </a:pPr>
            <a:endParaRPr lang="en-US" sz="2200" dirty="0"/>
          </a:p>
          <a:p>
            <a:pPr marL="0" indent="0" algn="ctr">
              <a:buNone/>
            </a:pPr>
            <a:endParaRPr lang="en-US" sz="2200" dirty="0"/>
          </a:p>
          <a:p>
            <a:pPr marL="0" indent="0" algn="ctr">
              <a:buNone/>
            </a:pPr>
            <a:r>
              <a:rPr lang="en-US" sz="3600" dirty="0"/>
              <a:t>QUESTIONS?</a:t>
            </a:r>
          </a:p>
        </p:txBody>
      </p:sp>
      <p:sp>
        <p:nvSpPr>
          <p:cNvPr id="4" name="Slide Number Placeholder 3"/>
          <p:cNvSpPr>
            <a:spLocks noGrp="1"/>
          </p:cNvSpPr>
          <p:nvPr>
            <p:ph type="sldNum" sz="quarter" idx="4"/>
          </p:nvPr>
        </p:nvSpPr>
        <p:spPr/>
        <p:txBody>
          <a:bodyPr/>
          <a:lstStyle/>
          <a:p>
            <a:pPr marL="0" marR="0" lvl="1" indent="0" algn="r" defTabSz="914400" rtl="0" eaLnBrk="1" fontAlgn="auto" latinLnBrk="0" hangingPunct="1">
              <a:lnSpc>
                <a:spcPct val="100000"/>
              </a:lnSpc>
              <a:spcBef>
                <a:spcPts val="900"/>
              </a:spcBef>
              <a:spcAft>
                <a:spcPts val="0"/>
              </a:spcAft>
              <a:buClrTx/>
              <a:buSzTx/>
              <a:buFontTx/>
              <a:buNone/>
              <a:tabLst/>
              <a:defRPr/>
            </a:pPr>
            <a:fld id="{126B356D-DBE9-445A-9C43-3D3F41468F04}" type="slidenum">
              <a:rPr kumimoji="0" lang="en-US" sz="8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1" indent="0" algn="r" defTabSz="914400" rtl="0" eaLnBrk="1" fontAlgn="auto" latinLnBrk="0" hangingPunct="1">
                <a:lnSpc>
                  <a:spcPct val="100000"/>
                </a:lnSpc>
                <a:spcBef>
                  <a:spcPts val="900"/>
                </a:spcBef>
                <a:spcAft>
                  <a:spcPts val="0"/>
                </a:spcAft>
                <a:buClrTx/>
                <a:buSzTx/>
                <a:buFontTx/>
                <a:buNone/>
                <a:tabLst/>
                <a:defRPr/>
              </a:pPr>
              <a:t>85</a:t>
            </a:fld>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773140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A32A-5CE6-44B0-9947-DDBCF596C72C}"/>
              </a:ext>
            </a:extLst>
          </p:cNvPr>
          <p:cNvSpPr>
            <a:spLocks noGrp="1"/>
          </p:cNvSpPr>
          <p:nvPr>
            <p:ph type="title"/>
          </p:nvPr>
        </p:nvSpPr>
        <p:spPr>
          <a:xfrm>
            <a:off x="1043490" y="838200"/>
            <a:ext cx="7024744" cy="762000"/>
          </a:xfrm>
        </p:spPr>
        <p:txBody>
          <a:bodyPr/>
          <a:lstStyle/>
          <a:p>
            <a:r>
              <a:rPr lang="en-US" b="1" dirty="0">
                <a:solidFill>
                  <a:schemeClr val="tx2"/>
                </a:solidFill>
              </a:rPr>
              <a:t>End of Survey Reminder</a:t>
            </a:r>
            <a:endParaRPr lang="en-US" dirty="0">
              <a:solidFill>
                <a:schemeClr val="tx2"/>
              </a:solidFill>
            </a:endParaRPr>
          </a:p>
        </p:txBody>
      </p:sp>
      <p:sp>
        <p:nvSpPr>
          <p:cNvPr id="3" name="Content Placeholder 2">
            <a:extLst>
              <a:ext uri="{FF2B5EF4-FFF2-40B4-BE49-F238E27FC236}">
                <a16:creationId xmlns:a16="http://schemas.microsoft.com/office/drawing/2014/main" id="{7C22B8D9-AB35-406A-BFCB-E2638E5BF71A}"/>
              </a:ext>
            </a:extLst>
          </p:cNvPr>
          <p:cNvSpPr>
            <a:spLocks noGrp="1"/>
          </p:cNvSpPr>
          <p:nvPr>
            <p:ph idx="1"/>
          </p:nvPr>
        </p:nvSpPr>
        <p:spPr>
          <a:xfrm>
            <a:off x="838200" y="1981200"/>
            <a:ext cx="7620000" cy="4572000"/>
          </a:xfrm>
        </p:spPr>
        <p:txBody>
          <a:bodyPr>
            <a:normAutofit fontScale="92500" lnSpcReduction="20000"/>
          </a:bodyPr>
          <a:lstStyle/>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endParaRPr lang="en-US" b="1" dirty="0"/>
          </a:p>
          <a:p>
            <a:pPr marL="68580" indent="0">
              <a:buNone/>
            </a:pPr>
            <a:r>
              <a:rPr lang="en-US" b="1" dirty="0">
                <a:solidFill>
                  <a:schemeClr val="tx1"/>
                </a:solidFill>
              </a:rPr>
              <a:t>Connor VanSteenberg</a:t>
            </a:r>
          </a:p>
          <a:p>
            <a:pPr marL="68580" indent="0">
              <a:buNone/>
            </a:pPr>
            <a:r>
              <a:rPr lang="en-US" b="1" dirty="0">
                <a:solidFill>
                  <a:schemeClr val="tx1"/>
                </a:solidFill>
              </a:rPr>
              <a:t>North Texas Area Manager</a:t>
            </a:r>
          </a:p>
          <a:p>
            <a:pPr marL="68580" indent="0">
              <a:buNone/>
            </a:pPr>
            <a:r>
              <a:rPr lang="en-US" b="1" dirty="0">
                <a:solidFill>
                  <a:schemeClr val="tx1"/>
                </a:solidFill>
              </a:rPr>
              <a:t>The Associated General Contractors of TX (AGC)</a:t>
            </a:r>
          </a:p>
          <a:p>
            <a:pPr marL="68580" indent="0">
              <a:buNone/>
            </a:pPr>
            <a:endParaRPr lang="en-US" dirty="0"/>
          </a:p>
        </p:txBody>
      </p:sp>
      <p:pic>
        <p:nvPicPr>
          <p:cNvPr id="7" name="Picture 6">
            <a:extLst>
              <a:ext uri="{FF2B5EF4-FFF2-40B4-BE49-F238E27FC236}">
                <a16:creationId xmlns:a16="http://schemas.microsoft.com/office/drawing/2014/main" id="{D44B01B6-FCDE-4465-9FBD-F8C482B4EB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752600"/>
            <a:ext cx="3471827" cy="3474720"/>
          </a:xfrm>
          <a:prstGeom prst="rect">
            <a:avLst/>
          </a:prstGeom>
        </p:spPr>
      </p:pic>
    </p:spTree>
    <p:extLst>
      <p:ext uri="{BB962C8B-B14F-4D97-AF65-F5344CB8AC3E}">
        <p14:creationId xmlns:p14="http://schemas.microsoft.com/office/powerpoint/2010/main" val="31994291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959B-574F-4814-8DEA-959D98987CC2}"/>
              </a:ext>
            </a:extLst>
          </p:cNvPr>
          <p:cNvSpPr>
            <a:spLocks noGrp="1"/>
          </p:cNvSpPr>
          <p:nvPr>
            <p:ph type="title"/>
          </p:nvPr>
        </p:nvSpPr>
        <p:spPr>
          <a:xfrm>
            <a:off x="1043490" y="838200"/>
            <a:ext cx="7024744" cy="838200"/>
          </a:xfrm>
        </p:spPr>
        <p:txBody>
          <a:bodyPr/>
          <a:lstStyle/>
          <a:p>
            <a:r>
              <a:rPr lang="en-US" b="1" dirty="0">
                <a:solidFill>
                  <a:schemeClr val="tx2"/>
                </a:solidFill>
              </a:rPr>
              <a:t>Closing Remarks</a:t>
            </a:r>
            <a:endParaRPr lang="en-US" dirty="0">
              <a:solidFill>
                <a:schemeClr val="tx2"/>
              </a:solidFill>
            </a:endParaRPr>
          </a:p>
        </p:txBody>
      </p:sp>
      <p:pic>
        <p:nvPicPr>
          <p:cNvPr id="5" name="Content Placeholder 4">
            <a:extLst>
              <a:ext uri="{FF2B5EF4-FFF2-40B4-BE49-F238E27FC236}">
                <a16:creationId xmlns:a16="http://schemas.microsoft.com/office/drawing/2014/main" id="{8A00B0D5-4543-4AA7-A3C5-5C8F7CD5C1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2667000"/>
            <a:ext cx="4781646" cy="1463040"/>
          </a:xfrm>
        </p:spPr>
      </p:pic>
      <p:sp>
        <p:nvSpPr>
          <p:cNvPr id="6" name="Rectangle 5">
            <a:extLst>
              <a:ext uri="{FF2B5EF4-FFF2-40B4-BE49-F238E27FC236}">
                <a16:creationId xmlns:a16="http://schemas.microsoft.com/office/drawing/2014/main" id="{E12978F8-14B7-4A8A-940D-1F1599963542}"/>
              </a:ext>
            </a:extLst>
          </p:cNvPr>
          <p:cNvSpPr/>
          <p:nvPr/>
        </p:nvSpPr>
        <p:spPr>
          <a:xfrm>
            <a:off x="457200" y="5410200"/>
            <a:ext cx="4648200" cy="1107996"/>
          </a:xfrm>
          <a:prstGeom prst="rect">
            <a:avLst/>
          </a:prstGeom>
        </p:spPr>
        <p:txBody>
          <a:bodyPr wrap="square">
            <a:spAutoFit/>
          </a:bodyPr>
          <a:lstStyle/>
          <a:p>
            <a:pPr marL="68580" indent="0">
              <a:buNone/>
            </a:pPr>
            <a:r>
              <a:rPr lang="en-US" sz="2200" b="1" dirty="0"/>
              <a:t>Moses Aito</a:t>
            </a:r>
          </a:p>
          <a:p>
            <a:pPr marL="68580" indent="0">
              <a:buNone/>
            </a:pPr>
            <a:r>
              <a:rPr lang="en-US" sz="2200" b="1" dirty="0"/>
              <a:t>Director of Business Diversity, NTTA</a:t>
            </a:r>
          </a:p>
        </p:txBody>
      </p:sp>
    </p:spTree>
    <p:extLst>
      <p:ext uri="{BB962C8B-B14F-4D97-AF65-F5344CB8AC3E}">
        <p14:creationId xmlns:p14="http://schemas.microsoft.com/office/powerpoint/2010/main" val="2242581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3DCE9-6A9C-4AF2-AEE5-2A2D21DFD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905000"/>
            <a:ext cx="1208346" cy="914400"/>
          </a:xfrm>
          <a:prstGeom prst="rect">
            <a:avLst/>
          </a:prstGeom>
        </p:spPr>
      </p:pic>
      <p:pic>
        <p:nvPicPr>
          <p:cNvPr id="3" name="Picture 2">
            <a:extLst>
              <a:ext uri="{FF2B5EF4-FFF2-40B4-BE49-F238E27FC236}">
                <a16:creationId xmlns:a16="http://schemas.microsoft.com/office/drawing/2014/main" id="{AB01106C-C043-4756-A675-59609A05C435}"/>
              </a:ext>
            </a:extLst>
          </p:cNvPr>
          <p:cNvPicPr>
            <a:picLocks noChangeAspect="1"/>
          </p:cNvPicPr>
          <p:nvPr/>
        </p:nvPicPr>
        <p:blipFill>
          <a:blip r:embed="rId3"/>
          <a:stretch>
            <a:fillRect/>
          </a:stretch>
        </p:blipFill>
        <p:spPr>
          <a:xfrm>
            <a:off x="3413979" y="1905000"/>
            <a:ext cx="2266950" cy="1476375"/>
          </a:xfrm>
          <a:prstGeom prst="rect">
            <a:avLst/>
          </a:prstGeom>
        </p:spPr>
      </p:pic>
      <p:pic>
        <p:nvPicPr>
          <p:cNvPr id="4" name="Picture 3">
            <a:extLst>
              <a:ext uri="{FF2B5EF4-FFF2-40B4-BE49-F238E27FC236}">
                <a16:creationId xmlns:a16="http://schemas.microsoft.com/office/drawing/2014/main" id="{DACEA63F-F895-4E08-AD21-13DA8066B5AA}"/>
              </a:ext>
            </a:extLst>
          </p:cNvPr>
          <p:cNvPicPr>
            <a:picLocks noChangeAspect="1"/>
          </p:cNvPicPr>
          <p:nvPr/>
        </p:nvPicPr>
        <p:blipFill>
          <a:blip r:embed="rId4"/>
          <a:stretch>
            <a:fillRect/>
          </a:stretch>
        </p:blipFill>
        <p:spPr>
          <a:xfrm>
            <a:off x="3413979" y="4109525"/>
            <a:ext cx="2466975" cy="1562100"/>
          </a:xfrm>
          <a:prstGeom prst="rect">
            <a:avLst/>
          </a:prstGeom>
        </p:spPr>
      </p:pic>
      <p:pic>
        <p:nvPicPr>
          <p:cNvPr id="5" name="Picture 4">
            <a:extLst>
              <a:ext uri="{FF2B5EF4-FFF2-40B4-BE49-F238E27FC236}">
                <a16:creationId xmlns:a16="http://schemas.microsoft.com/office/drawing/2014/main" id="{E7F1F84E-32A1-4290-8BB9-A37F4ACDD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4109525"/>
            <a:ext cx="1096363" cy="1097280"/>
          </a:xfrm>
          <a:prstGeom prst="rect">
            <a:avLst/>
          </a:prstGeom>
        </p:spPr>
      </p:pic>
      <p:sp>
        <p:nvSpPr>
          <p:cNvPr id="9" name="Rectangle 8">
            <a:extLst>
              <a:ext uri="{FF2B5EF4-FFF2-40B4-BE49-F238E27FC236}">
                <a16:creationId xmlns:a16="http://schemas.microsoft.com/office/drawing/2014/main" id="{445F04BD-093F-4EA9-A320-9C0A447FBCFE}"/>
              </a:ext>
            </a:extLst>
          </p:cNvPr>
          <p:cNvSpPr/>
          <p:nvPr/>
        </p:nvSpPr>
        <p:spPr>
          <a:xfrm>
            <a:off x="573147" y="767494"/>
            <a:ext cx="7948613" cy="492443"/>
          </a:xfrm>
          <a:prstGeom prst="rect">
            <a:avLst/>
          </a:prstGeom>
        </p:spPr>
        <p:txBody>
          <a:bodyPr wrap="square">
            <a:spAutoFit/>
          </a:bodyPr>
          <a:lstStyle/>
          <a:p>
            <a:pPr algn="ctr"/>
            <a:r>
              <a:rPr lang="en-US" altLang="en-US" sz="2600" b="1" dirty="0">
                <a:solidFill>
                  <a:schemeClr val="tx2"/>
                </a:solidFill>
                <a:latin typeface="Arial" panose="020B0604020202020204" pitchFamily="34" charset="0"/>
                <a:cs typeface="Arial" panose="020B0604020202020204" pitchFamily="34" charset="0"/>
              </a:rPr>
              <a:t>CIP Committee Members Contact Information</a:t>
            </a:r>
            <a:endParaRPr lang="en-US" sz="2600" dirty="0"/>
          </a:p>
        </p:txBody>
      </p:sp>
    </p:spTree>
    <p:extLst>
      <p:ext uri="{BB962C8B-B14F-4D97-AF65-F5344CB8AC3E}">
        <p14:creationId xmlns:p14="http://schemas.microsoft.com/office/powerpoint/2010/main" val="3340083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80D7C-664B-4423-9CF3-804B6BBEC754}"/>
              </a:ext>
            </a:extLst>
          </p:cNvPr>
          <p:cNvSpPr/>
          <p:nvPr/>
        </p:nvSpPr>
        <p:spPr>
          <a:xfrm>
            <a:off x="609600" y="762000"/>
            <a:ext cx="7924800" cy="492443"/>
          </a:xfrm>
          <a:prstGeom prst="rect">
            <a:avLst/>
          </a:prstGeom>
        </p:spPr>
        <p:txBody>
          <a:bodyPr wrap="square">
            <a:spAutoFit/>
          </a:bodyPr>
          <a:lstStyle/>
          <a:p>
            <a:pPr algn="ctr"/>
            <a:r>
              <a:rPr lang="en-US" altLang="en-US" sz="2600" b="1" dirty="0">
                <a:solidFill>
                  <a:schemeClr val="tx2"/>
                </a:solidFill>
                <a:latin typeface="Arial" panose="020B0604020202020204" pitchFamily="34" charset="0"/>
                <a:cs typeface="Arial" panose="020B0604020202020204" pitchFamily="34" charset="0"/>
              </a:rPr>
              <a:t>CIP Committee Members Contact Information</a:t>
            </a:r>
            <a:endParaRPr lang="en-US" sz="2600" dirty="0"/>
          </a:p>
        </p:txBody>
      </p:sp>
      <p:pic>
        <p:nvPicPr>
          <p:cNvPr id="5" name="Picture 4">
            <a:extLst>
              <a:ext uri="{FF2B5EF4-FFF2-40B4-BE49-F238E27FC236}">
                <a16:creationId xmlns:a16="http://schemas.microsoft.com/office/drawing/2014/main" id="{A78BB856-BB94-4C1F-9582-B49F1E4DC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913749"/>
            <a:ext cx="1438656" cy="1097280"/>
          </a:xfrm>
          <a:prstGeom prst="rect">
            <a:avLst/>
          </a:prstGeom>
        </p:spPr>
      </p:pic>
      <p:pic>
        <p:nvPicPr>
          <p:cNvPr id="6" name="Picture 5">
            <a:extLst>
              <a:ext uri="{FF2B5EF4-FFF2-40B4-BE49-F238E27FC236}">
                <a16:creationId xmlns:a16="http://schemas.microsoft.com/office/drawing/2014/main" id="{8E383143-4E9B-4321-94DE-5C629977AF48}"/>
              </a:ext>
            </a:extLst>
          </p:cNvPr>
          <p:cNvPicPr>
            <a:picLocks noChangeAspect="1"/>
          </p:cNvPicPr>
          <p:nvPr/>
        </p:nvPicPr>
        <p:blipFill>
          <a:blip r:embed="rId3"/>
          <a:stretch>
            <a:fillRect/>
          </a:stretch>
        </p:blipFill>
        <p:spPr>
          <a:xfrm>
            <a:off x="2647492" y="4141763"/>
            <a:ext cx="2621979" cy="1737360"/>
          </a:xfrm>
          <a:prstGeom prst="rect">
            <a:avLst/>
          </a:prstGeom>
        </p:spPr>
      </p:pic>
      <p:pic>
        <p:nvPicPr>
          <p:cNvPr id="7" name="Picture 6">
            <a:extLst>
              <a:ext uri="{FF2B5EF4-FFF2-40B4-BE49-F238E27FC236}">
                <a16:creationId xmlns:a16="http://schemas.microsoft.com/office/drawing/2014/main" id="{08EE5279-654F-4D11-8452-368D9634C677}"/>
              </a:ext>
            </a:extLst>
          </p:cNvPr>
          <p:cNvPicPr>
            <a:picLocks noChangeAspect="1"/>
          </p:cNvPicPr>
          <p:nvPr/>
        </p:nvPicPr>
        <p:blipFill>
          <a:blip r:embed="rId4"/>
          <a:stretch>
            <a:fillRect/>
          </a:stretch>
        </p:blipFill>
        <p:spPr>
          <a:xfrm>
            <a:off x="5400218" y="4141763"/>
            <a:ext cx="2543993" cy="1737360"/>
          </a:xfrm>
          <a:prstGeom prst="rect">
            <a:avLst/>
          </a:prstGeom>
        </p:spPr>
      </p:pic>
      <p:pic>
        <p:nvPicPr>
          <p:cNvPr id="8" name="Content Placeholder 4">
            <a:extLst>
              <a:ext uri="{FF2B5EF4-FFF2-40B4-BE49-F238E27FC236}">
                <a16:creationId xmlns:a16="http://schemas.microsoft.com/office/drawing/2014/main" id="{90270A8C-6BC5-4AE2-A437-2D873F2C09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523" y="2192215"/>
            <a:ext cx="2091969" cy="640080"/>
          </a:xfrm>
          <a:prstGeom prst="rect">
            <a:avLst/>
          </a:prstGeom>
        </p:spPr>
      </p:pic>
      <p:pic>
        <p:nvPicPr>
          <p:cNvPr id="9" name="Picture 8">
            <a:extLst>
              <a:ext uri="{FF2B5EF4-FFF2-40B4-BE49-F238E27FC236}">
                <a16:creationId xmlns:a16="http://schemas.microsoft.com/office/drawing/2014/main" id="{18CA26FA-A2F1-4C0D-A2AA-9023614141FB}"/>
              </a:ext>
            </a:extLst>
          </p:cNvPr>
          <p:cNvPicPr>
            <a:picLocks noChangeAspect="1"/>
          </p:cNvPicPr>
          <p:nvPr/>
        </p:nvPicPr>
        <p:blipFill>
          <a:blip r:embed="rId6"/>
          <a:stretch>
            <a:fillRect/>
          </a:stretch>
        </p:blipFill>
        <p:spPr>
          <a:xfrm>
            <a:off x="2647492" y="2209800"/>
            <a:ext cx="2508813" cy="1371600"/>
          </a:xfrm>
          <a:prstGeom prst="rect">
            <a:avLst/>
          </a:prstGeom>
        </p:spPr>
      </p:pic>
      <p:pic>
        <p:nvPicPr>
          <p:cNvPr id="10" name="Picture 9">
            <a:extLst>
              <a:ext uri="{FF2B5EF4-FFF2-40B4-BE49-F238E27FC236}">
                <a16:creationId xmlns:a16="http://schemas.microsoft.com/office/drawing/2014/main" id="{C5170089-7CDA-40B2-A85C-F404B2C170A5}"/>
              </a:ext>
            </a:extLst>
          </p:cNvPr>
          <p:cNvPicPr>
            <a:picLocks noChangeAspect="1"/>
          </p:cNvPicPr>
          <p:nvPr/>
        </p:nvPicPr>
        <p:blipFill>
          <a:blip r:embed="rId7"/>
          <a:stretch>
            <a:fillRect/>
          </a:stretch>
        </p:blipFill>
        <p:spPr>
          <a:xfrm>
            <a:off x="5269471" y="2209800"/>
            <a:ext cx="3147107" cy="1371600"/>
          </a:xfrm>
          <a:prstGeom prst="rect">
            <a:avLst/>
          </a:prstGeom>
        </p:spPr>
      </p:pic>
    </p:spTree>
    <p:extLst>
      <p:ext uri="{BB962C8B-B14F-4D97-AF65-F5344CB8AC3E}">
        <p14:creationId xmlns:p14="http://schemas.microsoft.com/office/powerpoint/2010/main" val="326999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F8C6-0B3A-4B44-B8E6-134F99758251}"/>
              </a:ext>
            </a:extLst>
          </p:cNvPr>
          <p:cNvSpPr>
            <a:spLocks noGrp="1"/>
          </p:cNvSpPr>
          <p:nvPr>
            <p:ph type="title"/>
          </p:nvPr>
        </p:nvSpPr>
        <p:spPr>
          <a:xfrm>
            <a:off x="1021528" y="838200"/>
            <a:ext cx="7024744" cy="1143000"/>
          </a:xfrm>
        </p:spPr>
        <p:txBody>
          <a:bodyPr>
            <a:normAutofit fontScale="90000"/>
          </a:bodyPr>
          <a:lstStyle/>
          <a:p>
            <a:r>
              <a:rPr lang="en-US" b="1" dirty="0">
                <a:solidFill>
                  <a:schemeClr val="tx2"/>
                </a:solidFill>
              </a:rPr>
              <a:t>Cooperative Inclusion Plan Information:</a:t>
            </a:r>
            <a:endParaRPr lang="en-US" dirty="0">
              <a:solidFill>
                <a:schemeClr val="tx2"/>
              </a:solidFill>
            </a:endParaRPr>
          </a:p>
        </p:txBody>
      </p:sp>
      <p:pic>
        <p:nvPicPr>
          <p:cNvPr id="4" name="Content Placeholder 3">
            <a:extLst>
              <a:ext uri="{FF2B5EF4-FFF2-40B4-BE49-F238E27FC236}">
                <a16:creationId xmlns:a16="http://schemas.microsoft.com/office/drawing/2014/main" id="{33CF8086-8975-4CAF-8C2B-942753051E91}"/>
              </a:ext>
            </a:extLst>
          </p:cNvPr>
          <p:cNvPicPr>
            <a:picLocks noGrp="1" noChangeAspect="1"/>
          </p:cNvPicPr>
          <p:nvPr>
            <p:ph idx="1"/>
          </p:nvPr>
        </p:nvPicPr>
        <p:blipFill>
          <a:blip r:embed="rId2"/>
          <a:stretch>
            <a:fillRect/>
          </a:stretch>
        </p:blipFill>
        <p:spPr>
          <a:xfrm>
            <a:off x="1219200" y="2324100"/>
            <a:ext cx="6629400" cy="3508375"/>
          </a:xfrm>
          <a:prstGeom prst="rect">
            <a:avLst/>
          </a:prstGeom>
        </p:spPr>
      </p:pic>
    </p:spTree>
    <p:extLst>
      <p:ext uri="{BB962C8B-B14F-4D97-AF65-F5344CB8AC3E}">
        <p14:creationId xmlns:p14="http://schemas.microsoft.com/office/powerpoint/2010/main" val="3290795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7612DB-F402-42B7-A541-279D17599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297" y="2085243"/>
            <a:ext cx="1033416" cy="1371600"/>
          </a:xfrm>
          <a:prstGeom prst="rect">
            <a:avLst/>
          </a:prstGeom>
        </p:spPr>
      </p:pic>
      <p:sp>
        <p:nvSpPr>
          <p:cNvPr id="3" name="Rectangle 2">
            <a:extLst>
              <a:ext uri="{FF2B5EF4-FFF2-40B4-BE49-F238E27FC236}">
                <a16:creationId xmlns:a16="http://schemas.microsoft.com/office/drawing/2014/main" id="{072243E7-6DFD-4C2A-8BC3-9E655EB5FD9A}"/>
              </a:ext>
            </a:extLst>
          </p:cNvPr>
          <p:cNvSpPr/>
          <p:nvPr/>
        </p:nvSpPr>
        <p:spPr>
          <a:xfrm>
            <a:off x="609600" y="762000"/>
            <a:ext cx="7924800" cy="492443"/>
          </a:xfrm>
          <a:prstGeom prst="rect">
            <a:avLst/>
          </a:prstGeom>
        </p:spPr>
        <p:txBody>
          <a:bodyPr wrap="square">
            <a:spAutoFit/>
          </a:bodyPr>
          <a:lstStyle/>
          <a:p>
            <a:pPr algn="ctr"/>
            <a:r>
              <a:rPr lang="en-US" altLang="en-US" sz="2600" b="1" dirty="0">
                <a:solidFill>
                  <a:schemeClr val="tx2"/>
                </a:solidFill>
                <a:latin typeface="Arial" panose="020B0604020202020204" pitchFamily="34" charset="0"/>
                <a:cs typeface="Arial" panose="020B0604020202020204" pitchFamily="34" charset="0"/>
              </a:rPr>
              <a:t>CIP Committee Members Contact Information</a:t>
            </a:r>
            <a:endParaRPr lang="en-US" sz="2600" dirty="0"/>
          </a:p>
        </p:txBody>
      </p:sp>
      <p:pic>
        <p:nvPicPr>
          <p:cNvPr id="4" name="Picture 3">
            <a:extLst>
              <a:ext uri="{FF2B5EF4-FFF2-40B4-BE49-F238E27FC236}">
                <a16:creationId xmlns:a16="http://schemas.microsoft.com/office/drawing/2014/main" id="{87CF3705-1553-45F3-A78E-F11CEF08B6DD}"/>
              </a:ext>
            </a:extLst>
          </p:cNvPr>
          <p:cNvPicPr>
            <a:picLocks noChangeAspect="1"/>
          </p:cNvPicPr>
          <p:nvPr/>
        </p:nvPicPr>
        <p:blipFill>
          <a:blip r:embed="rId3"/>
          <a:stretch>
            <a:fillRect/>
          </a:stretch>
        </p:blipFill>
        <p:spPr>
          <a:xfrm>
            <a:off x="2334109" y="2085243"/>
            <a:ext cx="2581275" cy="1504950"/>
          </a:xfrm>
          <a:prstGeom prst="rect">
            <a:avLst/>
          </a:prstGeom>
        </p:spPr>
      </p:pic>
      <p:pic>
        <p:nvPicPr>
          <p:cNvPr id="5" name="Picture 4">
            <a:extLst>
              <a:ext uri="{FF2B5EF4-FFF2-40B4-BE49-F238E27FC236}">
                <a16:creationId xmlns:a16="http://schemas.microsoft.com/office/drawing/2014/main" id="{D9405461-4565-466E-AF8D-9D1EA92018FE}"/>
              </a:ext>
            </a:extLst>
          </p:cNvPr>
          <p:cNvPicPr>
            <a:picLocks noChangeAspect="1"/>
          </p:cNvPicPr>
          <p:nvPr/>
        </p:nvPicPr>
        <p:blipFill>
          <a:blip r:embed="rId4"/>
          <a:stretch>
            <a:fillRect/>
          </a:stretch>
        </p:blipFill>
        <p:spPr>
          <a:xfrm>
            <a:off x="5505780" y="2117481"/>
            <a:ext cx="2362200" cy="1295400"/>
          </a:xfrm>
          <a:prstGeom prst="rect">
            <a:avLst/>
          </a:prstGeom>
        </p:spPr>
      </p:pic>
      <p:pic>
        <p:nvPicPr>
          <p:cNvPr id="6" name="Picture 5">
            <a:extLst>
              <a:ext uri="{FF2B5EF4-FFF2-40B4-BE49-F238E27FC236}">
                <a16:creationId xmlns:a16="http://schemas.microsoft.com/office/drawing/2014/main" id="{08756AFA-BED7-43B2-A68C-8F4CEA9CB58A}"/>
              </a:ext>
            </a:extLst>
          </p:cNvPr>
          <p:cNvPicPr>
            <a:picLocks noChangeAspect="1"/>
          </p:cNvPicPr>
          <p:nvPr/>
        </p:nvPicPr>
        <p:blipFill>
          <a:blip r:embed="rId5"/>
          <a:stretch>
            <a:fillRect/>
          </a:stretch>
        </p:blipFill>
        <p:spPr>
          <a:xfrm>
            <a:off x="3810000" y="4420993"/>
            <a:ext cx="2495550" cy="1200150"/>
          </a:xfrm>
          <a:prstGeom prst="rect">
            <a:avLst/>
          </a:prstGeom>
        </p:spPr>
      </p:pic>
    </p:spTree>
    <p:extLst>
      <p:ext uri="{BB962C8B-B14F-4D97-AF65-F5344CB8AC3E}">
        <p14:creationId xmlns:p14="http://schemas.microsoft.com/office/powerpoint/2010/main" val="1868853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A90D-BEB6-4A41-A0E3-79802E9CA438}"/>
              </a:ext>
            </a:extLst>
          </p:cNvPr>
          <p:cNvSpPr>
            <a:spLocks noGrp="1"/>
          </p:cNvSpPr>
          <p:nvPr>
            <p:ph type="title"/>
          </p:nvPr>
        </p:nvSpPr>
        <p:spPr>
          <a:xfrm>
            <a:off x="1043490" y="838200"/>
            <a:ext cx="7024744" cy="990600"/>
          </a:xfrm>
        </p:spPr>
        <p:txBody>
          <a:bodyPr/>
          <a:lstStyle/>
          <a:p>
            <a:r>
              <a:rPr lang="en-US" b="1" dirty="0">
                <a:solidFill>
                  <a:schemeClr val="tx2"/>
                </a:solidFill>
              </a:rPr>
              <a:t>Virtual Networking Session</a:t>
            </a:r>
          </a:p>
        </p:txBody>
      </p:sp>
      <p:sp>
        <p:nvSpPr>
          <p:cNvPr id="3" name="Content Placeholder 2">
            <a:extLst>
              <a:ext uri="{FF2B5EF4-FFF2-40B4-BE49-F238E27FC236}">
                <a16:creationId xmlns:a16="http://schemas.microsoft.com/office/drawing/2014/main" id="{93168B04-9D07-4074-97F5-EF008451FB8E}"/>
              </a:ext>
            </a:extLst>
          </p:cNvPr>
          <p:cNvSpPr>
            <a:spLocks noGrp="1"/>
          </p:cNvSpPr>
          <p:nvPr>
            <p:ph idx="1"/>
          </p:nvPr>
        </p:nvSpPr>
        <p:spPr>
          <a:xfrm>
            <a:off x="1043492" y="2057400"/>
            <a:ext cx="6777317" cy="3962400"/>
          </a:xfrm>
        </p:spPr>
        <p:txBody>
          <a:bodyPr>
            <a:normAutofit/>
          </a:bodyPr>
          <a:lstStyle/>
          <a:p>
            <a:pPr marL="68580" indent="0">
              <a:buNone/>
            </a:pPr>
            <a:r>
              <a:rPr lang="en-US" b="1" dirty="0">
                <a:solidFill>
                  <a:schemeClr val="tx1"/>
                </a:solidFill>
              </a:rPr>
              <a:t>The webinar session will stay open for 15 minutes to network:</a:t>
            </a:r>
          </a:p>
          <a:p>
            <a:pPr marL="68580" indent="0">
              <a:buNone/>
            </a:pPr>
            <a:endParaRPr lang="en-US" dirty="0">
              <a:solidFill>
                <a:schemeClr val="tx1"/>
              </a:solidFill>
            </a:endParaRPr>
          </a:p>
          <a:p>
            <a:r>
              <a:rPr lang="en-US" dirty="0">
                <a:solidFill>
                  <a:schemeClr val="tx1"/>
                </a:solidFill>
              </a:rPr>
              <a:t>Share information and direct contact information amongst each other</a:t>
            </a:r>
          </a:p>
          <a:p>
            <a:r>
              <a:rPr lang="en-US" dirty="0">
                <a:solidFill>
                  <a:schemeClr val="tx1"/>
                </a:solidFill>
              </a:rPr>
              <a:t>Ask and answer questions that are private or in public chat</a:t>
            </a:r>
          </a:p>
          <a:p>
            <a:r>
              <a:rPr lang="en-US" dirty="0">
                <a:solidFill>
                  <a:schemeClr val="tx1"/>
                </a:solidFill>
              </a:rPr>
              <a:t>Engage with each other beyond CIP platform</a:t>
            </a:r>
          </a:p>
        </p:txBody>
      </p:sp>
    </p:spTree>
    <p:extLst>
      <p:ext uri="{BB962C8B-B14F-4D97-AF65-F5344CB8AC3E}">
        <p14:creationId xmlns:p14="http://schemas.microsoft.com/office/powerpoint/2010/main" val="25297097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5.jpeg"/></Relationships>
</file>

<file path=ppt/theme/_rels/theme4.xml.rels><?xml version="1.0" encoding="UTF-8" standalone="yes"?>
<Relationships xmlns="http://schemas.openxmlformats.org/package/2006/relationships"><Relationship Id="rId1" Type="http://schemas.openxmlformats.org/officeDocument/2006/relationships/image" Target="../media/image4.emf"/></Relationships>
</file>

<file path=ppt/theme/_rels/theme5.xml.rels><?xml version="1.0" encoding="UTF-8" standalone="yes"?>
<Relationships xmlns="http://schemas.openxmlformats.org/package/2006/relationships"><Relationship Id="rId1" Type="http://schemas.openxmlformats.org/officeDocument/2006/relationships/image" Target="../media/image4.emf"/></Relationships>
</file>

<file path=ppt/theme/theme1.xml><?xml version="1.0" encoding="utf-8"?>
<a:theme xmlns:a="http://schemas.openxmlformats.org/drawingml/2006/main" name="Austin">
  <a:themeElements>
    <a:clrScheme name="Custom 1">
      <a:dk1>
        <a:sysClr val="windowText" lastClr="000000"/>
      </a:dk1>
      <a:lt1>
        <a:sysClr val="window" lastClr="FFFFFF"/>
      </a:lt1>
      <a:dk2>
        <a:srgbClr val="1F497D"/>
      </a:dk2>
      <a:lt2>
        <a:srgbClr val="EEECE1"/>
      </a:lt2>
      <a:accent1>
        <a:srgbClr val="4F81BD"/>
      </a:accent1>
      <a:accent2>
        <a:srgbClr val="002060"/>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Title &amp; Subtitle">
  <a:themeElements>
    <a:clrScheme name="Custom 33">
      <a:dk1>
        <a:srgbClr val="000000"/>
      </a:dk1>
      <a:lt1>
        <a:srgbClr val="FFFFFF"/>
      </a:lt1>
      <a:dk2>
        <a:srgbClr val="00AFFF"/>
      </a:dk2>
      <a:lt2>
        <a:srgbClr val="737373"/>
      </a:lt2>
      <a:accent1>
        <a:srgbClr val="012495"/>
      </a:accent1>
      <a:accent2>
        <a:srgbClr val="0DBEFF"/>
      </a:accent2>
      <a:accent3>
        <a:srgbClr val="46CDFF"/>
      </a:accent3>
      <a:accent4>
        <a:srgbClr val="3C3C3C"/>
      </a:accent4>
      <a:accent5>
        <a:srgbClr val="828282"/>
      </a:accent5>
      <a:accent6>
        <a:srgbClr val="C8C8C8"/>
      </a:accent6>
      <a:hlink>
        <a:srgbClr val="3445A1"/>
      </a:hlink>
      <a:folHlink>
        <a:srgbClr val="3FA7D7"/>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requalification">
  <a:themeElements>
    <a:clrScheme name="Custom 7">
      <a:dk1>
        <a:sysClr val="windowText" lastClr="000000"/>
      </a:dk1>
      <a:lt1>
        <a:sysClr val="window" lastClr="FFFFFF"/>
      </a:lt1>
      <a:dk2>
        <a:srgbClr val="E2E7EB"/>
      </a:dk2>
      <a:lt2>
        <a:srgbClr val="F9EFE0"/>
      </a:lt2>
      <a:accent1>
        <a:srgbClr val="0A1B2B"/>
      </a:accent1>
      <a:accent2>
        <a:srgbClr val="14385C"/>
      </a:accent2>
      <a:accent3>
        <a:srgbClr val="899BAD"/>
      </a:accent3>
      <a:accent4>
        <a:srgbClr val="925700"/>
      </a:accent4>
      <a:accent5>
        <a:srgbClr val="CC7A00"/>
      </a:accent5>
      <a:accent6>
        <a:srgbClr val="E5BC7F"/>
      </a:accent6>
      <a:hlink>
        <a:srgbClr val="042A45"/>
      </a:hlink>
      <a:folHlink>
        <a:srgbClr val="4D4D4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1_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ppt/theme/theme3.xml><?xml version="1.0" encoding="utf-8"?>
<a:theme xmlns:a="http://schemas.openxmlformats.org/drawingml/2006/main" name="1_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ppt/theme/theme4.xml><?xml version="1.0" encoding="utf-8"?>
<a:theme xmlns:a="http://schemas.openxmlformats.org/drawingml/2006/main" name="MASTER_powerpoint_template__WIDESCREEN">
  <a:themeElements>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4127" t="-2765" r="-4127" b="-2765"/>
          </a:stretch>
        </a:blipFill>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extLst>
    <a:ext uri="{05A4C25C-085E-4340-85A3-A5531E510DB2}">
      <thm15:themeFamily xmlns:thm15="http://schemas.microsoft.com/office/thememl/2012/main" name="Brand_template_9-5-19_WIDE.potx" id="{0E008A3F-521E-4D7F-B9DC-2C1B5BA3FF6F}" vid="{059D642C-AB02-4956-9C6B-F2B120BDB6F4}"/>
    </a:ext>
  </a:extLst>
</a:theme>
</file>

<file path=ppt/theme/theme5.xml><?xml version="1.0" encoding="utf-8"?>
<a:theme xmlns:a="http://schemas.openxmlformats.org/drawingml/2006/main" name="MASTER_powerpoint_template3_WIDESCREEN_SLANT">
  <a:themeElements>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4127" t="-2765" r="-4127" b="-2765"/>
          </a:stretch>
        </a:blipFill>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extLst>
    <a:ext uri="{05A4C25C-085E-4340-85A3-A5531E510DB2}">
      <thm15:themeFamily xmlns:thm15="http://schemas.microsoft.com/office/thememl/2012/main" name="TCL_Brand_template_STANDARD.pptx" id="{D0698AD2-E147-4B6B-A469-75F795D8C2A2}" vid="{F1A7867B-9A41-4DC5-ACBA-7C56D5CED4CF}"/>
    </a:ext>
  </a:extLst>
</a:theme>
</file>

<file path=ppt/theme/theme6.xml><?xml version="1.0" encoding="utf-8"?>
<a:theme xmlns:a="http://schemas.openxmlformats.org/drawingml/2006/main" name="MASTER_powerpoint_template[1]">
  <a:themeElements>
    <a:clrScheme name="Custom 7">
      <a:dk1>
        <a:sysClr val="windowText" lastClr="000000"/>
      </a:dk1>
      <a:lt1>
        <a:sysClr val="window" lastClr="FFFFFF"/>
      </a:lt1>
      <a:dk2>
        <a:srgbClr val="E2E7EB"/>
      </a:dk2>
      <a:lt2>
        <a:srgbClr val="F9EFE0"/>
      </a:lt2>
      <a:accent1>
        <a:srgbClr val="0A1B2B"/>
      </a:accent1>
      <a:accent2>
        <a:srgbClr val="14385C"/>
      </a:accent2>
      <a:accent3>
        <a:srgbClr val="899BAD"/>
      </a:accent3>
      <a:accent4>
        <a:srgbClr val="925700"/>
      </a:accent4>
      <a:accent5>
        <a:srgbClr val="CC7A00"/>
      </a:accent5>
      <a:accent6>
        <a:srgbClr val="E5BC7F"/>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theme>
</file>

<file path=ppt/theme/theme7.xml><?xml version="1.0" encoding="utf-8"?>
<a:theme xmlns:a="http://schemas.openxmlformats.org/drawingml/2006/main" name="26_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ppt/theme/theme8.xml><?xml version="1.0" encoding="utf-8"?>
<a:theme xmlns:a="http://schemas.openxmlformats.org/drawingml/2006/main" name="4_Creative">
  <a:themeElements>
    <a:clrScheme name="Creative Light 6">
      <a:dk1>
        <a:srgbClr val="4F4F52"/>
      </a:dk1>
      <a:lt1>
        <a:srgbClr val="1F1F1F"/>
      </a:lt1>
      <a:dk2>
        <a:srgbClr val="FFFFFF"/>
      </a:dk2>
      <a:lt2>
        <a:srgbClr val="161616"/>
      </a:lt2>
      <a:accent1>
        <a:srgbClr val="0F7895"/>
      </a:accent1>
      <a:accent2>
        <a:srgbClr val="0A5064"/>
      </a:accent2>
      <a:accent3>
        <a:srgbClr val="15A1C8"/>
      </a:accent3>
      <a:accent4>
        <a:srgbClr val="62CFEE"/>
      </a:accent4>
      <a:accent5>
        <a:srgbClr val="96DFF4"/>
      </a:accent5>
      <a:accent6>
        <a:srgbClr val="CAEFF9"/>
      </a:accent6>
      <a:hlink>
        <a:srgbClr val="0563C1"/>
      </a:hlink>
      <a:folHlink>
        <a:srgbClr val="954F72"/>
      </a:folHlink>
    </a:clrScheme>
    <a:fontScheme name="Roboto">
      <a:majorFont>
        <a:latin typeface="Roboto Condense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blank">
  <a:themeElements>
    <a:clrScheme name="Custom 1">
      <a:dk1>
        <a:srgbClr val="000000"/>
      </a:dk1>
      <a:lt1>
        <a:srgbClr val="FFFFFF"/>
      </a:lt1>
      <a:dk2>
        <a:srgbClr val="000000"/>
      </a:dk2>
      <a:lt2>
        <a:srgbClr val="FFFFFF"/>
      </a:lt2>
      <a:accent1>
        <a:srgbClr val="FF8F27"/>
      </a:accent1>
      <a:accent2>
        <a:srgbClr val="D26400"/>
      </a:accent2>
      <a:accent3>
        <a:srgbClr val="6A9DC1"/>
      </a:accent3>
      <a:accent4>
        <a:srgbClr val="002C59"/>
      </a:accent4>
      <a:accent5>
        <a:srgbClr val="59595C"/>
      </a:accent5>
      <a:accent6>
        <a:srgbClr val="C00000"/>
      </a:accent6>
      <a:hlink>
        <a:srgbClr val="FFC000"/>
      </a:hlink>
      <a:folHlink>
        <a:srgbClr val="FFC000"/>
      </a:folHlink>
    </a:clrScheme>
    <a:fontScheme name="RUC30170">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effectLst/>
      </a:spPr>
      <a:bodyPr vert="horz" wrap="square" lIns="18288" tIns="18288" rIns="18288" bIns="18288" numCol="1" anchor="t" anchorCtr="0" compatLnSpc="1">
        <a:prstTxWarp prst="textNoShape">
          <a:avLst/>
        </a:prstTxWarp>
        <a:spAutoFit/>
      </a:bodyPr>
      <a:lstStyle>
        <a:defPPr marL="0" marR="0" indent="0" algn="l" defTabSz="914400" rtl="0" eaLnBrk="1" fontAlgn="base" latinLnBrk="0" hangingPunct="1">
          <a:lnSpc>
            <a:spcPct val="100000"/>
          </a:lnSpc>
          <a:spcBef>
            <a:spcPts val="300"/>
          </a:spcBef>
          <a:spcAft>
            <a:spcPts val="400"/>
          </a:spcAft>
          <a:buClr>
            <a:schemeClr val="accent5">
              <a:lumMod val="50000"/>
            </a:schemeClr>
          </a:buClr>
          <a:buSzTx/>
          <a:buFont typeface="Webdings" pitchFamily="18" charset="2"/>
          <a:buNone/>
          <a:tabLst/>
          <a:defRPr kumimoji="0" sz="2400" b="0" i="0" u="none" strike="noStrike" kern="0" cap="none" spc="0" normalizeH="0" baseline="0" noProof="0" smtClean="0">
            <a:ln>
              <a:noFill/>
            </a:ln>
            <a:solidFill>
              <a:schemeClr val="tx1"/>
            </a:solidFill>
            <a:effectLst/>
            <a:uLnTx/>
            <a:uFillTx/>
            <a:latin typeface="Calibri" pitchFamily="34" charset="0"/>
            <a:ea typeface="+mn-ea"/>
            <a:cs typeface="+mn-cs"/>
          </a:defRPr>
        </a:defPPr>
      </a:lstStyle>
    </a:txDef>
  </a:objectDefaults>
  <a:extraClrSchemeLst>
    <a:extraClrScheme>
      <a:clrScheme name="1_blank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blank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CC99FF"/>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003366"/>
        </a:lt2>
        <a:accent1>
          <a:srgbClr val="336699"/>
        </a:accent1>
        <a:accent2>
          <a:srgbClr val="CC0000"/>
        </a:accent2>
        <a:accent3>
          <a:srgbClr val="FFFFFF"/>
        </a:accent3>
        <a:accent4>
          <a:srgbClr val="000000"/>
        </a:accent4>
        <a:accent5>
          <a:srgbClr val="ADB8CA"/>
        </a:accent5>
        <a:accent6>
          <a:srgbClr val="B90000"/>
        </a:accent6>
        <a:hlink>
          <a:srgbClr val="99CC99"/>
        </a:hlink>
        <a:folHlink>
          <a:srgbClr val="FFFFCC"/>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204162"/>
        </a:dk2>
        <a:lt2>
          <a:srgbClr val="B2B2B2"/>
        </a:lt2>
        <a:accent1>
          <a:srgbClr val="336699"/>
        </a:accent1>
        <a:accent2>
          <a:srgbClr val="C0D5EA"/>
        </a:accent2>
        <a:accent3>
          <a:srgbClr val="FFFFFF"/>
        </a:accent3>
        <a:accent4>
          <a:srgbClr val="000000"/>
        </a:accent4>
        <a:accent5>
          <a:srgbClr val="ADB8CA"/>
        </a:accent5>
        <a:accent6>
          <a:srgbClr val="AEC1D4"/>
        </a:accent6>
        <a:hlink>
          <a:srgbClr val="99CC99"/>
        </a:hlink>
        <a:folHlink>
          <a:srgbClr val="478F47"/>
        </a:folHlink>
      </a:clrScheme>
      <a:clrMap bg1="lt1" tx1="dk1" bg2="lt2" tx2="dk2" accent1="accent1" accent2="accent2" accent3="accent3" accent4="accent4" accent5="accent5" accent6="accent6" hlink="hlink" folHlink="folHlink"/>
    </a:extraClrScheme>
    <a:extraClrScheme>
      <a:clrScheme name="1_blank 8">
        <a:dk1>
          <a:srgbClr val="00234C"/>
        </a:dk1>
        <a:lt1>
          <a:srgbClr val="FFFFFF"/>
        </a:lt1>
        <a:dk2>
          <a:srgbClr val="000000"/>
        </a:dk2>
        <a:lt2>
          <a:srgbClr val="5F5F5F"/>
        </a:lt2>
        <a:accent1>
          <a:srgbClr val="C0C0C0"/>
        </a:accent1>
        <a:accent2>
          <a:srgbClr val="808080"/>
        </a:accent2>
        <a:accent3>
          <a:srgbClr val="FFFFFF"/>
        </a:accent3>
        <a:accent4>
          <a:srgbClr val="001C4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blank 9">
        <a:dk1>
          <a:srgbClr val="00234C"/>
        </a:dk1>
        <a:lt1>
          <a:srgbClr val="FFFFFF"/>
        </a:lt1>
        <a:dk2>
          <a:srgbClr val="00234C"/>
        </a:dk2>
        <a:lt2>
          <a:srgbClr val="5F5F5F"/>
        </a:lt2>
        <a:accent1>
          <a:srgbClr val="004B85"/>
        </a:accent1>
        <a:accent2>
          <a:srgbClr val="EEB30E"/>
        </a:accent2>
        <a:accent3>
          <a:srgbClr val="FFFFFF"/>
        </a:accent3>
        <a:accent4>
          <a:srgbClr val="001C40"/>
        </a:accent4>
        <a:accent5>
          <a:srgbClr val="AAB1C2"/>
        </a:accent5>
        <a:accent6>
          <a:srgbClr val="D8A20C"/>
        </a:accent6>
        <a:hlink>
          <a:srgbClr val="4F0044"/>
        </a:hlink>
        <a:folHlink>
          <a:srgbClr val="00554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0BC3A5D7-479C-4A14-A374-95FA950DC914}" vid="{561ADACE-4298-4A10-8D87-BD03B5BBD0A1}"/>
    </a:ext>
  </a:extLst>
</a:theme>
</file>

<file path=docProps/app.xml><?xml version="1.0" encoding="utf-8"?>
<Properties xmlns="http://schemas.openxmlformats.org/officeDocument/2006/extended-properties" xmlns:vt="http://schemas.openxmlformats.org/officeDocument/2006/docPropsVTypes">
  <TotalTime>4385</TotalTime>
  <Words>3451</Words>
  <Application>Microsoft Office PowerPoint</Application>
  <PresentationFormat>On-screen Show (4:3)</PresentationFormat>
  <Paragraphs>589</Paragraphs>
  <Slides>91</Slides>
  <Notes>42</Notes>
  <HiddenSlides>0</HiddenSlides>
  <MMClips>0</MMClips>
  <ScaleCrop>false</ScaleCrop>
  <HeadingPairs>
    <vt:vector size="8" baseType="variant">
      <vt:variant>
        <vt:lpstr>Fonts Used</vt:lpstr>
      </vt:variant>
      <vt:variant>
        <vt:i4>26</vt:i4>
      </vt:variant>
      <vt:variant>
        <vt:lpstr>Theme</vt:lpstr>
      </vt:variant>
      <vt:variant>
        <vt:i4>11</vt:i4>
      </vt:variant>
      <vt:variant>
        <vt:lpstr>Embedded OLE Servers</vt:lpstr>
      </vt:variant>
      <vt:variant>
        <vt:i4>2</vt:i4>
      </vt:variant>
      <vt:variant>
        <vt:lpstr>Slide Titles</vt:lpstr>
      </vt:variant>
      <vt:variant>
        <vt:i4>91</vt:i4>
      </vt:variant>
    </vt:vector>
  </HeadingPairs>
  <TitlesOfParts>
    <vt:vector size="130" baseType="lpstr">
      <vt:lpstr>ＭＳ Ｐゴシック</vt:lpstr>
      <vt:lpstr>Arial</vt:lpstr>
      <vt:lpstr>Bebas Neue</vt:lpstr>
      <vt:lpstr>Calibri</vt:lpstr>
      <vt:lpstr>Century Gothic</vt:lpstr>
      <vt:lpstr>Courier New</vt:lpstr>
      <vt:lpstr>Franklin Gothic Book</vt:lpstr>
      <vt:lpstr>Franklin Gothic Demi</vt:lpstr>
      <vt:lpstr>Franklin Gothic Medium</vt:lpstr>
      <vt:lpstr>Franklin Gothic Medium Cond</vt:lpstr>
      <vt:lpstr>Gill Sans</vt:lpstr>
      <vt:lpstr>Helvetica Light</vt:lpstr>
      <vt:lpstr>Helvetica Neue</vt:lpstr>
      <vt:lpstr>Montserrat-Regular</vt:lpstr>
      <vt:lpstr>Raleway</vt:lpstr>
      <vt:lpstr>Roboto Condensed</vt:lpstr>
      <vt:lpstr>Roboto Light</vt:lpstr>
      <vt:lpstr>Segoe UI</vt:lpstr>
      <vt:lpstr>Segoe UI Semibold</vt:lpstr>
      <vt:lpstr>Segoe UI Semilight</vt:lpstr>
      <vt:lpstr>Symbol</vt:lpstr>
      <vt:lpstr>Times New Roman</vt:lpstr>
      <vt:lpstr>Webdings</vt:lpstr>
      <vt:lpstr>Wingdings</vt:lpstr>
      <vt:lpstr>Wingdings 2</vt:lpstr>
      <vt:lpstr>ヒラギノ角ゴ ProN W3</vt:lpstr>
      <vt:lpstr>Austin</vt:lpstr>
      <vt:lpstr>41_blank</vt:lpstr>
      <vt:lpstr>1_blank</vt:lpstr>
      <vt:lpstr>MASTER_powerpoint_template__WIDESCREEN</vt:lpstr>
      <vt:lpstr>MASTER_powerpoint_template3_WIDESCREEN_SLANT</vt:lpstr>
      <vt:lpstr>MASTER_powerpoint_template[1]</vt:lpstr>
      <vt:lpstr>26_blank</vt:lpstr>
      <vt:lpstr>4_Creative</vt:lpstr>
      <vt:lpstr>14_blank</vt:lpstr>
      <vt:lpstr>Title &amp; Subtitle</vt:lpstr>
      <vt:lpstr>Prequalification</vt:lpstr>
      <vt:lpstr>think-cell Slide</vt:lpstr>
      <vt:lpstr>Worksheet</vt:lpstr>
      <vt:lpstr>Virtual House Keeping Rules</vt:lpstr>
      <vt:lpstr>PowerPoint Presentation</vt:lpstr>
      <vt:lpstr>CIP Welcome</vt:lpstr>
      <vt:lpstr>Cooperative Inclusion Plan</vt:lpstr>
      <vt:lpstr>         What is (CIP)?</vt:lpstr>
      <vt:lpstr>   Six (5) CIP Partners:</vt:lpstr>
      <vt:lpstr>CIP Goals:</vt:lpstr>
      <vt:lpstr>CIP Website: www.keepitmovingdallas.com</vt:lpstr>
      <vt:lpstr>Cooperative Inclusion Plan Information:</vt:lpstr>
      <vt:lpstr>PowerPoint Presentation</vt:lpstr>
      <vt:lpstr>Polling Question #1</vt:lpstr>
      <vt:lpstr>Prequalification</vt:lpstr>
      <vt:lpstr>PowerPoint Presentation</vt:lpstr>
      <vt:lpstr>PowerPoint Presentation</vt:lpstr>
      <vt:lpstr>PowerPoint Presentation</vt:lpstr>
      <vt:lpstr>General information</vt:lpstr>
      <vt:lpstr>Confidential Questionnaire</vt:lpstr>
      <vt:lpstr>Bidder’s questionnaire</vt:lpstr>
      <vt:lpstr>Completing the questionnaire</vt:lpstr>
      <vt:lpstr>Process and timeframe</vt:lpstr>
      <vt:lpstr>Filing Requirements</vt:lpstr>
      <vt:lpstr>CPA License</vt:lpstr>
      <vt:lpstr>CPA license</vt:lpstr>
      <vt:lpstr>Electronic bidding system</vt:lpstr>
      <vt:lpstr>Electronic bidding system</vt:lpstr>
      <vt:lpstr>Bidding by Electronic vs. Paper</vt:lpstr>
      <vt:lpstr>PowerPoint Presentation</vt:lpstr>
      <vt:lpstr>Polling 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NTTA Electronic Response  and  Attending Virtual Meetings </vt:lpstr>
      <vt:lpstr>NTTA Marketplace</vt:lpstr>
      <vt:lpstr>PowerPoint Presentation</vt:lpstr>
      <vt:lpstr>Marketplace Assistance</vt:lpstr>
      <vt:lpstr>Solicitation Participation</vt:lpstr>
      <vt:lpstr>PowerPoint Presentation</vt:lpstr>
      <vt:lpstr>Electronic Response – Important Steps</vt:lpstr>
      <vt:lpstr>Attending Virtual Meetings Microsoft Teams </vt:lpstr>
      <vt:lpstr>Locating &amp; Joining Virtual Meetings</vt:lpstr>
      <vt:lpstr>Accessing the Meeting &amp; Settings</vt:lpstr>
      <vt:lpstr>Accessing the Meeting &amp; Settings</vt:lpstr>
      <vt:lpstr>Polling Question #3</vt:lpstr>
      <vt:lpstr>TxDOT 635 East Project</vt:lpstr>
      <vt:lpstr>What is the 635 East Project?</vt:lpstr>
      <vt:lpstr>Need for Roadway Improvements </vt:lpstr>
      <vt:lpstr>Goals for the Project</vt:lpstr>
      <vt:lpstr>Project Team</vt:lpstr>
      <vt:lpstr>Third Party Coordination </vt:lpstr>
      <vt:lpstr>Project Overview </vt:lpstr>
      <vt:lpstr>Project Limits  </vt:lpstr>
      <vt:lpstr>Existing Lanes</vt:lpstr>
      <vt:lpstr>Proposed Lanes</vt:lpstr>
      <vt:lpstr>Project Schedule</vt:lpstr>
      <vt:lpstr>Subcontracting Opportunities</vt:lpstr>
      <vt:lpstr>PowerPoint Presentation</vt:lpstr>
      <vt:lpstr>Registering for Solicitations– FILL OUT THE BIDDERS QUESTIONNAIRE!</vt:lpstr>
      <vt:lpstr>Doing Business with Pegasus Link Constructors, JV (PLC) Team</vt:lpstr>
      <vt:lpstr>DBE Program Information</vt:lpstr>
      <vt:lpstr>DBE Outreach Efforts</vt:lpstr>
      <vt:lpstr>Questions?   </vt:lpstr>
      <vt:lpstr>How to Stay Informed</vt:lpstr>
      <vt:lpstr>Thank you for joining us!  </vt:lpstr>
      <vt:lpstr>Polling Question #4</vt:lpstr>
      <vt:lpstr>DISADVANTAGED BUSINESS ENTERPRISE (DBE) program</vt:lpstr>
      <vt:lpstr>Regulatory Authority</vt:lpstr>
      <vt:lpstr>Disadvantaged business enterprise</vt:lpstr>
      <vt:lpstr>Texas unified certification program (TUCP)</vt:lpstr>
      <vt:lpstr>Texas unified certification program (TUCP)</vt:lpstr>
      <vt:lpstr>Texas unified certification program (TUCP)</vt:lpstr>
      <vt:lpstr>NAICS Codes</vt:lpstr>
      <vt:lpstr>TXDOT WORK CATEGORIES</vt:lpstr>
      <vt:lpstr>TXDOT WORK CATEGORIES</vt:lpstr>
      <vt:lpstr>UTILIZATION PLANS</vt:lpstr>
      <vt:lpstr>UTILIZATION PLANS</vt:lpstr>
      <vt:lpstr>Submission Deadlines: DBE Utilization Plans-Fiscal Year 2020</vt:lpstr>
      <vt:lpstr>PowerPoint Presentation</vt:lpstr>
      <vt:lpstr>RESOURCES</vt:lpstr>
      <vt:lpstr>RESOURCES</vt:lpstr>
      <vt:lpstr>QUESTIONS</vt:lpstr>
      <vt:lpstr>End of Survey Reminder</vt:lpstr>
      <vt:lpstr>Closing Remarks</vt:lpstr>
      <vt:lpstr>PowerPoint Presentation</vt:lpstr>
      <vt:lpstr>PowerPoint Presentation</vt:lpstr>
      <vt:lpstr>PowerPoint Presentation</vt:lpstr>
      <vt:lpstr>Virtual Networking Session</vt:lpstr>
    </vt:vector>
  </TitlesOfParts>
  <Company>Texas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(CIP)?</dc:title>
  <dc:creator>Debra Wells</dc:creator>
  <cp:lastModifiedBy>Debra Wells</cp:lastModifiedBy>
  <cp:revision>59</cp:revision>
  <dcterms:created xsi:type="dcterms:W3CDTF">2018-10-01T16:51:52Z</dcterms:created>
  <dcterms:modified xsi:type="dcterms:W3CDTF">2020-07-30T18:55:18Z</dcterms:modified>
</cp:coreProperties>
</file>