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6.xml" ContentType="application/vnd.openxmlformats-officedocument.them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7.xml" ContentType="application/vnd.openxmlformats-officedocument.them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2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3.xml" ContentType="application/vnd.openxmlformats-officedocument.presentationml.notesSlide+xml"/>
  <Override PartName="/ppt/tags/tag96.xml" ContentType="application/vnd.openxmlformats-officedocument.presentationml.tags+xml"/>
  <Override PartName="/ppt/notesSlides/notesSlide4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notesSlides/notesSlide6.xml" ContentType="application/vnd.openxmlformats-officedocument.presentationml.notesSlid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notesSlides/notesSlide7.xml" ContentType="application/vnd.openxmlformats-officedocument.presentationml.notesSlid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notesSlides/notesSlide8.xml" ContentType="application/vnd.openxmlformats-officedocument.presentationml.notesSlide+xml"/>
  <Override PartName="/ppt/tags/tag1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2" r:id="rId2"/>
    <p:sldMasterId id="2147483668" r:id="rId3"/>
    <p:sldMasterId id="2147483674" r:id="rId4"/>
    <p:sldMasterId id="2147483680" r:id="rId5"/>
    <p:sldMasterId id="2147483692" r:id="rId6"/>
    <p:sldMasterId id="2147483698" r:id="rId7"/>
  </p:sldMasterIdLst>
  <p:notesMasterIdLst>
    <p:notesMasterId r:id="rId27"/>
  </p:notesMasterIdLst>
  <p:handoutMasterIdLst>
    <p:handoutMasterId r:id="rId28"/>
  </p:handoutMasterIdLst>
  <p:sldIdLst>
    <p:sldId id="346" r:id="rId8"/>
    <p:sldId id="403" r:id="rId9"/>
    <p:sldId id="362" r:id="rId10"/>
    <p:sldId id="366" r:id="rId11"/>
    <p:sldId id="374" r:id="rId12"/>
    <p:sldId id="375" r:id="rId13"/>
    <p:sldId id="367" r:id="rId14"/>
    <p:sldId id="404" r:id="rId15"/>
    <p:sldId id="405" r:id="rId16"/>
    <p:sldId id="399" r:id="rId17"/>
    <p:sldId id="386" r:id="rId18"/>
    <p:sldId id="389" r:id="rId19"/>
    <p:sldId id="381" r:id="rId20"/>
    <p:sldId id="382" r:id="rId21"/>
    <p:sldId id="385" r:id="rId22"/>
    <p:sldId id="378" r:id="rId23"/>
    <p:sldId id="387" r:id="rId24"/>
    <p:sldId id="402" r:id="rId25"/>
    <p:sldId id="400" r:id="rId26"/>
  </p:sldIdLst>
  <p:sldSz cx="9144000" cy="6858000" type="screen4x3"/>
  <p:notesSz cx="7023100" cy="93091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xDOT" initials="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39D7"/>
    <a:srgbClr val="E6E6E6"/>
    <a:srgbClr val="925700"/>
    <a:srgbClr val="CC7A00"/>
    <a:srgbClr val="14385C"/>
    <a:srgbClr val="899BAD"/>
    <a:srgbClr val="042A45"/>
    <a:srgbClr val="042A43"/>
    <a:srgbClr val="D27D00"/>
    <a:srgbClr val="2562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47" autoAdjust="0"/>
    <p:restoredTop sz="87744" autoAdjust="0"/>
  </p:normalViewPr>
  <p:slideViewPr>
    <p:cSldViewPr showGuides="1">
      <p:cViewPr varScale="1">
        <p:scale>
          <a:sx n="114" d="100"/>
          <a:sy n="114" d="100"/>
        </p:scale>
        <p:origin x="-120" y="-264"/>
      </p:cViewPr>
      <p:guideLst>
        <p:guide orient="horz" pos="672"/>
        <p:guide orient="horz" pos="3936"/>
        <p:guide pos="217"/>
        <p:guide pos="5568"/>
        <p:guide pos="14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1824" y="-90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9478593357296895"/>
          <c:y val="9.955402890099059E-3"/>
          <c:w val="0.43039086517347386"/>
          <c:h val="0.96064814814814814"/>
        </c:manualLayout>
      </c:layout>
      <c:doughnutChart>
        <c:varyColors val="1"/>
        <c:ser>
          <c:idx val="0"/>
          <c:order val="0"/>
          <c:explosion val="9"/>
          <c:dPt>
            <c:idx val="0"/>
            <c:bubble3D val="1"/>
          </c:dPt>
          <c:dPt>
            <c:idx val="1"/>
            <c:bubble3D val="0"/>
            <c:explosion val="0"/>
          </c:dPt>
          <c:dLbls>
            <c:dLbl>
              <c:idx val="0"/>
              <c:layout>
                <c:manualLayout>
                  <c:x val="0.20533311601288429"/>
                  <c:y val="6.217141995518134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Original </a:t>
                    </a:r>
                    <a:r>
                      <a:rPr lang="en-US" dirty="0" smtClean="0"/>
                      <a:t>Plan 60 Solicitations</a:t>
                    </a:r>
                  </a:p>
                  <a:p>
                    <a:r>
                      <a:rPr lang="en-US" dirty="0" smtClean="0"/>
                      <a:t>279 Contracts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22062088766980878"/>
                  <c:y val="-2.206874111951410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Amended </a:t>
                    </a:r>
                    <a:r>
                      <a:rPr lang="en-US" dirty="0" smtClean="0"/>
                      <a:t>Plan 71 Solicitations</a:t>
                    </a:r>
                  </a:p>
                  <a:p>
                    <a:r>
                      <a:rPr lang="en-US" dirty="0" smtClean="0"/>
                      <a:t>398 Contracts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Franklin Gothic Book" panose="020B05030201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Sheet1!$A$1:$A$2</c:f>
              <c:strCache>
                <c:ptCount val="2"/>
                <c:pt idx="0">
                  <c:v>Original Plan</c:v>
                </c:pt>
                <c:pt idx="1">
                  <c:v>Amended Plan</c:v>
                </c:pt>
              </c:strCache>
            </c:strRef>
          </c:cat>
          <c:val>
            <c:numRef>
              <c:f>Sheet1!$B$1:$B$2</c:f>
              <c:numCache>
                <c:formatCode>General</c:formatCode>
                <c:ptCount val="2"/>
                <c:pt idx="0">
                  <c:v>60</c:v>
                </c:pt>
                <c:pt idx="1">
                  <c:v>70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spPr>
    <a:noFill/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88884007524811"/>
          <c:y val="5.0538057742782146E-2"/>
          <c:w val="0.80856799079890296"/>
          <c:h val="0.8161457850856878"/>
        </c:manualLayout>
      </c:layout>
      <c:areaChart>
        <c:grouping val="stacked"/>
        <c:varyColors val="0"/>
        <c:ser>
          <c:idx val="0"/>
          <c:order val="0"/>
          <c:tx>
            <c:strRef>
              <c:f>'CF Letting Analysis Summary'!$A$3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accent2"/>
            </a:solidFill>
          </c:spPr>
          <c:cat>
            <c:numRef>
              <c:f>'CF Letting Analysis Summary'!$B$2:$O$2</c:f>
              <c:numCache>
                <c:formatCode>General</c:formatCode>
                <c:ptCount val="14"/>
                <c:pt idx="0">
                  <c:v>12</c:v>
                </c:pt>
                <c:pt idx="1">
                  <c:v>13</c:v>
                </c:pt>
                <c:pt idx="2">
                  <c:v>14</c:v>
                </c:pt>
                <c:pt idx="3">
                  <c:v>15</c:v>
                </c:pt>
                <c:pt idx="4">
                  <c:v>16</c:v>
                </c:pt>
                <c:pt idx="5">
                  <c:v>17</c:v>
                </c:pt>
                <c:pt idx="6">
                  <c:v>18</c:v>
                </c:pt>
                <c:pt idx="7">
                  <c:v>19</c:v>
                </c:pt>
                <c:pt idx="8">
                  <c:v>20</c:v>
                </c:pt>
                <c:pt idx="9">
                  <c:v>21</c:v>
                </c:pt>
                <c:pt idx="10">
                  <c:v>22</c:v>
                </c:pt>
                <c:pt idx="11">
                  <c:v>23</c:v>
                </c:pt>
                <c:pt idx="12">
                  <c:v>24</c:v>
                </c:pt>
                <c:pt idx="13">
                  <c:v>25</c:v>
                </c:pt>
              </c:numCache>
            </c:numRef>
          </c:cat>
          <c:val>
            <c:numRef>
              <c:f>'CF Letting Analysis Summary'!$B$3:$O$3</c:f>
              <c:numCache>
                <c:formatCode>_(* #,##0_);_(* \(#,##0\);_(* "-"??_);_(@_)</c:formatCode>
                <c:ptCount val="14"/>
                <c:pt idx="0">
                  <c:v>3649613963</c:v>
                </c:pt>
                <c:pt idx="1">
                  <c:v>5189581986</c:v>
                </c:pt>
                <c:pt idx="2">
                  <c:v>4293835384</c:v>
                </c:pt>
                <c:pt idx="3">
                  <c:v>4766932694</c:v>
                </c:pt>
                <c:pt idx="4" formatCode="#,##0_);\(#,##0\)">
                  <c:v>4249348000</c:v>
                </c:pt>
                <c:pt idx="5" formatCode="#,##0_);\(#,##0\)">
                  <c:v>2987818960</c:v>
                </c:pt>
                <c:pt idx="6" formatCode="#,##0_);\(#,##0\)">
                  <c:v>2639655748</c:v>
                </c:pt>
                <c:pt idx="7" formatCode="#,##0_);\(#,##0\)">
                  <c:v>2676352130</c:v>
                </c:pt>
                <c:pt idx="8" formatCode="#,##0_);\(#,##0\)">
                  <c:v>2785850337</c:v>
                </c:pt>
                <c:pt idx="9" formatCode="#,##0_);\(#,##0\)">
                  <c:v>2839082428</c:v>
                </c:pt>
                <c:pt idx="10" formatCode="#,##0_);\(#,##0\)">
                  <c:v>2896129551</c:v>
                </c:pt>
                <c:pt idx="11" formatCode="#,##0_);\(#,##0\)">
                  <c:v>3011139033</c:v>
                </c:pt>
                <c:pt idx="12" formatCode="#,##0_);\(#,##0\)">
                  <c:v>3053596287</c:v>
                </c:pt>
                <c:pt idx="13" formatCode="#,##0_);\(#,##0\)">
                  <c:v>3096640149</c:v>
                </c:pt>
              </c:numCache>
            </c:numRef>
          </c:val>
        </c:ser>
        <c:ser>
          <c:idx val="2"/>
          <c:order val="1"/>
          <c:tx>
            <c:strRef>
              <c:f>'CF Letting Analysis Summary'!$A$5</c:f>
              <c:strCache>
                <c:ptCount val="1"/>
                <c:pt idx="0">
                  <c:v>Additional MAP-21</c:v>
                </c:pt>
              </c:strCache>
            </c:strRef>
          </c:tx>
          <c:cat>
            <c:numRef>
              <c:f>'CF Letting Analysis Summary'!$B$2:$O$2</c:f>
              <c:numCache>
                <c:formatCode>General</c:formatCode>
                <c:ptCount val="14"/>
                <c:pt idx="0">
                  <c:v>12</c:v>
                </c:pt>
                <c:pt idx="1">
                  <c:v>13</c:v>
                </c:pt>
                <c:pt idx="2">
                  <c:v>14</c:v>
                </c:pt>
                <c:pt idx="3">
                  <c:v>15</c:v>
                </c:pt>
                <c:pt idx="4">
                  <c:v>16</c:v>
                </c:pt>
                <c:pt idx="5">
                  <c:v>17</c:v>
                </c:pt>
                <c:pt idx="6">
                  <c:v>18</c:v>
                </c:pt>
                <c:pt idx="7">
                  <c:v>19</c:v>
                </c:pt>
                <c:pt idx="8">
                  <c:v>20</c:v>
                </c:pt>
                <c:pt idx="9">
                  <c:v>21</c:v>
                </c:pt>
                <c:pt idx="10">
                  <c:v>22</c:v>
                </c:pt>
                <c:pt idx="11">
                  <c:v>23</c:v>
                </c:pt>
                <c:pt idx="12">
                  <c:v>24</c:v>
                </c:pt>
                <c:pt idx="13">
                  <c:v>25</c:v>
                </c:pt>
              </c:numCache>
            </c:numRef>
          </c:cat>
          <c:val>
            <c:numRef>
              <c:f>'CF Letting Analysis Summary'!$B$5:$O$5</c:f>
              <c:numCache>
                <c:formatCode>General</c:formatCode>
                <c:ptCount val="14"/>
                <c:pt idx="4" formatCode="_(* #,##0.00_);_(* \(#,##0.00\);_(* &quot;-&quot;??_);_(@_)">
                  <c:v>0</c:v>
                </c:pt>
                <c:pt idx="5" formatCode="#,##0_);\(#,##0\)">
                  <c:v>500000000</c:v>
                </c:pt>
                <c:pt idx="6" formatCode="#,##0_);\(#,##0\)">
                  <c:v>560000000</c:v>
                </c:pt>
                <c:pt idx="7" formatCode="#,##0_);\(#,##0\)">
                  <c:v>560000000</c:v>
                </c:pt>
                <c:pt idx="8" formatCode="#,##0_);\(#,##0\)">
                  <c:v>560000000</c:v>
                </c:pt>
                <c:pt idx="9" formatCode="#,##0_);\(#,##0\)">
                  <c:v>560000000</c:v>
                </c:pt>
                <c:pt idx="10" formatCode="#,##0_);\(#,##0\)">
                  <c:v>560000000</c:v>
                </c:pt>
                <c:pt idx="11" formatCode="#,##0_);\(#,##0\)">
                  <c:v>560000000</c:v>
                </c:pt>
                <c:pt idx="12" formatCode="#,##0_);\(#,##0\)">
                  <c:v>560000000</c:v>
                </c:pt>
                <c:pt idx="13" formatCode="#,##0_);\(#,##0\)">
                  <c:v>560000000</c:v>
                </c:pt>
              </c:numCache>
            </c:numRef>
          </c:val>
        </c:ser>
        <c:ser>
          <c:idx val="3"/>
          <c:order val="2"/>
          <c:tx>
            <c:strRef>
              <c:f>'CF Letting Analysis Summary'!$A$6</c:f>
              <c:strCache>
                <c:ptCount val="1"/>
                <c:pt idx="0">
                  <c:v>Proposition 7</c:v>
                </c:pt>
              </c:strCache>
            </c:strRef>
          </c:tx>
          <c:spPr>
            <a:solidFill>
              <a:schemeClr val="accent6"/>
            </a:solidFill>
          </c:spPr>
          <c:cat>
            <c:numRef>
              <c:f>'CF Letting Analysis Summary'!$B$2:$O$2</c:f>
              <c:numCache>
                <c:formatCode>General</c:formatCode>
                <c:ptCount val="14"/>
                <c:pt idx="0">
                  <c:v>12</c:v>
                </c:pt>
                <c:pt idx="1">
                  <c:v>13</c:v>
                </c:pt>
                <c:pt idx="2">
                  <c:v>14</c:v>
                </c:pt>
                <c:pt idx="3">
                  <c:v>15</c:v>
                </c:pt>
                <c:pt idx="4">
                  <c:v>16</c:v>
                </c:pt>
                <c:pt idx="5">
                  <c:v>17</c:v>
                </c:pt>
                <c:pt idx="6">
                  <c:v>18</c:v>
                </c:pt>
                <c:pt idx="7">
                  <c:v>19</c:v>
                </c:pt>
                <c:pt idx="8">
                  <c:v>20</c:v>
                </c:pt>
                <c:pt idx="9">
                  <c:v>21</c:v>
                </c:pt>
                <c:pt idx="10">
                  <c:v>22</c:v>
                </c:pt>
                <c:pt idx="11">
                  <c:v>23</c:v>
                </c:pt>
                <c:pt idx="12">
                  <c:v>24</c:v>
                </c:pt>
                <c:pt idx="13">
                  <c:v>25</c:v>
                </c:pt>
              </c:numCache>
            </c:numRef>
          </c:cat>
          <c:val>
            <c:numRef>
              <c:f>'CF Letting Analysis Summary'!$B$6:$O$6</c:f>
              <c:numCache>
                <c:formatCode>General</c:formatCode>
                <c:ptCount val="14"/>
                <c:pt idx="4" formatCode="_(* #,##0.00_);_(* \(#,##0.00\);_(* &quot;-&quot;??_);_(@_)">
                  <c:v>0</c:v>
                </c:pt>
                <c:pt idx="5" formatCode="_(* #,##0.00_);_(* \(#,##0.00\);_(* &quot;-&quot;??_);_(@_)">
                  <c:v>0</c:v>
                </c:pt>
                <c:pt idx="6" formatCode="#,##0_);\(#,##0\)">
                  <c:v>2500000000</c:v>
                </c:pt>
                <c:pt idx="7" formatCode="#,##0_);\(#,##0\)">
                  <c:v>2500000000</c:v>
                </c:pt>
                <c:pt idx="8" formatCode="#,##0_);\(#,##0\)">
                  <c:v>2932104000</c:v>
                </c:pt>
                <c:pt idx="9" formatCode="#,##0_);\(#,##0\)">
                  <c:v>3008477640</c:v>
                </c:pt>
                <c:pt idx="10" formatCode="#,##0_);\(#,##0\)">
                  <c:v>3087524357</c:v>
                </c:pt>
                <c:pt idx="11" formatCode="#,##0_);\(#,##0\)">
                  <c:v>3169337710</c:v>
                </c:pt>
                <c:pt idx="12" formatCode="#,##0_);\(#,##0\)">
                  <c:v>3254014530</c:v>
                </c:pt>
                <c:pt idx="13" formatCode="#,##0_);\(#,##0\)">
                  <c:v>3341655038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227200"/>
        <c:axId val="42228736"/>
      </c:areaChart>
      <c:catAx>
        <c:axId val="42227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42228736"/>
        <c:crosses val="autoZero"/>
        <c:auto val="1"/>
        <c:lblAlgn val="ctr"/>
        <c:lblOffset val="100"/>
        <c:noMultiLvlLbl val="0"/>
      </c:catAx>
      <c:valAx>
        <c:axId val="4222873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42227200"/>
        <c:crosses val="autoZero"/>
        <c:crossBetween val="midCat"/>
        <c:dispUnits>
          <c:builtInUnit val="billions"/>
          <c:dispUnitsLbl>
            <c:layout>
              <c:manualLayout>
                <c:xMode val="edge"/>
                <c:yMode val="edge"/>
                <c:x val="1.3104521605361385E-2"/>
                <c:y val="0.40526637378463071"/>
              </c:manualLayout>
            </c:layout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</c:dispUnitsLbl>
        </c:dispUnits>
      </c:valAx>
    </c:plotArea>
    <c:legend>
      <c:legendPos val="b"/>
      <c:layout>
        <c:manualLayout>
          <c:xMode val="edge"/>
          <c:yMode val="edge"/>
          <c:x val="0.25567408421773363"/>
          <c:y val="0.9324828966051375"/>
          <c:w val="0.4823601770808692"/>
          <c:h val="5.9320382083387115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649" cy="464839"/>
          </a:xfrm>
          <a:prstGeom prst="rect">
            <a:avLst/>
          </a:prstGeom>
        </p:spPr>
        <p:txBody>
          <a:bodyPr vert="horz" lIns="88276" tIns="44138" rIns="88276" bIns="4413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928" y="1"/>
            <a:ext cx="3043649" cy="464839"/>
          </a:xfrm>
          <a:prstGeom prst="rect">
            <a:avLst/>
          </a:prstGeom>
        </p:spPr>
        <p:txBody>
          <a:bodyPr vert="horz" lIns="88276" tIns="44138" rIns="88276" bIns="44138" rtlCol="0"/>
          <a:lstStyle>
            <a:lvl1pPr algn="r">
              <a:defRPr sz="1200"/>
            </a:lvl1pPr>
          </a:lstStyle>
          <a:p>
            <a:fld id="{AC378A00-16C7-4064-BBE9-37393E270647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723"/>
            <a:ext cx="3043649" cy="464839"/>
          </a:xfrm>
          <a:prstGeom prst="rect">
            <a:avLst/>
          </a:prstGeom>
        </p:spPr>
        <p:txBody>
          <a:bodyPr vert="horz" lIns="88276" tIns="44138" rIns="88276" bIns="4413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928" y="8842723"/>
            <a:ext cx="3043649" cy="464839"/>
          </a:xfrm>
          <a:prstGeom prst="rect">
            <a:avLst/>
          </a:prstGeom>
        </p:spPr>
        <p:txBody>
          <a:bodyPr vert="horz" lIns="88276" tIns="44138" rIns="88276" bIns="44138" rtlCol="0" anchor="b"/>
          <a:lstStyle>
            <a:lvl1pPr algn="r">
              <a:defRPr sz="1200"/>
            </a:lvl1pPr>
          </a:lstStyle>
          <a:p>
            <a:fld id="{F614DA8F-5AB5-4B6A-A346-38F53BC67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857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659" tIns="46830" rIns="93659" bIns="4683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1" y="0"/>
            <a:ext cx="3043343" cy="465455"/>
          </a:xfrm>
          <a:prstGeom prst="rect">
            <a:avLst/>
          </a:prstGeom>
        </p:spPr>
        <p:txBody>
          <a:bodyPr vert="horz" lIns="93659" tIns="46830" rIns="93659" bIns="46830" rtlCol="0"/>
          <a:lstStyle>
            <a:lvl1pPr algn="r">
              <a:defRPr sz="1200"/>
            </a:lvl1pPr>
          </a:lstStyle>
          <a:p>
            <a:fld id="{7A790463-911A-4750-AD2E-671879DD54F4}" type="datetimeFigureOut">
              <a:rPr lang="en-US" smtClean="0"/>
              <a:pPr/>
              <a:t>5/24/2017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6913"/>
            <a:ext cx="4654550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59" tIns="46830" rIns="93659" bIns="4683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659" tIns="46830" rIns="93659" bIns="4683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1"/>
            <a:ext cx="3043343" cy="465455"/>
          </a:xfrm>
          <a:prstGeom prst="rect">
            <a:avLst/>
          </a:prstGeom>
        </p:spPr>
        <p:txBody>
          <a:bodyPr vert="horz" lIns="93659" tIns="46830" rIns="93659" bIns="4683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1" y="8842031"/>
            <a:ext cx="3043343" cy="465455"/>
          </a:xfrm>
          <a:prstGeom prst="rect">
            <a:avLst/>
          </a:prstGeom>
        </p:spPr>
        <p:txBody>
          <a:bodyPr vert="horz" lIns="93659" tIns="46830" rIns="93659" bIns="46830" rtlCol="0" anchor="b"/>
          <a:lstStyle>
            <a:lvl1pPr algn="r">
              <a:defRPr sz="1200"/>
            </a:lvl1pPr>
          </a:lstStyle>
          <a:p>
            <a:fld id="{09541898-D043-4569-A9A6-59B778BECE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24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41898-D043-4569-A9A6-59B778BECE0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586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84412" y="5002151"/>
            <a:ext cx="6054283" cy="24655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453583" y="8940686"/>
            <a:ext cx="85113" cy="184919"/>
          </a:xfrm>
        </p:spPr>
        <p:txBody>
          <a:bodyPr/>
          <a:lstStyle/>
          <a:p>
            <a:pPr>
              <a:defRPr/>
            </a:pPr>
            <a:fld id="{3C3A632B-FBDE-46D4-BF6F-6D14421E634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622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41898-D043-4569-A9A6-59B778BECE0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545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84412" y="5002151"/>
            <a:ext cx="6054283" cy="246558"/>
          </a:xfrm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453735" y="8940938"/>
            <a:ext cx="84958" cy="184666"/>
          </a:xfrm>
        </p:spPr>
        <p:txBody>
          <a:bodyPr/>
          <a:lstStyle/>
          <a:p>
            <a:pPr>
              <a:defRPr/>
            </a:pPr>
            <a:fld id="{3C3A632B-FBDE-46D4-BF6F-6D14421E634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044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41898-D043-4569-A9A6-59B778BECE0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837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C2FF88-55DB-4D3C-80FD-668B69F2F05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115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C2FF88-55DB-4D3C-80FD-668B69F2F05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39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84412" y="5002151"/>
            <a:ext cx="6054283" cy="739673"/>
          </a:xfrm>
        </p:spPr>
        <p:txBody>
          <a:bodyPr/>
          <a:lstStyle/>
          <a:p>
            <a:pPr marL="119821" lvl="1"/>
            <a:endParaRPr lang="en-US" dirty="0" smtClean="0"/>
          </a:p>
          <a:p>
            <a:pPr marL="285656" indent="-285656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285656" indent="-285656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68777" y="8940938"/>
            <a:ext cx="169918" cy="184666"/>
          </a:xfrm>
        </p:spPr>
        <p:txBody>
          <a:bodyPr/>
          <a:lstStyle/>
          <a:p>
            <a:pPr>
              <a:defRPr/>
            </a:pPr>
            <a:fld id="{3C3A632B-FBDE-46D4-BF6F-6D14421E634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216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8.xml"/><Relationship Id="rId7" Type="http://schemas.openxmlformats.org/officeDocument/2006/relationships/image" Target="../media/image3.png"/><Relationship Id="rId2" Type="http://schemas.openxmlformats.org/officeDocument/2006/relationships/tags" Target="../tags/tag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9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32.xml"/><Relationship Id="rId7" Type="http://schemas.openxmlformats.org/officeDocument/2006/relationships/image" Target="../media/image3.png"/><Relationship Id="rId2" Type="http://schemas.openxmlformats.org/officeDocument/2006/relationships/tags" Target="../tags/tag3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33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35.xml"/><Relationship Id="rId7" Type="http://schemas.openxmlformats.org/officeDocument/2006/relationships/image" Target="../media/image3.png"/><Relationship Id="rId2" Type="http://schemas.openxmlformats.org/officeDocument/2006/relationships/tags" Target="../tags/tag34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3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43.xml"/><Relationship Id="rId7" Type="http://schemas.openxmlformats.org/officeDocument/2006/relationships/image" Target="../media/image3.png"/><Relationship Id="rId2" Type="http://schemas.openxmlformats.org/officeDocument/2006/relationships/tags" Target="../tags/tag4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44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46.xml"/><Relationship Id="rId7" Type="http://schemas.openxmlformats.org/officeDocument/2006/relationships/image" Target="../media/image3.png"/><Relationship Id="rId2" Type="http://schemas.openxmlformats.org/officeDocument/2006/relationships/tags" Target="../tags/tag45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3.bin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4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1.xml"/><Relationship Id="rId7" Type="http://schemas.openxmlformats.org/officeDocument/2006/relationships/image" Target="../media/image3.png"/><Relationship Id="rId2" Type="http://schemas.openxmlformats.org/officeDocument/2006/relationships/tags" Target="../tags/tag10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54.xml"/><Relationship Id="rId7" Type="http://schemas.openxmlformats.org/officeDocument/2006/relationships/image" Target="../media/image3.png"/><Relationship Id="rId2" Type="http://schemas.openxmlformats.org/officeDocument/2006/relationships/tags" Target="../tags/tag53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5.bin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55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57.xml"/><Relationship Id="rId7" Type="http://schemas.openxmlformats.org/officeDocument/2006/relationships/image" Target="../media/image3.png"/><Relationship Id="rId2" Type="http://schemas.openxmlformats.org/officeDocument/2006/relationships/tags" Target="../tags/tag56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6.bin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5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67.xml"/><Relationship Id="rId7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8.bin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68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70.xml"/><Relationship Id="rId7" Type="http://schemas.openxmlformats.org/officeDocument/2006/relationships/image" Target="../media/image3.png"/><Relationship Id="rId2" Type="http://schemas.openxmlformats.org/officeDocument/2006/relationships/tags" Target="../tags/tag69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9.bin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7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78.xml"/><Relationship Id="rId7" Type="http://schemas.openxmlformats.org/officeDocument/2006/relationships/image" Target="../media/image3.png"/><Relationship Id="rId2" Type="http://schemas.openxmlformats.org/officeDocument/2006/relationships/tags" Target="../tags/tag7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21.bin"/><Relationship Id="rId5" Type="http://schemas.openxmlformats.org/officeDocument/2006/relationships/slideMaster" Target="../slideMasters/slideMaster7.xml"/><Relationship Id="rId4" Type="http://schemas.openxmlformats.org/officeDocument/2006/relationships/tags" Target="../tags/tag79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81.xml"/><Relationship Id="rId7" Type="http://schemas.openxmlformats.org/officeDocument/2006/relationships/image" Target="../media/image3.png"/><Relationship Id="rId2" Type="http://schemas.openxmlformats.org/officeDocument/2006/relationships/tags" Target="../tags/tag80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22.bin"/><Relationship Id="rId5" Type="http://schemas.openxmlformats.org/officeDocument/2006/relationships/slideMaster" Target="../slideMasters/slideMaster7.xml"/><Relationship Id="rId4" Type="http://schemas.openxmlformats.org/officeDocument/2006/relationships/tags" Target="../tags/tag8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4.xml"/><Relationship Id="rId7" Type="http://schemas.openxmlformats.org/officeDocument/2006/relationships/image" Target="../media/image6.png"/><Relationship Id="rId2" Type="http://schemas.openxmlformats.org/officeDocument/2006/relationships/tags" Target="../tags/tag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21.xml"/><Relationship Id="rId7" Type="http://schemas.openxmlformats.org/officeDocument/2006/relationships/image" Target="../media/image3.png"/><Relationship Id="rId2" Type="http://schemas.openxmlformats.org/officeDocument/2006/relationships/tags" Target="../tags/tag20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2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24.xml"/><Relationship Id="rId7" Type="http://schemas.openxmlformats.org/officeDocument/2006/relationships/image" Target="../media/image3.png"/><Relationship Id="rId2" Type="http://schemas.openxmlformats.org/officeDocument/2006/relationships/tags" Target="../tags/tag2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14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481010" y="3657600"/>
            <a:ext cx="3862390" cy="1409700"/>
          </a:xfrm>
          <a:noFill/>
        </p:spPr>
        <p:txBody>
          <a:bodyPr wrap="square" lIns="0" tIns="0" rIns="0" bIns="0" rtlCol="0" anchor="b" anchorCtr="0">
            <a:noAutofit/>
          </a:bodyPr>
          <a:lstStyle>
            <a:lvl1pPr>
              <a:lnSpc>
                <a:spcPct val="90000"/>
              </a:lnSpc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481010" y="5286374"/>
            <a:ext cx="3862390" cy="581026"/>
          </a:xfrm>
          <a:noFill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>
              <a:buNone/>
              <a:def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5" name="Picture 4" descr="TitleFooterBlueandWhite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3738"/>
            <a:ext cx="9144000" cy="8642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4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457200" y="5181600"/>
            <a:ext cx="38862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64599" y="6578600"/>
            <a:ext cx="274320" cy="187508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0" algn="ctr" defTabSz="914400" rtl="0" eaLnBrk="1" latinLnBrk="0" hangingPunct="1">
              <a:buNone/>
              <a:def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1" indent="-276225">
              <a:spcBef>
                <a:spcPts val="900"/>
              </a:spcBef>
            </a:pPr>
            <a:fld id="{126B356D-DBE9-445A-9C43-3D3F41468F04}" type="slidenum">
              <a:rPr>
                <a:solidFill>
                  <a:prstClr val="white"/>
                </a:solidFill>
              </a:rPr>
              <a:pPr lvl="1" indent="-276225">
                <a:spcBef>
                  <a:spcPts val="900"/>
                </a:spcBef>
              </a:pPr>
              <a:t>‹#›</a:t>
            </a:fld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18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>
        <p:split orient="vert"/>
      </p:transition>
    </mc:Choice>
    <mc:Fallback xmlns="">
      <p:transition advTm="1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64599" y="6578600"/>
            <a:ext cx="274320" cy="187508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0" algn="ctr" defTabSz="914400" rtl="0" eaLnBrk="1" latinLnBrk="0" hangingPunct="1">
              <a:buNone/>
              <a:def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1" indent="-276225">
              <a:spcBef>
                <a:spcPts val="900"/>
              </a:spcBef>
            </a:pPr>
            <a:fld id="{126B356D-DBE9-445A-9C43-3D3F41468F04}" type="slidenum">
              <a:rPr>
                <a:solidFill>
                  <a:prstClr val="white"/>
                </a:solidFill>
              </a:rPr>
              <a:pPr lvl="1" indent="-276225">
                <a:spcBef>
                  <a:spcPts val="900"/>
                </a:spcBef>
              </a:pPr>
              <a:t>‹#›</a:t>
            </a:fld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26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>
        <p:split orient="vert"/>
      </p:transition>
    </mc:Choice>
    <mc:Fallback xmlns="">
      <p:transition advTm="1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006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481010" y="3657600"/>
            <a:ext cx="3862390" cy="1409700"/>
          </a:xfrm>
          <a:noFill/>
        </p:spPr>
        <p:txBody>
          <a:bodyPr wrap="square" lIns="0" tIns="0" rIns="0" bIns="0" rtlCol="0" anchor="b" anchorCtr="0">
            <a:noAutofit/>
          </a:bodyPr>
          <a:lstStyle>
            <a:lvl1pPr>
              <a:lnSpc>
                <a:spcPct val="90000"/>
              </a:lnSpc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481010" y="5286374"/>
            <a:ext cx="3862390" cy="581026"/>
          </a:xfrm>
          <a:noFill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>
              <a:buNone/>
              <a:def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5" name="Picture 4" descr="TitleFooterBlueandWhite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3738"/>
            <a:ext cx="9144000" cy="8642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4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457200" y="5181600"/>
            <a:ext cx="38862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042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>
        <p:split orient="vert"/>
      </p:transition>
    </mc:Choice>
    <mc:Fallback xmlns="">
      <p:transition advTm="1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030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TitleFooterBlueandWhite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3738"/>
            <a:ext cx="9144000" cy="8642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4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481009" y="3581400"/>
            <a:ext cx="5100433" cy="1057275"/>
          </a:xfrm>
          <a:noFill/>
        </p:spPr>
        <p:txBody>
          <a:bodyPr wrap="square" lIns="0" tIns="0" rIns="0" bIns="0" rtlCol="0" anchor="b" anchorCtr="0">
            <a:noAutofit/>
          </a:bodyPr>
          <a:lstStyle>
            <a:lvl1pPr>
              <a:lnSpc>
                <a:spcPct val="90000"/>
              </a:lnSpc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481009" y="5029200"/>
            <a:ext cx="5133855" cy="592931"/>
          </a:xfrm>
          <a:noFill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>
              <a:buNone/>
              <a:def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Subtitle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57200" y="4800600"/>
            <a:ext cx="521208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955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>
        <p:split orient="vert"/>
      </p:transition>
    </mc:Choice>
    <mc:Fallback xmlns="">
      <p:transition advTm="1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>
                <a:latin typeface="Franklin Gothic Book" pitchFamily="34" charset="0"/>
              </a:defRPr>
            </a:lvl1pPr>
            <a:lvl2pPr>
              <a:spcBef>
                <a:spcPts val="0"/>
              </a:spcBef>
              <a:spcAft>
                <a:spcPts val="1200"/>
              </a:spcAft>
              <a:defRPr sz="2000">
                <a:latin typeface="Franklin Gothic Book" pitchFamily="34" charset="0"/>
              </a:defRPr>
            </a:lvl2pPr>
            <a:lvl3pPr>
              <a:spcBef>
                <a:spcPts val="0"/>
              </a:spcBef>
              <a:spcAft>
                <a:spcPts val="1200"/>
              </a:spcAft>
              <a:defRPr sz="2000">
                <a:latin typeface="Franklin Gothic Book" pitchFamily="34" charset="0"/>
              </a:defRPr>
            </a:lvl3pPr>
            <a:lvl4pPr>
              <a:spcBef>
                <a:spcPts val="0"/>
              </a:spcBef>
              <a:spcAft>
                <a:spcPts val="1200"/>
              </a:spcAft>
              <a:defRPr sz="2000">
                <a:latin typeface="Franklin Gothic Book" pitchFamily="34" charset="0"/>
              </a:defRPr>
            </a:lvl4pPr>
            <a:lvl5pPr>
              <a:spcBef>
                <a:spcPts val="0"/>
              </a:spcBef>
              <a:spcAft>
                <a:spcPts val="1200"/>
              </a:spcAft>
              <a:defRPr sz="2000">
                <a:latin typeface="Franklin Gothic Book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64599" y="6578600"/>
            <a:ext cx="274320" cy="187508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0" algn="ctr" defTabSz="914400" rtl="0" eaLnBrk="1" latinLnBrk="0" hangingPunct="1">
              <a:buNone/>
              <a:def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1">
              <a:spcBef>
                <a:spcPts val="900"/>
              </a:spcBef>
            </a:pPr>
            <a:fld id="{126B356D-DBE9-445A-9C43-3D3F41468F04}" type="slidenum">
              <a:rPr>
                <a:solidFill>
                  <a:prstClr val="white"/>
                </a:solidFill>
              </a:rPr>
              <a:pPr lvl="1">
                <a:spcBef>
                  <a:spcPts val="900"/>
                </a:spcBef>
              </a:pPr>
              <a:t>‹#›</a:t>
            </a:fld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59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>
        <p:split orient="vert"/>
      </p:transition>
    </mc:Choice>
    <mc:Fallback xmlns="">
      <p:transition advTm="1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64599" y="6578600"/>
            <a:ext cx="274320" cy="187508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0" algn="ctr" defTabSz="914400" rtl="0" eaLnBrk="1" latinLnBrk="0" hangingPunct="1">
              <a:buNone/>
              <a:def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1" indent="-276225">
              <a:spcBef>
                <a:spcPts val="900"/>
              </a:spcBef>
            </a:pPr>
            <a:fld id="{126B356D-DBE9-445A-9C43-3D3F41468F04}" type="slidenum">
              <a:rPr>
                <a:solidFill>
                  <a:prstClr val="white"/>
                </a:solidFill>
              </a:rPr>
              <a:pPr lvl="1" indent="-276225">
                <a:spcBef>
                  <a:spcPts val="900"/>
                </a:spcBef>
              </a:pPr>
              <a:t>‹#›</a:t>
            </a:fld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33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>
        <p:split orient="vert"/>
      </p:transition>
    </mc:Choice>
    <mc:Fallback xmlns="">
      <p:transition advTm="1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64599" y="6578600"/>
            <a:ext cx="274320" cy="187508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0" algn="ctr" defTabSz="914400" rtl="0" eaLnBrk="1" latinLnBrk="0" hangingPunct="1">
              <a:buNone/>
              <a:def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1" indent="-276225">
              <a:spcBef>
                <a:spcPts val="900"/>
              </a:spcBef>
            </a:pPr>
            <a:fld id="{126B356D-DBE9-445A-9C43-3D3F41468F04}" type="slidenum">
              <a:rPr>
                <a:solidFill>
                  <a:prstClr val="white"/>
                </a:solidFill>
              </a:rPr>
              <a:pPr lvl="1" indent="-276225">
                <a:spcBef>
                  <a:spcPts val="900"/>
                </a:spcBef>
              </a:pPr>
              <a:t>‹#›</a:t>
            </a:fld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88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>
        <p:split orient="vert"/>
      </p:transition>
    </mc:Choice>
    <mc:Fallback xmlns="">
      <p:transition advTm="1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97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481010" y="3657600"/>
            <a:ext cx="3862390" cy="1409700"/>
          </a:xfrm>
          <a:noFill/>
        </p:spPr>
        <p:txBody>
          <a:bodyPr wrap="square" lIns="0" tIns="0" rIns="0" bIns="0" rtlCol="0" anchor="b" anchorCtr="0">
            <a:noAutofit/>
          </a:bodyPr>
          <a:lstStyle>
            <a:lvl1pPr>
              <a:lnSpc>
                <a:spcPct val="90000"/>
              </a:lnSpc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481010" y="5286374"/>
            <a:ext cx="3862390" cy="581026"/>
          </a:xfrm>
          <a:noFill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>
              <a:buNone/>
              <a:def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5" name="Picture 4" descr="TitleFooterBlueandWhite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3738"/>
            <a:ext cx="9144000" cy="8642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4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457200" y="5181600"/>
            <a:ext cx="38862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35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>
        <p:split orient="vert"/>
      </p:transition>
    </mc:Choice>
    <mc:Fallback xmlns="">
      <p:transition advTm="1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221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TitleFooterBlueandWhite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3738"/>
            <a:ext cx="9144000" cy="8642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4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481009" y="3581400"/>
            <a:ext cx="5100433" cy="1057275"/>
          </a:xfrm>
          <a:noFill/>
        </p:spPr>
        <p:txBody>
          <a:bodyPr wrap="square" lIns="0" tIns="0" rIns="0" bIns="0" rtlCol="0" anchor="b" anchorCtr="0">
            <a:noAutofit/>
          </a:bodyPr>
          <a:lstStyle>
            <a:lvl1pPr>
              <a:lnSpc>
                <a:spcPct val="90000"/>
              </a:lnSpc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481009" y="5029200"/>
            <a:ext cx="5133855" cy="592931"/>
          </a:xfrm>
          <a:noFill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>
              <a:buNone/>
              <a:def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Subtitle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57200" y="4800600"/>
            <a:ext cx="521208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27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>
        <p:split orient="vert"/>
      </p:transition>
    </mc:Choice>
    <mc:Fallback xmlns="">
      <p:transition advTm="1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>
                <a:latin typeface="Franklin Gothic Book" pitchFamily="34" charset="0"/>
              </a:defRPr>
            </a:lvl1pPr>
            <a:lvl2pPr>
              <a:spcBef>
                <a:spcPts val="0"/>
              </a:spcBef>
              <a:spcAft>
                <a:spcPts val="1200"/>
              </a:spcAft>
              <a:defRPr sz="2000">
                <a:latin typeface="Franklin Gothic Book" pitchFamily="34" charset="0"/>
              </a:defRPr>
            </a:lvl2pPr>
            <a:lvl3pPr>
              <a:spcBef>
                <a:spcPts val="0"/>
              </a:spcBef>
              <a:spcAft>
                <a:spcPts val="1200"/>
              </a:spcAft>
              <a:defRPr sz="2000">
                <a:latin typeface="Franklin Gothic Book" pitchFamily="34" charset="0"/>
              </a:defRPr>
            </a:lvl3pPr>
            <a:lvl4pPr>
              <a:spcBef>
                <a:spcPts val="0"/>
              </a:spcBef>
              <a:spcAft>
                <a:spcPts val="1200"/>
              </a:spcAft>
              <a:defRPr sz="2000">
                <a:latin typeface="Franklin Gothic Book" pitchFamily="34" charset="0"/>
              </a:defRPr>
            </a:lvl4pPr>
            <a:lvl5pPr>
              <a:spcBef>
                <a:spcPts val="0"/>
              </a:spcBef>
              <a:spcAft>
                <a:spcPts val="1200"/>
              </a:spcAft>
              <a:defRPr sz="2000">
                <a:latin typeface="Franklin Gothic Book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64599" y="6578600"/>
            <a:ext cx="274320" cy="187508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0" algn="ctr" defTabSz="914400" rtl="0" eaLnBrk="1" latinLnBrk="0" hangingPunct="1">
              <a:buNone/>
              <a:def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1">
              <a:spcBef>
                <a:spcPts val="900"/>
              </a:spcBef>
            </a:pPr>
            <a:fld id="{126B356D-DBE9-445A-9C43-3D3F41468F04}" type="slidenum">
              <a:rPr>
                <a:solidFill>
                  <a:prstClr val="white"/>
                </a:solidFill>
              </a:rPr>
              <a:pPr lvl="1">
                <a:spcBef>
                  <a:spcPts val="900"/>
                </a:spcBef>
              </a:pPr>
              <a:t>‹#›</a:t>
            </a:fld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87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>
        <p:split orient="vert"/>
      </p:transition>
    </mc:Choice>
    <mc:Fallback xmlns="">
      <p:transition advTm="1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166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TitleFooterBlueandWhite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3738"/>
            <a:ext cx="9144000" cy="8642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4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481009" y="3862388"/>
            <a:ext cx="5100433" cy="1057275"/>
          </a:xfrm>
          <a:noFill/>
        </p:spPr>
        <p:txBody>
          <a:bodyPr wrap="square" lIns="0" tIns="0" rIns="0" bIns="0" rtlCol="0" anchor="b" anchorCtr="0">
            <a:noAutofit/>
          </a:bodyPr>
          <a:lstStyle>
            <a:lvl1pPr>
              <a:lnSpc>
                <a:spcPct val="90000"/>
              </a:lnSpc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481009" y="5045869"/>
            <a:ext cx="5133855" cy="592931"/>
          </a:xfrm>
          <a:noFill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>
              <a:buNone/>
              <a:def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Sunset Follow-Up Overview, 5/2/16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57200" y="4948238"/>
            <a:ext cx="48006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64599" y="6578600"/>
            <a:ext cx="274320" cy="187508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0" algn="ctr" defTabSz="914400" rtl="0" eaLnBrk="1" latinLnBrk="0" hangingPunct="1">
              <a:buNone/>
              <a:def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1" indent="-276225">
              <a:spcBef>
                <a:spcPts val="900"/>
              </a:spcBef>
            </a:pPr>
            <a:fld id="{126B356D-DBE9-445A-9C43-3D3F41468F04}" type="slidenum">
              <a:rPr>
                <a:solidFill>
                  <a:prstClr val="white"/>
                </a:solidFill>
              </a:rPr>
              <a:pPr lvl="1" indent="-276225">
                <a:spcBef>
                  <a:spcPts val="900"/>
                </a:spcBef>
              </a:pPr>
              <a:t>‹#›</a:t>
            </a:fld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58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>
        <p:split orient="vert"/>
      </p:transition>
    </mc:Choice>
    <mc:Fallback xmlns="">
      <p:transition advTm="1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64599" y="6578600"/>
            <a:ext cx="274320" cy="187508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0" algn="ctr" defTabSz="914400" rtl="0" eaLnBrk="1" latinLnBrk="0" hangingPunct="1">
              <a:buNone/>
              <a:def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1" indent="-276225">
              <a:spcBef>
                <a:spcPts val="900"/>
              </a:spcBef>
            </a:pPr>
            <a:fld id="{126B356D-DBE9-445A-9C43-3D3F41468F04}" type="slidenum">
              <a:rPr>
                <a:solidFill>
                  <a:prstClr val="white"/>
                </a:solidFill>
              </a:rPr>
              <a:pPr lvl="1" indent="-276225">
                <a:spcBef>
                  <a:spcPts val="900"/>
                </a:spcBef>
              </a:pPr>
              <a:t>‹#›</a:t>
            </a:fld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69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>
        <p:split orient="vert"/>
      </p:transition>
    </mc:Choice>
    <mc:Fallback xmlns="">
      <p:transition advTm="1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267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481010" y="3657600"/>
            <a:ext cx="3862390" cy="1409700"/>
          </a:xfrm>
          <a:noFill/>
        </p:spPr>
        <p:txBody>
          <a:bodyPr wrap="square" lIns="0" tIns="0" rIns="0" bIns="0" rtlCol="0" anchor="b" anchorCtr="0">
            <a:noAutofit/>
          </a:bodyPr>
          <a:lstStyle>
            <a:lvl1pPr>
              <a:lnSpc>
                <a:spcPct val="90000"/>
              </a:lnSpc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481010" y="5286374"/>
            <a:ext cx="3862390" cy="581026"/>
          </a:xfrm>
          <a:noFill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>
              <a:buNone/>
              <a:def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5" name="Picture 4" descr="TitleFooterBlueandWhite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3738"/>
            <a:ext cx="9144000" cy="8642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4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457200" y="5181600"/>
            <a:ext cx="38862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470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>
        <p:split orient="vert"/>
      </p:transition>
    </mc:Choice>
    <mc:Fallback xmlns="">
      <p:transition advTm="1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291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TitleFooterBlueandWhite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3738"/>
            <a:ext cx="9144000" cy="8642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4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481009" y="3581400"/>
            <a:ext cx="5100433" cy="1057275"/>
          </a:xfrm>
          <a:noFill/>
        </p:spPr>
        <p:txBody>
          <a:bodyPr wrap="square" lIns="0" tIns="0" rIns="0" bIns="0" rtlCol="0" anchor="b" anchorCtr="0">
            <a:noAutofit/>
          </a:bodyPr>
          <a:lstStyle>
            <a:lvl1pPr>
              <a:lnSpc>
                <a:spcPct val="90000"/>
              </a:lnSpc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481009" y="5029200"/>
            <a:ext cx="5133855" cy="592931"/>
          </a:xfrm>
          <a:noFill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>
              <a:buNone/>
              <a:def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Subtitle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57200" y="4800600"/>
            <a:ext cx="521208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269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>
        <p:split orient="vert"/>
      </p:transition>
    </mc:Choice>
    <mc:Fallback xmlns="">
      <p:transition advTm="1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>
                <a:latin typeface="Franklin Gothic Book" pitchFamily="34" charset="0"/>
              </a:defRPr>
            </a:lvl1pPr>
            <a:lvl2pPr>
              <a:spcBef>
                <a:spcPts val="0"/>
              </a:spcBef>
              <a:spcAft>
                <a:spcPts val="1200"/>
              </a:spcAft>
              <a:defRPr sz="2000">
                <a:latin typeface="Franklin Gothic Book" pitchFamily="34" charset="0"/>
              </a:defRPr>
            </a:lvl2pPr>
            <a:lvl3pPr>
              <a:spcBef>
                <a:spcPts val="0"/>
              </a:spcBef>
              <a:spcAft>
                <a:spcPts val="1200"/>
              </a:spcAft>
              <a:defRPr sz="2000">
                <a:latin typeface="Franklin Gothic Book" pitchFamily="34" charset="0"/>
              </a:defRPr>
            </a:lvl3pPr>
            <a:lvl4pPr>
              <a:spcBef>
                <a:spcPts val="0"/>
              </a:spcBef>
              <a:spcAft>
                <a:spcPts val="1200"/>
              </a:spcAft>
              <a:defRPr sz="2000">
                <a:latin typeface="Franklin Gothic Book" pitchFamily="34" charset="0"/>
              </a:defRPr>
            </a:lvl4pPr>
            <a:lvl5pPr>
              <a:spcBef>
                <a:spcPts val="0"/>
              </a:spcBef>
              <a:spcAft>
                <a:spcPts val="1200"/>
              </a:spcAft>
              <a:defRPr sz="2000">
                <a:latin typeface="Franklin Gothic Book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64599" y="6578600"/>
            <a:ext cx="274320" cy="187508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0" algn="ctr" defTabSz="914400" rtl="0" eaLnBrk="1" latinLnBrk="0" hangingPunct="1">
              <a:buNone/>
              <a:def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1">
              <a:spcBef>
                <a:spcPts val="900"/>
              </a:spcBef>
            </a:pPr>
            <a:fld id="{126B356D-DBE9-445A-9C43-3D3F41468F04}" type="slidenum">
              <a:rPr>
                <a:solidFill>
                  <a:prstClr val="white"/>
                </a:solidFill>
              </a:rPr>
              <a:pPr lvl="1">
                <a:spcBef>
                  <a:spcPts val="900"/>
                </a:spcBef>
              </a:pPr>
              <a:t>‹#›</a:t>
            </a:fld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51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>
        <p:split orient="vert"/>
      </p:transition>
    </mc:Choice>
    <mc:Fallback xmlns="">
      <p:transition advTm="1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64599" y="6578600"/>
            <a:ext cx="274320" cy="187508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0" algn="ctr" defTabSz="914400" rtl="0" eaLnBrk="1" latinLnBrk="0" hangingPunct="1">
              <a:buNone/>
              <a:def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1" indent="-276225">
              <a:spcBef>
                <a:spcPts val="900"/>
              </a:spcBef>
            </a:pPr>
            <a:fld id="{126B356D-DBE9-445A-9C43-3D3F41468F04}" type="slidenum">
              <a:rPr>
                <a:solidFill>
                  <a:prstClr val="white"/>
                </a:solidFill>
              </a:rPr>
              <a:pPr lvl="1" indent="-276225">
                <a:spcBef>
                  <a:spcPts val="900"/>
                </a:spcBef>
              </a:pPr>
              <a:t>‹#›</a:t>
            </a:fld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38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>
        <p:split orient="vert"/>
      </p:transition>
    </mc:Choice>
    <mc:Fallback xmlns="">
      <p:transition advTm="1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64599" y="6578600"/>
            <a:ext cx="274320" cy="187508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0" algn="ctr" defTabSz="914400" rtl="0" eaLnBrk="1" latinLnBrk="0" hangingPunct="1">
              <a:buNone/>
              <a:def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1" indent="-276225">
              <a:spcBef>
                <a:spcPts val="900"/>
              </a:spcBef>
            </a:pPr>
            <a:fld id="{126B356D-DBE9-445A-9C43-3D3F41468F04}" type="slidenum">
              <a:rPr>
                <a:solidFill>
                  <a:prstClr val="white"/>
                </a:solidFill>
              </a:rPr>
              <a:pPr lvl="1" indent="-276225">
                <a:spcBef>
                  <a:spcPts val="900"/>
                </a:spcBef>
              </a:pPr>
              <a:t>‹#›</a:t>
            </a:fld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8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>
        <p:split orient="vert"/>
      </p:transition>
    </mc:Choice>
    <mc:Fallback xmlns="">
      <p:transition advTm="1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>
                <a:latin typeface="Franklin Gothic Book" pitchFamily="34" charset="0"/>
              </a:defRPr>
            </a:lvl1pPr>
            <a:lvl2pPr>
              <a:spcBef>
                <a:spcPts val="0"/>
              </a:spcBef>
              <a:spcAft>
                <a:spcPts val="1200"/>
              </a:spcAft>
              <a:defRPr sz="2000">
                <a:latin typeface="Franklin Gothic Book" pitchFamily="34" charset="0"/>
              </a:defRPr>
            </a:lvl2pPr>
            <a:lvl3pPr>
              <a:spcBef>
                <a:spcPts val="0"/>
              </a:spcBef>
              <a:spcAft>
                <a:spcPts val="1200"/>
              </a:spcAft>
              <a:defRPr sz="2000">
                <a:latin typeface="Franklin Gothic Book" pitchFamily="34" charset="0"/>
              </a:defRPr>
            </a:lvl3pPr>
            <a:lvl4pPr>
              <a:spcBef>
                <a:spcPts val="0"/>
              </a:spcBef>
              <a:spcAft>
                <a:spcPts val="1200"/>
              </a:spcAft>
              <a:defRPr sz="2000">
                <a:latin typeface="Franklin Gothic Book" pitchFamily="34" charset="0"/>
              </a:defRPr>
            </a:lvl4pPr>
            <a:lvl5pPr>
              <a:spcBef>
                <a:spcPts val="0"/>
              </a:spcBef>
              <a:spcAft>
                <a:spcPts val="1200"/>
              </a:spcAft>
              <a:defRPr sz="2000">
                <a:latin typeface="Franklin Gothic Book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 userDrawn="1">
            <p:custDataLst>
              <p:tags r:id="rId1"/>
            </p:custDataLst>
          </p:nvPr>
        </p:nvSpPr>
        <p:spPr>
          <a:xfrm>
            <a:off x="8886825" y="6579399"/>
            <a:ext cx="257175" cy="190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>
          <a:xfrm>
            <a:off x="8870949" y="6582395"/>
            <a:ext cx="211057" cy="18750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r" defTabSz="914400" rtl="0" eaLnBrk="1" latinLnBrk="0" hangingPunct="1">
              <a:buNone/>
              <a:def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1">
              <a:spcBef>
                <a:spcPts val="900"/>
              </a:spcBef>
            </a:pPr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530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10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481010" y="3657600"/>
            <a:ext cx="3862390" cy="1409700"/>
          </a:xfrm>
          <a:noFill/>
        </p:spPr>
        <p:txBody>
          <a:bodyPr wrap="square" lIns="0" tIns="0" rIns="0" bIns="0" rtlCol="0" anchor="b" anchorCtr="0">
            <a:noAutofit/>
          </a:bodyPr>
          <a:lstStyle>
            <a:lvl1pPr>
              <a:lnSpc>
                <a:spcPct val="90000"/>
              </a:lnSpc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481010" y="5286374"/>
            <a:ext cx="3862390" cy="581026"/>
          </a:xfrm>
          <a:noFill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>
              <a:buNone/>
              <a:def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5" name="Picture 4" descr="TitleFooterBlueandWhite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3738"/>
            <a:ext cx="9144000" cy="8642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4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457200" y="5181600"/>
            <a:ext cx="38862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770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>
        <p:split orient="vert"/>
      </p:transition>
    </mc:Choice>
    <mc:Fallback xmlns="">
      <p:transition advTm="1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34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TitleFooterBlueandWhite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3738"/>
            <a:ext cx="9144000" cy="8642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4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481009" y="3581400"/>
            <a:ext cx="5100433" cy="1057275"/>
          </a:xfrm>
          <a:noFill/>
        </p:spPr>
        <p:txBody>
          <a:bodyPr wrap="square" lIns="0" tIns="0" rIns="0" bIns="0" rtlCol="0" anchor="b" anchorCtr="0">
            <a:noAutofit/>
          </a:bodyPr>
          <a:lstStyle>
            <a:lvl1pPr>
              <a:lnSpc>
                <a:spcPct val="90000"/>
              </a:lnSpc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481009" y="5029200"/>
            <a:ext cx="5133855" cy="592931"/>
          </a:xfrm>
          <a:noFill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>
              <a:buNone/>
              <a:def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Subtitle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57200" y="4800600"/>
            <a:ext cx="521208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81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>
        <p:split orient="vert"/>
      </p:transition>
    </mc:Choice>
    <mc:Fallback xmlns="">
      <p:transition advTm="1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>
                <a:latin typeface="Franklin Gothic Book" pitchFamily="34" charset="0"/>
              </a:defRPr>
            </a:lvl1pPr>
            <a:lvl2pPr>
              <a:spcBef>
                <a:spcPts val="0"/>
              </a:spcBef>
              <a:spcAft>
                <a:spcPts val="1200"/>
              </a:spcAft>
              <a:defRPr sz="2000">
                <a:latin typeface="Franklin Gothic Book" pitchFamily="34" charset="0"/>
              </a:defRPr>
            </a:lvl2pPr>
            <a:lvl3pPr>
              <a:spcBef>
                <a:spcPts val="0"/>
              </a:spcBef>
              <a:spcAft>
                <a:spcPts val="1200"/>
              </a:spcAft>
              <a:defRPr sz="2000">
                <a:latin typeface="Franklin Gothic Book" pitchFamily="34" charset="0"/>
              </a:defRPr>
            </a:lvl3pPr>
            <a:lvl4pPr>
              <a:spcBef>
                <a:spcPts val="0"/>
              </a:spcBef>
              <a:spcAft>
                <a:spcPts val="1200"/>
              </a:spcAft>
              <a:defRPr sz="2000">
                <a:latin typeface="Franklin Gothic Book" pitchFamily="34" charset="0"/>
              </a:defRPr>
            </a:lvl4pPr>
            <a:lvl5pPr>
              <a:spcBef>
                <a:spcPts val="0"/>
              </a:spcBef>
              <a:spcAft>
                <a:spcPts val="1200"/>
              </a:spcAft>
              <a:defRPr sz="2000">
                <a:latin typeface="Franklin Gothic Book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39200" y="6553200"/>
            <a:ext cx="211057" cy="187508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0" algn="r" defTabSz="914400" rtl="0" eaLnBrk="1" latinLnBrk="0" hangingPunct="1">
              <a:buNone/>
              <a:def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/>
              <a:pPr lvl="1">
                <a:spcBef>
                  <a:spcPts val="900"/>
                </a:spcBef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>
                <a:latin typeface="Franklin Gothic Book" pitchFamily="34" charset="0"/>
              </a:defRPr>
            </a:lvl1pPr>
            <a:lvl2pPr>
              <a:spcBef>
                <a:spcPts val="0"/>
              </a:spcBef>
              <a:spcAft>
                <a:spcPts val="1200"/>
              </a:spcAft>
              <a:defRPr sz="2000">
                <a:latin typeface="Franklin Gothic Book" pitchFamily="34" charset="0"/>
              </a:defRPr>
            </a:lvl2pPr>
            <a:lvl3pPr>
              <a:spcBef>
                <a:spcPts val="0"/>
              </a:spcBef>
              <a:spcAft>
                <a:spcPts val="1200"/>
              </a:spcAft>
              <a:defRPr sz="2000">
                <a:latin typeface="Franklin Gothic Book" pitchFamily="34" charset="0"/>
              </a:defRPr>
            </a:lvl3pPr>
            <a:lvl4pPr>
              <a:spcBef>
                <a:spcPts val="0"/>
              </a:spcBef>
              <a:spcAft>
                <a:spcPts val="1200"/>
              </a:spcAft>
              <a:defRPr sz="2000">
                <a:latin typeface="Franklin Gothic Book" pitchFamily="34" charset="0"/>
              </a:defRPr>
            </a:lvl4pPr>
            <a:lvl5pPr>
              <a:spcBef>
                <a:spcPts val="0"/>
              </a:spcBef>
              <a:spcAft>
                <a:spcPts val="1200"/>
              </a:spcAft>
              <a:defRPr sz="2000">
                <a:latin typeface="Franklin Gothic Book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64599" y="6578600"/>
            <a:ext cx="274320" cy="187508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0" algn="ctr" defTabSz="914400" rtl="0" eaLnBrk="1" latinLnBrk="0" hangingPunct="1">
              <a:buNone/>
              <a:def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1">
              <a:spcBef>
                <a:spcPts val="900"/>
              </a:spcBef>
            </a:pPr>
            <a:fld id="{126B356D-DBE9-445A-9C43-3D3F41468F04}" type="slidenum">
              <a:rPr>
                <a:solidFill>
                  <a:prstClr val="white"/>
                </a:solidFill>
              </a:rPr>
              <a:pPr lvl="1">
                <a:spcBef>
                  <a:spcPts val="900"/>
                </a:spcBef>
              </a:pPr>
              <a:t>‹#›</a:t>
            </a:fld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14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>
        <p:split orient="vert"/>
      </p:transition>
    </mc:Choice>
    <mc:Fallback xmlns="">
      <p:transition advTm="1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64599" y="6578600"/>
            <a:ext cx="274320" cy="187508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0" algn="ctr" defTabSz="914400" rtl="0" eaLnBrk="1" latinLnBrk="0" hangingPunct="1">
              <a:buNone/>
              <a:def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1" indent="-276225">
              <a:spcBef>
                <a:spcPts val="900"/>
              </a:spcBef>
            </a:pPr>
            <a:fld id="{126B356D-DBE9-445A-9C43-3D3F41468F04}" type="slidenum">
              <a:rPr>
                <a:solidFill>
                  <a:prstClr val="white"/>
                </a:solidFill>
              </a:rPr>
              <a:pPr lvl="1" indent="-276225">
                <a:spcBef>
                  <a:spcPts val="900"/>
                </a:spcBef>
              </a:pPr>
              <a:t>‹#›</a:t>
            </a:fld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42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>
        <p:split orient="vert"/>
      </p:transition>
    </mc:Choice>
    <mc:Fallback xmlns="">
      <p:transition advTm="1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64599" y="6578600"/>
            <a:ext cx="274320" cy="187508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0" algn="ctr" defTabSz="914400" rtl="0" eaLnBrk="1" latinLnBrk="0" hangingPunct="1">
              <a:buNone/>
              <a:def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1" indent="-276225">
              <a:spcBef>
                <a:spcPts val="900"/>
              </a:spcBef>
            </a:pPr>
            <a:fld id="{126B356D-DBE9-445A-9C43-3D3F41468F04}" type="slidenum">
              <a:rPr>
                <a:solidFill>
                  <a:prstClr val="white"/>
                </a:solidFill>
              </a:rPr>
              <a:pPr lvl="1" indent="-276225">
                <a:spcBef>
                  <a:spcPts val="900"/>
                </a:spcBef>
              </a:pPr>
              <a:t>‹#›</a:t>
            </a:fld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46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>
        <p:split orient="vert"/>
      </p:transition>
    </mc:Choice>
    <mc:Fallback xmlns="">
      <p:transition advTm="1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483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481010" y="3657600"/>
            <a:ext cx="3862390" cy="1409700"/>
          </a:xfrm>
          <a:noFill/>
        </p:spPr>
        <p:txBody>
          <a:bodyPr wrap="square" lIns="0" tIns="0" rIns="0" bIns="0" rtlCol="0" anchor="b" anchorCtr="0">
            <a:noAutofit/>
          </a:bodyPr>
          <a:lstStyle>
            <a:lvl1pPr>
              <a:lnSpc>
                <a:spcPct val="90000"/>
              </a:lnSpc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481010" y="5286374"/>
            <a:ext cx="3862390" cy="581026"/>
          </a:xfrm>
          <a:noFill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>
              <a:buNone/>
              <a:def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5" name="Picture 4" descr="TitleFooterBlueandWhite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3738"/>
            <a:ext cx="9144000" cy="8642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4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457200" y="5181600"/>
            <a:ext cx="38862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915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>
        <p:split orient="vert"/>
      </p:transition>
    </mc:Choice>
    <mc:Fallback xmlns="">
      <p:transition advTm="1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507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TitleFooterBlueandWhite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3738"/>
            <a:ext cx="9144000" cy="8642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4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481009" y="3581400"/>
            <a:ext cx="5100433" cy="1057275"/>
          </a:xfrm>
          <a:noFill/>
        </p:spPr>
        <p:txBody>
          <a:bodyPr wrap="square" lIns="0" tIns="0" rIns="0" bIns="0" rtlCol="0" anchor="b" anchorCtr="0">
            <a:noAutofit/>
          </a:bodyPr>
          <a:lstStyle>
            <a:lvl1pPr>
              <a:lnSpc>
                <a:spcPct val="90000"/>
              </a:lnSpc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481009" y="5029200"/>
            <a:ext cx="5133855" cy="592931"/>
          </a:xfrm>
          <a:noFill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>
              <a:buNone/>
              <a:def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Subtitle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57200" y="4800600"/>
            <a:ext cx="521208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19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>
        <p:split orient="vert"/>
      </p:transition>
    </mc:Choice>
    <mc:Fallback xmlns="">
      <p:transition advTm="1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>
                <a:latin typeface="Franklin Gothic Book" pitchFamily="34" charset="0"/>
              </a:defRPr>
            </a:lvl1pPr>
            <a:lvl2pPr>
              <a:spcBef>
                <a:spcPts val="0"/>
              </a:spcBef>
              <a:spcAft>
                <a:spcPts val="1200"/>
              </a:spcAft>
              <a:defRPr sz="2000">
                <a:latin typeface="Franklin Gothic Book" pitchFamily="34" charset="0"/>
              </a:defRPr>
            </a:lvl2pPr>
            <a:lvl3pPr>
              <a:spcBef>
                <a:spcPts val="0"/>
              </a:spcBef>
              <a:spcAft>
                <a:spcPts val="1200"/>
              </a:spcAft>
              <a:defRPr sz="2000">
                <a:latin typeface="Franklin Gothic Book" pitchFamily="34" charset="0"/>
              </a:defRPr>
            </a:lvl3pPr>
            <a:lvl4pPr>
              <a:spcBef>
                <a:spcPts val="0"/>
              </a:spcBef>
              <a:spcAft>
                <a:spcPts val="1200"/>
              </a:spcAft>
              <a:defRPr sz="2000">
                <a:latin typeface="Franklin Gothic Book" pitchFamily="34" charset="0"/>
              </a:defRPr>
            </a:lvl4pPr>
            <a:lvl5pPr>
              <a:spcBef>
                <a:spcPts val="0"/>
              </a:spcBef>
              <a:spcAft>
                <a:spcPts val="1200"/>
              </a:spcAft>
              <a:defRPr sz="2000">
                <a:latin typeface="Franklin Gothic Book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64599" y="6578600"/>
            <a:ext cx="274320" cy="187508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0" algn="ctr" defTabSz="914400" rtl="0" eaLnBrk="1" latinLnBrk="0" hangingPunct="1">
              <a:buNone/>
              <a:def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1">
              <a:spcBef>
                <a:spcPts val="900"/>
              </a:spcBef>
            </a:pPr>
            <a:fld id="{126B356D-DBE9-445A-9C43-3D3F41468F04}" type="slidenum">
              <a:rPr>
                <a:solidFill>
                  <a:prstClr val="white"/>
                </a:solidFill>
              </a:rPr>
              <a:pPr lvl="1">
                <a:spcBef>
                  <a:spcPts val="900"/>
                </a:spcBef>
              </a:pPr>
              <a:t>‹#›</a:t>
            </a:fld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01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>
        <p:split orient="vert"/>
      </p:transition>
    </mc:Choice>
    <mc:Fallback xmlns="">
      <p:transition advTm="1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64599" y="6578600"/>
            <a:ext cx="274320" cy="187508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0" algn="ctr" defTabSz="914400" rtl="0" eaLnBrk="1" latinLnBrk="0" hangingPunct="1">
              <a:buNone/>
              <a:def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1" indent="-276225">
              <a:spcBef>
                <a:spcPts val="900"/>
              </a:spcBef>
            </a:pPr>
            <a:fld id="{126B356D-DBE9-445A-9C43-3D3F41468F04}" type="slidenum">
              <a:rPr>
                <a:solidFill>
                  <a:prstClr val="white"/>
                </a:solidFill>
              </a:rPr>
              <a:pPr lvl="1" indent="-276225">
                <a:spcBef>
                  <a:spcPts val="900"/>
                </a:spcBef>
              </a:pPr>
              <a:t>‹#›</a:t>
            </a:fld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32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>
        <p:split orient="vert"/>
      </p:transition>
    </mc:Choice>
    <mc:Fallback xmlns="">
      <p:transition advTm="1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64599" y="6578600"/>
            <a:ext cx="274320" cy="187508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0" algn="ctr" defTabSz="914400" rtl="0" eaLnBrk="1" latinLnBrk="0" hangingPunct="1">
              <a:buNone/>
              <a:def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1" indent="-276225">
              <a:spcBef>
                <a:spcPts val="900"/>
              </a:spcBef>
            </a:pPr>
            <a:fld id="{126B356D-DBE9-445A-9C43-3D3F41468F04}" type="slidenum">
              <a:rPr>
                <a:solidFill>
                  <a:prstClr val="white"/>
                </a:solidFill>
              </a:rPr>
              <a:pPr lvl="1" indent="-276225">
                <a:spcBef>
                  <a:spcPts val="900"/>
                </a:spcBef>
              </a:pPr>
              <a:t>‹#›</a:t>
            </a:fld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91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>
        <p:split orient="vert"/>
      </p:transition>
    </mc:Choice>
    <mc:Fallback xmlns="">
      <p:transition advTm="1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64600" y="6578600"/>
            <a:ext cx="211057" cy="187508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0" algn="r" defTabSz="914400" rtl="0" eaLnBrk="1" latinLnBrk="0" hangingPunct="1">
              <a:buNone/>
              <a:def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1" indent="-276225">
              <a:spcBef>
                <a:spcPts val="900"/>
              </a:spcBef>
            </a:pPr>
            <a:fld id="{126B356D-DBE9-445A-9C43-3D3F41468F04}" type="slidenum">
              <a:rPr lang="en-US" smtClean="0"/>
              <a:pPr lvl="1" indent="-276225">
                <a:spcBef>
                  <a:spcPts val="900"/>
                </a:spcBef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64600" y="6578600"/>
            <a:ext cx="211057" cy="187508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0" algn="r" defTabSz="914400" rtl="0" eaLnBrk="1" latinLnBrk="0" hangingPunct="1">
              <a:buNone/>
              <a:def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1" indent="-276225">
              <a:spcBef>
                <a:spcPts val="900"/>
              </a:spcBef>
            </a:pPr>
            <a:fld id="{126B356D-DBE9-445A-9C43-3D3F41468F04}" type="slidenum">
              <a:rPr lang="en-US" smtClean="0"/>
              <a:pPr lvl="1" indent="-276225">
                <a:spcBef>
                  <a:spcPts val="900"/>
                </a:spcBef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Z_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1"/>
          <a:ext cx="158750" cy="158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125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158750" cy="1587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 userDrawn="1"/>
        </p:nvCxnSpPr>
        <p:spPr>
          <a:xfrm>
            <a:off x="276483" y="4637777"/>
            <a:ext cx="413398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51"/>
          <a:stretch/>
        </p:blipFill>
        <p:spPr>
          <a:xfrm>
            <a:off x="4410470" y="990600"/>
            <a:ext cx="4808007" cy="44902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58" y="3429000"/>
            <a:ext cx="3218257" cy="1086234"/>
          </a:xfrm>
          <a:prstGeom prst="rect">
            <a:avLst/>
          </a:prstGeom>
        </p:spPr>
      </p:pic>
      <p:pic>
        <p:nvPicPr>
          <p:cNvPr id="14" name="Picture 13" descr="TitleFooterBlueandWhite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05" y="6015002"/>
            <a:ext cx="9144000" cy="8642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337896" y="4824864"/>
            <a:ext cx="4114800" cy="579651"/>
          </a:xfrm>
          <a:noFill/>
        </p:spPr>
        <p:txBody>
          <a:bodyPr wrap="square" lIns="0" tIns="0" rIns="0" bIns="0" rtlCol="0" anchor="b" anchorCtr="0">
            <a:noAutofit/>
          </a:bodyPr>
          <a:lstStyle>
            <a:lvl1pPr>
              <a:lnSpc>
                <a:spcPct val="90000"/>
              </a:lnSpc>
              <a:def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58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34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481010" y="3657600"/>
            <a:ext cx="3862390" cy="1409700"/>
          </a:xfrm>
          <a:noFill/>
        </p:spPr>
        <p:txBody>
          <a:bodyPr wrap="square" lIns="0" tIns="0" rIns="0" bIns="0" rtlCol="0" anchor="b" anchorCtr="0">
            <a:noAutofit/>
          </a:bodyPr>
          <a:lstStyle>
            <a:lvl1pPr>
              <a:lnSpc>
                <a:spcPct val="90000"/>
              </a:lnSpc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481010" y="5286374"/>
            <a:ext cx="3862390" cy="581026"/>
          </a:xfrm>
          <a:noFill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>
              <a:buNone/>
              <a:def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5" name="Picture 4" descr="TitleFooterBlueandWhite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3738"/>
            <a:ext cx="9144000" cy="8642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4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457200" y="5181600"/>
            <a:ext cx="38862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915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>
        <p:split orient="vert"/>
      </p:transition>
    </mc:Choice>
    <mc:Fallback xmlns="">
      <p:transition advTm="1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58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TitleFooterBlueandWhite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3738"/>
            <a:ext cx="9144000" cy="8642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4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481009" y="3581400"/>
            <a:ext cx="5100433" cy="1057275"/>
          </a:xfrm>
          <a:noFill/>
        </p:spPr>
        <p:txBody>
          <a:bodyPr wrap="square" lIns="0" tIns="0" rIns="0" bIns="0" rtlCol="0" anchor="b" anchorCtr="0">
            <a:noAutofit/>
          </a:bodyPr>
          <a:lstStyle>
            <a:lvl1pPr>
              <a:lnSpc>
                <a:spcPct val="90000"/>
              </a:lnSpc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481009" y="5029200"/>
            <a:ext cx="5133855" cy="592931"/>
          </a:xfrm>
          <a:noFill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>
              <a:buNone/>
              <a:def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Subtitle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57200" y="4800600"/>
            <a:ext cx="521208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13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>
        <p:split orient="vert"/>
      </p:transition>
    </mc:Choice>
    <mc:Fallback xmlns="">
      <p:transition advTm="1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>
                <a:latin typeface="Franklin Gothic Book" pitchFamily="34" charset="0"/>
              </a:defRPr>
            </a:lvl1pPr>
            <a:lvl2pPr>
              <a:spcBef>
                <a:spcPts val="0"/>
              </a:spcBef>
              <a:spcAft>
                <a:spcPts val="1200"/>
              </a:spcAft>
              <a:defRPr sz="2000">
                <a:latin typeface="Franklin Gothic Book" pitchFamily="34" charset="0"/>
              </a:defRPr>
            </a:lvl2pPr>
            <a:lvl3pPr>
              <a:spcBef>
                <a:spcPts val="0"/>
              </a:spcBef>
              <a:spcAft>
                <a:spcPts val="1200"/>
              </a:spcAft>
              <a:defRPr sz="2000">
                <a:latin typeface="Franklin Gothic Book" pitchFamily="34" charset="0"/>
              </a:defRPr>
            </a:lvl3pPr>
            <a:lvl4pPr>
              <a:spcBef>
                <a:spcPts val="0"/>
              </a:spcBef>
              <a:spcAft>
                <a:spcPts val="1200"/>
              </a:spcAft>
              <a:defRPr sz="2000">
                <a:latin typeface="Franklin Gothic Book" pitchFamily="34" charset="0"/>
              </a:defRPr>
            </a:lvl4pPr>
            <a:lvl5pPr>
              <a:spcBef>
                <a:spcPts val="0"/>
              </a:spcBef>
              <a:spcAft>
                <a:spcPts val="1200"/>
              </a:spcAft>
              <a:defRPr sz="2000">
                <a:latin typeface="Franklin Gothic Book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64599" y="6578600"/>
            <a:ext cx="274320" cy="187508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0" algn="ctr" defTabSz="914400" rtl="0" eaLnBrk="1" latinLnBrk="0" hangingPunct="1">
              <a:buNone/>
              <a:def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1">
              <a:spcBef>
                <a:spcPts val="900"/>
              </a:spcBef>
            </a:pPr>
            <a:fld id="{126B356D-DBE9-445A-9C43-3D3F41468F04}" type="slidenum">
              <a:rPr>
                <a:solidFill>
                  <a:prstClr val="white"/>
                </a:solidFill>
              </a:rPr>
              <a:pPr lvl="1">
                <a:spcBef>
                  <a:spcPts val="900"/>
                </a:spcBef>
              </a:pPr>
              <a:t>‹#›</a:t>
            </a:fld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16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>
        <p:split orient="vert"/>
      </p:transition>
    </mc:Choice>
    <mc:Fallback xmlns="">
      <p:transition advTm="1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13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.xml"/><Relationship Id="rId7" Type="http://schemas.openxmlformats.org/officeDocument/2006/relationships/vmlDrawing" Target="../drawings/vmlDrawing5.vml"/><Relationship Id="rId12" Type="http://schemas.openxmlformats.org/officeDocument/2006/relationships/tags" Target="../tags/tag1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11" Type="http://schemas.openxmlformats.org/officeDocument/2006/relationships/tags" Target="../tags/tag18.xml"/><Relationship Id="rId5" Type="http://schemas.openxmlformats.org/officeDocument/2006/relationships/slideLayout" Target="../slideLayouts/slideLayout11.xml"/><Relationship Id="rId15" Type="http://schemas.openxmlformats.org/officeDocument/2006/relationships/oleObject" Target="../embeddings/oleObject5.bin"/><Relationship Id="rId10" Type="http://schemas.openxmlformats.org/officeDocument/2006/relationships/tags" Target="../tags/tag17.xml"/><Relationship Id="rId4" Type="http://schemas.openxmlformats.org/officeDocument/2006/relationships/slideLayout" Target="../slideLayouts/slideLayout10.xml"/><Relationship Id="rId9" Type="http://schemas.openxmlformats.org/officeDocument/2006/relationships/tags" Target="../tags/tag16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vmlDrawing" Target="../drawings/vmlDrawing8.vml"/><Relationship Id="rId12" Type="http://schemas.openxmlformats.org/officeDocument/2006/relationships/tags" Target="../tags/tag30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3.xml"/><Relationship Id="rId11" Type="http://schemas.openxmlformats.org/officeDocument/2006/relationships/tags" Target="../tags/tag29.xml"/><Relationship Id="rId5" Type="http://schemas.openxmlformats.org/officeDocument/2006/relationships/slideLayout" Target="../slideLayouts/slideLayout16.xml"/><Relationship Id="rId15" Type="http://schemas.openxmlformats.org/officeDocument/2006/relationships/oleObject" Target="../embeddings/oleObject8.bin"/><Relationship Id="rId10" Type="http://schemas.openxmlformats.org/officeDocument/2006/relationships/tags" Target="../tags/tag28.xml"/><Relationship Id="rId4" Type="http://schemas.openxmlformats.org/officeDocument/2006/relationships/slideLayout" Target="../slideLayouts/slideLayout15.xml"/><Relationship Id="rId9" Type="http://schemas.openxmlformats.org/officeDocument/2006/relationships/tags" Target="../tags/tag27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vmlDrawing" Target="../drawings/vmlDrawing11.vml"/><Relationship Id="rId12" Type="http://schemas.openxmlformats.org/officeDocument/2006/relationships/tags" Target="../tags/tag41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4.xml"/><Relationship Id="rId11" Type="http://schemas.openxmlformats.org/officeDocument/2006/relationships/tags" Target="../tags/tag40.xml"/><Relationship Id="rId5" Type="http://schemas.openxmlformats.org/officeDocument/2006/relationships/slideLayout" Target="../slideLayouts/slideLayout21.xml"/><Relationship Id="rId15" Type="http://schemas.openxmlformats.org/officeDocument/2006/relationships/oleObject" Target="../embeddings/oleObject11.bin"/><Relationship Id="rId10" Type="http://schemas.openxmlformats.org/officeDocument/2006/relationships/tags" Target="../tags/tag39.xml"/><Relationship Id="rId4" Type="http://schemas.openxmlformats.org/officeDocument/2006/relationships/slideLayout" Target="../slideLayouts/slideLayout20.xml"/><Relationship Id="rId9" Type="http://schemas.openxmlformats.org/officeDocument/2006/relationships/tags" Target="../tags/tag38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4.vml"/><Relationship Id="rId13" Type="http://schemas.openxmlformats.org/officeDocument/2006/relationships/tags" Target="../tags/tag52.xml"/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5.xml"/><Relationship Id="rId12" Type="http://schemas.openxmlformats.org/officeDocument/2006/relationships/tags" Target="../tags/tag51.xml"/><Relationship Id="rId2" Type="http://schemas.openxmlformats.org/officeDocument/2006/relationships/slideLayout" Target="../slideLayouts/slideLayout23.xml"/><Relationship Id="rId16" Type="http://schemas.openxmlformats.org/officeDocument/2006/relationships/oleObject" Target="../embeddings/oleObject14.bin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ags" Target="../tags/tag50.xml"/><Relationship Id="rId5" Type="http://schemas.openxmlformats.org/officeDocument/2006/relationships/slideLayout" Target="../slideLayouts/slideLayout26.xml"/><Relationship Id="rId15" Type="http://schemas.openxmlformats.org/officeDocument/2006/relationships/image" Target="../media/image2.png"/><Relationship Id="rId10" Type="http://schemas.openxmlformats.org/officeDocument/2006/relationships/tags" Target="../tags/tag49.xml"/><Relationship Id="rId4" Type="http://schemas.openxmlformats.org/officeDocument/2006/relationships/slideLayout" Target="../slideLayouts/slideLayout25.xml"/><Relationship Id="rId9" Type="http://schemas.openxmlformats.org/officeDocument/2006/relationships/tags" Target="../tags/tag48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0.xml"/><Relationship Id="rId7" Type="http://schemas.openxmlformats.org/officeDocument/2006/relationships/vmlDrawing" Target="../drawings/vmlDrawing17.vml"/><Relationship Id="rId12" Type="http://schemas.openxmlformats.org/officeDocument/2006/relationships/tags" Target="../tags/tag65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6.xml"/><Relationship Id="rId11" Type="http://schemas.openxmlformats.org/officeDocument/2006/relationships/tags" Target="../tags/tag64.xml"/><Relationship Id="rId5" Type="http://schemas.openxmlformats.org/officeDocument/2006/relationships/slideLayout" Target="../slideLayouts/slideLayout32.xml"/><Relationship Id="rId15" Type="http://schemas.openxmlformats.org/officeDocument/2006/relationships/oleObject" Target="../embeddings/oleObject17.bin"/><Relationship Id="rId10" Type="http://schemas.openxmlformats.org/officeDocument/2006/relationships/tags" Target="../tags/tag63.xml"/><Relationship Id="rId4" Type="http://schemas.openxmlformats.org/officeDocument/2006/relationships/slideLayout" Target="../slideLayouts/slideLayout31.xml"/><Relationship Id="rId9" Type="http://schemas.openxmlformats.org/officeDocument/2006/relationships/tags" Target="../tags/tag62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5.xml"/><Relationship Id="rId7" Type="http://schemas.openxmlformats.org/officeDocument/2006/relationships/vmlDrawing" Target="../drawings/vmlDrawing20.vml"/><Relationship Id="rId12" Type="http://schemas.openxmlformats.org/officeDocument/2006/relationships/tags" Target="../tags/tag76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theme" Target="../theme/theme7.xml"/><Relationship Id="rId11" Type="http://schemas.openxmlformats.org/officeDocument/2006/relationships/tags" Target="../tags/tag75.xml"/><Relationship Id="rId5" Type="http://schemas.openxmlformats.org/officeDocument/2006/relationships/slideLayout" Target="../slideLayouts/slideLayout37.xml"/><Relationship Id="rId15" Type="http://schemas.openxmlformats.org/officeDocument/2006/relationships/oleObject" Target="../embeddings/oleObject20.bin"/><Relationship Id="rId10" Type="http://schemas.openxmlformats.org/officeDocument/2006/relationships/tags" Target="../tags/tag74.xml"/><Relationship Id="rId4" Type="http://schemas.openxmlformats.org/officeDocument/2006/relationships/slideLayout" Target="../slideLayouts/slideLayout36.xml"/><Relationship Id="rId9" Type="http://schemas.openxmlformats.org/officeDocument/2006/relationships/tags" Target="../tags/tag7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oter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2906"/>
            <a:ext cx="9144000" cy="565094"/>
          </a:xfrm>
          <a:prstGeom prst="rect">
            <a:avLst/>
          </a:prstGeom>
        </p:spPr>
      </p:pic>
      <p:pic>
        <p:nvPicPr>
          <p:cNvPr id="4" name="Picture 3" descr="Header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1576"/>
          </a:xfrm>
          <a:prstGeom prst="rect">
            <a:avLst/>
          </a:prstGeom>
        </p:spPr>
      </p:pic>
      <p:graphicFrame>
        <p:nvGraphicFramePr>
          <p:cNvPr id="10" name="Object 9" hidden="1"/>
          <p:cNvGraphicFramePr>
            <a:graphicFrameLocks/>
          </p:cNvGraphicFramePr>
          <p:nvPr>
            <p:custDataLst>
              <p:tags r:id="rId9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39" name="think-cell Slide" r:id="rId16" imgW="0" imgH="0" progId="">
                  <p:embed/>
                </p:oleObj>
              </mc:Choice>
              <mc:Fallback>
                <p:oleObj name="think-cell Slide" r:id="rId16" imgW="0" imgH="0" progId="">
                  <p:embed/>
                  <p:pic>
                    <p:nvPicPr>
                      <p:cNvPr id="0" name="Rectangle 1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>
            <p:custDataLst>
              <p:tags r:id="rId10"/>
            </p:custDataLst>
          </p:nvPr>
        </p:nvSpPr>
        <p:spPr>
          <a:xfrm>
            <a:off x="8886825" y="6579399"/>
            <a:ext cx="257175" cy="190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 bwMode="gray">
          <a:xfrm>
            <a:off x="304800" y="76200"/>
            <a:ext cx="8353425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333375" y="1066800"/>
            <a:ext cx="8477250" cy="5181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3"/>
            </p:custDataLst>
          </p:nvPr>
        </p:nvSpPr>
        <p:spPr>
          <a:xfrm>
            <a:off x="8870949" y="6582395"/>
            <a:ext cx="211057" cy="18750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r" defTabSz="914400" rtl="0" eaLnBrk="1" latinLnBrk="0" hangingPunct="1">
              <a:buNone/>
              <a:def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/>
              <a:pPr lvl="1">
                <a:spcBef>
                  <a:spcPts val="900"/>
                </a:spcBef>
              </a:pPr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6519446"/>
            <a:ext cx="426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+mn-lt"/>
              </a:rPr>
              <a:t>Texas Department of Transportation</a:t>
            </a:r>
            <a:r>
              <a:rPr lang="en-US" sz="1200" baseline="0" dirty="0" smtClean="0">
                <a:solidFill>
                  <a:schemeClr val="bg1"/>
                </a:solidFill>
                <a:latin typeface="+mn-lt"/>
              </a:rPr>
              <a:t>, Right of Way Division</a:t>
            </a:r>
            <a:endParaRPr lang="en-US" sz="12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6488668"/>
            <a:ext cx="411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  <a:latin typeface="+mn-lt"/>
              </a:rPr>
              <a:t>May 2, 2016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55" r:id="rId5"/>
    <p:sldLayoutId id="2147483661" r:id="rId6"/>
  </p:sldLayoutIdLst>
  <p:timing>
    <p:tnLst>
      <p:par>
        <p:cTn id="1" dur="indefinite" restart="never" nodeType="tmRoot"/>
      </p:par>
    </p:tnLst>
  </p:timing>
  <p:hf hdr="0" dt="0"/>
  <p:txStyles>
    <p:titleStyle>
      <a:lvl1pPr marL="0" algn="l" defTabSz="914400" rtl="0" eaLnBrk="1" latinLnBrk="0" hangingPunct="1">
        <a:lnSpc>
          <a:spcPct val="100000"/>
        </a:lnSpc>
        <a:spcBef>
          <a:spcPct val="0"/>
        </a:spcBef>
        <a:buNone/>
        <a:defRPr lang="en-US" sz="2400" b="0" kern="1200" dirty="0" smtClean="0">
          <a:solidFill>
            <a:schemeClr val="bg1"/>
          </a:solidFill>
          <a:effectLst/>
          <a:latin typeface="Franklin Gothic Demi" pitchFamily="34" charset="0"/>
          <a:ea typeface="+mn-ea"/>
          <a:cs typeface="Arial" pitchFamily="34" charset="0"/>
        </a:defRPr>
      </a:lvl1pPr>
    </p:titleStyle>
    <p:bodyStyle>
      <a:lvl1pPr marL="230188" indent="-230188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1pPr>
      <a:lvl2pPr marL="514350" indent="-230188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20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2pPr>
      <a:lvl3pPr marL="742950" indent="-1714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3pPr>
      <a:lvl4pPr marL="97155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18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4pPr>
      <a:lvl5pPr marL="1143000" indent="-1714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18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oter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2906"/>
            <a:ext cx="9144000" cy="565094"/>
          </a:xfrm>
          <a:prstGeom prst="rect">
            <a:avLst/>
          </a:prstGeom>
        </p:spPr>
      </p:pic>
      <p:pic>
        <p:nvPicPr>
          <p:cNvPr id="4" name="Picture 3" descr="Header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1576"/>
          </a:xfrm>
          <a:prstGeom prst="rect">
            <a:avLst/>
          </a:prstGeom>
        </p:spPr>
      </p:pic>
      <p:graphicFrame>
        <p:nvGraphicFramePr>
          <p:cNvPr id="10" name="Object 9" hidden="1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910" name="think-cell Slide" r:id="rId15" imgW="0" imgH="0" progId="">
                  <p:embed/>
                </p:oleObj>
              </mc:Choice>
              <mc:Fallback>
                <p:oleObj name="think-cell Slide" r:id="rId15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>
            <p:custDataLst>
              <p:tags r:id="rId9"/>
            </p:custDataLst>
          </p:nvPr>
        </p:nvSpPr>
        <p:spPr>
          <a:xfrm>
            <a:off x="8886825" y="6579399"/>
            <a:ext cx="257175" cy="190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 bwMode="gray">
          <a:xfrm>
            <a:off x="304800" y="76200"/>
            <a:ext cx="8353425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1"/>
            </p:custDataLst>
          </p:nvPr>
        </p:nvSpPr>
        <p:spPr>
          <a:xfrm>
            <a:off x="333375" y="1066800"/>
            <a:ext cx="8477250" cy="5181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8870948" y="6582395"/>
            <a:ext cx="274320" cy="18750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 defTabSz="914400" rtl="0" eaLnBrk="1" latinLnBrk="0" hangingPunct="1">
              <a:buNone/>
              <a:def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1">
              <a:spcBef>
                <a:spcPts val="900"/>
              </a:spcBef>
            </a:pPr>
            <a:fld id="{126B356D-DBE9-445A-9C43-3D3F41468F04}" type="slidenum">
              <a:rPr>
                <a:solidFill>
                  <a:prstClr val="white"/>
                </a:solidFill>
              </a:rPr>
              <a:pPr lvl="1">
                <a:spcBef>
                  <a:spcPts val="900"/>
                </a:spcBef>
              </a:pPr>
              <a:t>‹#›</a:t>
            </a:fld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10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</p:sldLayoutIdLst>
  <mc:AlternateContent xmlns:mc="http://schemas.openxmlformats.org/markup-compatibility/2006" xmlns:p14="http://schemas.microsoft.com/office/powerpoint/2010/main">
    <mc:Choice Requires="p14">
      <p:transition p14:dur="10" advTm="1000">
        <p:split orient="vert"/>
      </p:transition>
    </mc:Choice>
    <mc:Fallback xmlns="">
      <p:transition advTm="1000">
        <p:split orient="vert"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marL="0" algn="l" defTabSz="914400" rtl="0" eaLnBrk="1" latinLnBrk="0" hangingPunct="1">
        <a:lnSpc>
          <a:spcPct val="100000"/>
        </a:lnSpc>
        <a:spcBef>
          <a:spcPct val="0"/>
        </a:spcBef>
        <a:buNone/>
        <a:defRPr lang="en-US" sz="2400" b="0" kern="1200" dirty="0" smtClean="0">
          <a:solidFill>
            <a:schemeClr val="bg1"/>
          </a:solidFill>
          <a:effectLst/>
          <a:latin typeface="Franklin Gothic Demi" pitchFamily="34" charset="0"/>
          <a:ea typeface="+mn-ea"/>
          <a:cs typeface="Arial" pitchFamily="34" charset="0"/>
        </a:defRPr>
      </a:lvl1pPr>
    </p:titleStyle>
    <p:bodyStyle>
      <a:lvl1pPr marL="230188" indent="-230188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1pPr>
      <a:lvl2pPr marL="514350" indent="-230188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20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2pPr>
      <a:lvl3pPr marL="742950" indent="-1714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3pPr>
      <a:lvl4pPr marL="97155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18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4pPr>
      <a:lvl5pPr marL="1143000" indent="-1714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18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oter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2906"/>
            <a:ext cx="9144000" cy="565094"/>
          </a:xfrm>
          <a:prstGeom prst="rect">
            <a:avLst/>
          </a:prstGeom>
        </p:spPr>
      </p:pic>
      <p:pic>
        <p:nvPicPr>
          <p:cNvPr id="4" name="Picture 3" descr="Header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1576"/>
          </a:xfrm>
          <a:prstGeom prst="rect">
            <a:avLst/>
          </a:prstGeom>
        </p:spPr>
      </p:pic>
      <p:graphicFrame>
        <p:nvGraphicFramePr>
          <p:cNvPr id="10" name="Object 9" hidden="1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982" name="think-cell Slide" r:id="rId15" imgW="0" imgH="0" progId="">
                  <p:embed/>
                </p:oleObj>
              </mc:Choice>
              <mc:Fallback>
                <p:oleObj name="think-cell Slide" r:id="rId15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>
            <p:custDataLst>
              <p:tags r:id="rId9"/>
            </p:custDataLst>
          </p:nvPr>
        </p:nvSpPr>
        <p:spPr>
          <a:xfrm>
            <a:off x="8886825" y="6579399"/>
            <a:ext cx="257175" cy="190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 bwMode="gray">
          <a:xfrm>
            <a:off x="304800" y="76200"/>
            <a:ext cx="8353425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1"/>
            </p:custDataLst>
          </p:nvPr>
        </p:nvSpPr>
        <p:spPr>
          <a:xfrm>
            <a:off x="333375" y="1066800"/>
            <a:ext cx="8477250" cy="5181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8870948" y="6582395"/>
            <a:ext cx="274320" cy="18750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 defTabSz="914400" rtl="0" eaLnBrk="1" latinLnBrk="0" hangingPunct="1">
              <a:buNone/>
              <a:def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1">
              <a:spcBef>
                <a:spcPts val="900"/>
              </a:spcBef>
            </a:pPr>
            <a:fld id="{126B356D-DBE9-445A-9C43-3D3F41468F04}" type="slidenum">
              <a:rPr>
                <a:solidFill>
                  <a:prstClr val="white"/>
                </a:solidFill>
              </a:rPr>
              <a:pPr lvl="1">
                <a:spcBef>
                  <a:spcPts val="900"/>
                </a:spcBef>
              </a:pPr>
              <a:t>‹#›</a:t>
            </a:fld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863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</p:sldLayoutIdLst>
  <mc:AlternateContent xmlns:mc="http://schemas.openxmlformats.org/markup-compatibility/2006" xmlns:p14="http://schemas.microsoft.com/office/powerpoint/2010/main">
    <mc:Choice Requires="p14">
      <p:transition p14:dur="10" advTm="1000">
        <p:split orient="vert"/>
      </p:transition>
    </mc:Choice>
    <mc:Fallback xmlns="">
      <p:transition advTm="1000">
        <p:split orient="vert"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marL="0" algn="l" defTabSz="914400" rtl="0" eaLnBrk="1" latinLnBrk="0" hangingPunct="1">
        <a:lnSpc>
          <a:spcPct val="100000"/>
        </a:lnSpc>
        <a:spcBef>
          <a:spcPct val="0"/>
        </a:spcBef>
        <a:buNone/>
        <a:defRPr lang="en-US" sz="2400" b="0" kern="1200" dirty="0" smtClean="0">
          <a:solidFill>
            <a:schemeClr val="bg1"/>
          </a:solidFill>
          <a:effectLst/>
          <a:latin typeface="Franklin Gothic Demi" pitchFamily="34" charset="0"/>
          <a:ea typeface="+mn-ea"/>
          <a:cs typeface="Arial" pitchFamily="34" charset="0"/>
        </a:defRPr>
      </a:lvl1pPr>
    </p:titleStyle>
    <p:bodyStyle>
      <a:lvl1pPr marL="230188" indent="-230188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1pPr>
      <a:lvl2pPr marL="514350" indent="-230188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20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2pPr>
      <a:lvl3pPr marL="742950" indent="-1714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3pPr>
      <a:lvl4pPr marL="97155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18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4pPr>
      <a:lvl5pPr marL="1143000" indent="-1714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18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oter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2906"/>
            <a:ext cx="9144000" cy="565094"/>
          </a:xfrm>
          <a:prstGeom prst="rect">
            <a:avLst/>
          </a:prstGeom>
        </p:spPr>
      </p:pic>
      <p:pic>
        <p:nvPicPr>
          <p:cNvPr id="4" name="Picture 3" descr="Header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1576"/>
          </a:xfrm>
          <a:prstGeom prst="rect">
            <a:avLst/>
          </a:prstGeom>
        </p:spPr>
      </p:pic>
      <p:graphicFrame>
        <p:nvGraphicFramePr>
          <p:cNvPr id="10" name="Object 9" hidden="1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73" name="think-cell Slide" r:id="rId15" imgW="0" imgH="0" progId="">
                  <p:embed/>
                </p:oleObj>
              </mc:Choice>
              <mc:Fallback>
                <p:oleObj name="think-cell Slide" r:id="rId15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>
            <p:custDataLst>
              <p:tags r:id="rId9"/>
            </p:custDataLst>
          </p:nvPr>
        </p:nvSpPr>
        <p:spPr>
          <a:xfrm>
            <a:off x="8886825" y="6579399"/>
            <a:ext cx="257175" cy="190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 bwMode="gray">
          <a:xfrm>
            <a:off x="304800" y="76200"/>
            <a:ext cx="8353425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1"/>
            </p:custDataLst>
          </p:nvPr>
        </p:nvSpPr>
        <p:spPr>
          <a:xfrm>
            <a:off x="333375" y="1066800"/>
            <a:ext cx="8477250" cy="5181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8870948" y="6582395"/>
            <a:ext cx="274320" cy="18750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 defTabSz="914400" rtl="0" eaLnBrk="1" latinLnBrk="0" hangingPunct="1">
              <a:buNone/>
              <a:def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1">
              <a:spcBef>
                <a:spcPts val="900"/>
              </a:spcBef>
            </a:pPr>
            <a:fld id="{126B356D-DBE9-445A-9C43-3D3F41468F04}" type="slidenum">
              <a:rPr>
                <a:solidFill>
                  <a:prstClr val="white"/>
                </a:solidFill>
              </a:rPr>
              <a:pPr lvl="1">
                <a:spcBef>
                  <a:spcPts val="900"/>
                </a:spcBef>
              </a:pPr>
              <a:t>‹#›</a:t>
            </a:fld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181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</p:sldLayoutIdLst>
  <mc:AlternateContent xmlns:mc="http://schemas.openxmlformats.org/markup-compatibility/2006" xmlns:p14="http://schemas.microsoft.com/office/powerpoint/2010/main">
    <mc:Choice Requires="p14">
      <p:transition p14:dur="10" advTm="1000">
        <p:split orient="vert"/>
      </p:transition>
    </mc:Choice>
    <mc:Fallback xmlns="">
      <p:transition advTm="1000">
        <p:split orient="vert"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marL="0" algn="l" defTabSz="914400" rtl="0" eaLnBrk="1" latinLnBrk="0" hangingPunct="1">
        <a:lnSpc>
          <a:spcPct val="100000"/>
        </a:lnSpc>
        <a:spcBef>
          <a:spcPct val="0"/>
        </a:spcBef>
        <a:buNone/>
        <a:defRPr lang="en-US" sz="2400" b="0" kern="1200" dirty="0" smtClean="0">
          <a:solidFill>
            <a:schemeClr val="bg1"/>
          </a:solidFill>
          <a:effectLst/>
          <a:latin typeface="Franklin Gothic Demi" pitchFamily="34" charset="0"/>
          <a:ea typeface="+mn-ea"/>
          <a:cs typeface="Arial" pitchFamily="34" charset="0"/>
        </a:defRPr>
      </a:lvl1pPr>
    </p:titleStyle>
    <p:bodyStyle>
      <a:lvl1pPr marL="230188" indent="-230188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1pPr>
      <a:lvl2pPr marL="514350" indent="-230188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20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2pPr>
      <a:lvl3pPr marL="742950" indent="-1714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3pPr>
      <a:lvl4pPr marL="97155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18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4pPr>
      <a:lvl5pPr marL="1143000" indent="-1714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18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oter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2906"/>
            <a:ext cx="9144000" cy="565094"/>
          </a:xfrm>
          <a:prstGeom prst="rect">
            <a:avLst/>
          </a:prstGeom>
        </p:spPr>
      </p:pic>
      <p:pic>
        <p:nvPicPr>
          <p:cNvPr id="4" name="Picture 3" descr="Header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1576"/>
          </a:xfrm>
          <a:prstGeom prst="rect">
            <a:avLst/>
          </a:prstGeom>
        </p:spPr>
      </p:pic>
      <p:graphicFrame>
        <p:nvGraphicFramePr>
          <p:cNvPr id="10" name="Object 9" hidden="1"/>
          <p:cNvGraphicFramePr>
            <a:graphicFrameLocks/>
          </p:cNvGraphicFramePr>
          <p:nvPr>
            <p:custDataLst>
              <p:tags r:id="rId9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243" name="think-cell Slide" r:id="rId16" imgW="0" imgH="0" progId="">
                  <p:embed/>
                </p:oleObj>
              </mc:Choice>
              <mc:Fallback>
                <p:oleObj name="think-cell Slide" r:id="rId16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>
            <p:custDataLst>
              <p:tags r:id="rId10"/>
            </p:custDataLst>
          </p:nvPr>
        </p:nvSpPr>
        <p:spPr>
          <a:xfrm>
            <a:off x="8886825" y="6579399"/>
            <a:ext cx="257175" cy="190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 bwMode="gray">
          <a:xfrm>
            <a:off x="304800" y="76200"/>
            <a:ext cx="8353425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333375" y="1066800"/>
            <a:ext cx="8477250" cy="5181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3"/>
            </p:custDataLst>
          </p:nvPr>
        </p:nvSpPr>
        <p:spPr>
          <a:xfrm>
            <a:off x="8870948" y="6582395"/>
            <a:ext cx="274320" cy="18750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 defTabSz="914400" rtl="0" eaLnBrk="1" latinLnBrk="0" hangingPunct="1">
              <a:buNone/>
              <a:def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1">
              <a:spcBef>
                <a:spcPts val="900"/>
              </a:spcBef>
            </a:pPr>
            <a:fld id="{126B356D-DBE9-445A-9C43-3D3F41468F04}" type="slidenum">
              <a:rPr>
                <a:solidFill>
                  <a:prstClr val="white"/>
                </a:solidFill>
              </a:rPr>
              <a:pPr lvl="1">
                <a:spcBef>
                  <a:spcPts val="900"/>
                </a:spcBef>
              </a:pPr>
              <a:t>‹#›</a:t>
            </a:fld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887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704" r:id="rId6"/>
  </p:sldLayoutIdLst>
  <mc:AlternateContent xmlns:mc="http://schemas.openxmlformats.org/markup-compatibility/2006" xmlns:p14="http://schemas.microsoft.com/office/powerpoint/2010/main">
    <mc:Choice Requires="p14">
      <p:transition p14:dur="10" advTm="1000">
        <p:split orient="vert"/>
      </p:transition>
    </mc:Choice>
    <mc:Fallback xmlns="">
      <p:transition advTm="1000">
        <p:split orient="vert"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marL="0" algn="l" defTabSz="914400" rtl="0" eaLnBrk="1" latinLnBrk="0" hangingPunct="1">
        <a:lnSpc>
          <a:spcPct val="100000"/>
        </a:lnSpc>
        <a:spcBef>
          <a:spcPct val="0"/>
        </a:spcBef>
        <a:buNone/>
        <a:defRPr lang="en-US" sz="2400" b="0" kern="1200" dirty="0" smtClean="0">
          <a:solidFill>
            <a:schemeClr val="bg1"/>
          </a:solidFill>
          <a:effectLst/>
          <a:latin typeface="Franklin Gothic Demi" pitchFamily="34" charset="0"/>
          <a:ea typeface="+mn-ea"/>
          <a:cs typeface="Arial" pitchFamily="34" charset="0"/>
        </a:defRPr>
      </a:lvl1pPr>
    </p:titleStyle>
    <p:bodyStyle>
      <a:lvl1pPr marL="230188" indent="-230188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1pPr>
      <a:lvl2pPr marL="514350" indent="-230188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20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2pPr>
      <a:lvl3pPr marL="742950" indent="-1714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3pPr>
      <a:lvl4pPr marL="97155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18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4pPr>
      <a:lvl5pPr marL="1143000" indent="-1714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18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oter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2906"/>
            <a:ext cx="9144000" cy="565094"/>
          </a:xfrm>
          <a:prstGeom prst="rect">
            <a:avLst/>
          </a:prstGeom>
        </p:spPr>
      </p:pic>
      <p:pic>
        <p:nvPicPr>
          <p:cNvPr id="4" name="Picture 3" descr="Header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1576"/>
          </a:xfrm>
          <a:prstGeom prst="rect">
            <a:avLst/>
          </a:prstGeom>
        </p:spPr>
      </p:pic>
      <p:graphicFrame>
        <p:nvGraphicFramePr>
          <p:cNvPr id="10" name="Object 9" hidden="1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386" name="think-cell Slide" r:id="rId15" imgW="0" imgH="0" progId="">
                  <p:embed/>
                </p:oleObj>
              </mc:Choice>
              <mc:Fallback>
                <p:oleObj name="think-cell Slide" r:id="rId15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>
            <p:custDataLst>
              <p:tags r:id="rId9"/>
            </p:custDataLst>
          </p:nvPr>
        </p:nvSpPr>
        <p:spPr>
          <a:xfrm>
            <a:off x="8886825" y="6579399"/>
            <a:ext cx="257175" cy="190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 bwMode="gray">
          <a:xfrm>
            <a:off x="304800" y="76200"/>
            <a:ext cx="8353425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1"/>
            </p:custDataLst>
          </p:nvPr>
        </p:nvSpPr>
        <p:spPr>
          <a:xfrm>
            <a:off x="333375" y="1066800"/>
            <a:ext cx="8477250" cy="5181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8870948" y="6582395"/>
            <a:ext cx="274320" cy="18750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 defTabSz="914400" rtl="0" eaLnBrk="1" latinLnBrk="0" hangingPunct="1">
              <a:buNone/>
              <a:def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1">
              <a:spcBef>
                <a:spcPts val="900"/>
              </a:spcBef>
            </a:pPr>
            <a:fld id="{126B356D-DBE9-445A-9C43-3D3F41468F04}" type="slidenum">
              <a:rPr>
                <a:solidFill>
                  <a:prstClr val="white"/>
                </a:solidFill>
              </a:rPr>
              <a:pPr lvl="1">
                <a:spcBef>
                  <a:spcPts val="900"/>
                </a:spcBef>
              </a:pPr>
              <a:t>‹#›</a:t>
            </a:fld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764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mc:AlternateContent xmlns:mc="http://schemas.openxmlformats.org/markup-compatibility/2006" xmlns:p14="http://schemas.microsoft.com/office/powerpoint/2010/main">
    <mc:Choice Requires="p14">
      <p:transition p14:dur="10" advTm="1000">
        <p:split orient="vert"/>
      </p:transition>
    </mc:Choice>
    <mc:Fallback xmlns="">
      <p:transition advTm="1000">
        <p:split orient="vert"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marL="0" algn="l" defTabSz="914400" rtl="0" eaLnBrk="1" latinLnBrk="0" hangingPunct="1">
        <a:lnSpc>
          <a:spcPct val="100000"/>
        </a:lnSpc>
        <a:spcBef>
          <a:spcPct val="0"/>
        </a:spcBef>
        <a:buNone/>
        <a:defRPr lang="en-US" sz="2400" b="0" kern="1200" dirty="0" smtClean="0">
          <a:solidFill>
            <a:schemeClr val="bg1"/>
          </a:solidFill>
          <a:effectLst/>
          <a:latin typeface="Franklin Gothic Demi" pitchFamily="34" charset="0"/>
          <a:ea typeface="+mn-ea"/>
          <a:cs typeface="Arial" pitchFamily="34" charset="0"/>
        </a:defRPr>
      </a:lvl1pPr>
    </p:titleStyle>
    <p:bodyStyle>
      <a:lvl1pPr marL="230188" indent="-230188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1pPr>
      <a:lvl2pPr marL="514350" indent="-230188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20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2pPr>
      <a:lvl3pPr marL="742950" indent="-1714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3pPr>
      <a:lvl4pPr marL="97155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18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4pPr>
      <a:lvl5pPr marL="1143000" indent="-1714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18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oter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2906"/>
            <a:ext cx="9144000" cy="565094"/>
          </a:xfrm>
          <a:prstGeom prst="rect">
            <a:avLst/>
          </a:prstGeom>
        </p:spPr>
      </p:pic>
      <p:pic>
        <p:nvPicPr>
          <p:cNvPr id="4" name="Picture 3" descr="Header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1576"/>
          </a:xfrm>
          <a:prstGeom prst="rect">
            <a:avLst/>
          </a:prstGeom>
        </p:spPr>
      </p:pic>
      <p:graphicFrame>
        <p:nvGraphicFramePr>
          <p:cNvPr id="10" name="Object 9" hidden="1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459" name="think-cell Slide" r:id="rId15" imgW="0" imgH="0" progId="">
                  <p:embed/>
                </p:oleObj>
              </mc:Choice>
              <mc:Fallback>
                <p:oleObj name="think-cell Slide" r:id="rId15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>
            <p:custDataLst>
              <p:tags r:id="rId9"/>
            </p:custDataLst>
          </p:nvPr>
        </p:nvSpPr>
        <p:spPr>
          <a:xfrm>
            <a:off x="8886825" y="6579399"/>
            <a:ext cx="257175" cy="190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 bwMode="gray">
          <a:xfrm>
            <a:off x="304800" y="76200"/>
            <a:ext cx="8353425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1"/>
            </p:custDataLst>
          </p:nvPr>
        </p:nvSpPr>
        <p:spPr>
          <a:xfrm>
            <a:off x="333375" y="1066800"/>
            <a:ext cx="8477250" cy="5181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8870948" y="6582395"/>
            <a:ext cx="274320" cy="18750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 defTabSz="914400" rtl="0" eaLnBrk="1" latinLnBrk="0" hangingPunct="1">
              <a:buNone/>
              <a:def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1">
              <a:spcBef>
                <a:spcPts val="900"/>
              </a:spcBef>
            </a:pPr>
            <a:fld id="{126B356D-DBE9-445A-9C43-3D3F41468F04}" type="slidenum">
              <a:rPr>
                <a:solidFill>
                  <a:prstClr val="white"/>
                </a:solidFill>
              </a:rPr>
              <a:pPr lvl="1">
                <a:spcBef>
                  <a:spcPts val="900"/>
                </a:spcBef>
              </a:pPr>
              <a:t>‹#›</a:t>
            </a:fld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91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</p:sldLayoutIdLst>
  <mc:AlternateContent xmlns:mc="http://schemas.openxmlformats.org/markup-compatibility/2006" xmlns:p14="http://schemas.microsoft.com/office/powerpoint/2010/main">
    <mc:Choice Requires="p14">
      <p:transition p14:dur="10" advTm="1000">
        <p:split orient="vert"/>
      </p:transition>
    </mc:Choice>
    <mc:Fallback xmlns="">
      <p:transition advTm="1000">
        <p:split orient="vert"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marL="0" algn="l" defTabSz="914400" rtl="0" eaLnBrk="1" latinLnBrk="0" hangingPunct="1">
        <a:lnSpc>
          <a:spcPct val="100000"/>
        </a:lnSpc>
        <a:spcBef>
          <a:spcPct val="0"/>
        </a:spcBef>
        <a:buNone/>
        <a:defRPr lang="en-US" sz="2400" b="0" kern="1200" dirty="0" smtClean="0">
          <a:solidFill>
            <a:schemeClr val="bg1"/>
          </a:solidFill>
          <a:effectLst/>
          <a:latin typeface="Franklin Gothic Demi" pitchFamily="34" charset="0"/>
          <a:ea typeface="+mn-ea"/>
          <a:cs typeface="Arial" pitchFamily="34" charset="0"/>
        </a:defRPr>
      </a:lvl1pPr>
    </p:titleStyle>
    <p:bodyStyle>
      <a:lvl1pPr marL="230188" indent="-230188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1pPr>
      <a:lvl2pPr marL="514350" indent="-230188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20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2pPr>
      <a:lvl3pPr marL="742950" indent="-1714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3pPr>
      <a:lvl4pPr marL="97155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18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4pPr>
      <a:lvl5pPr marL="1143000" indent="-1714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18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106.xml"/><Relationship Id="rId1" Type="http://schemas.openxmlformats.org/officeDocument/2006/relationships/tags" Target="../tags/tag10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09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3" Type="http://schemas.openxmlformats.org/officeDocument/2006/relationships/tags" Target="../tags/tag112.xml"/><Relationship Id="rId7" Type="http://schemas.openxmlformats.org/officeDocument/2006/relationships/slideLayout" Target="../slideLayouts/slideLayout30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5" Type="http://schemas.openxmlformats.org/officeDocument/2006/relationships/tags" Target="../tags/tag114.xml"/><Relationship Id="rId4" Type="http://schemas.openxmlformats.org/officeDocument/2006/relationships/tags" Target="../tags/tag1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tags" Target="../tags/tag118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slideLayout" Target="../slideLayouts/slideLayout36.xml"/><Relationship Id="rId5" Type="http://schemas.openxmlformats.org/officeDocument/2006/relationships/tags" Target="../tags/tag120.xml"/><Relationship Id="rId4" Type="http://schemas.openxmlformats.org/officeDocument/2006/relationships/tags" Target="../tags/tag1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9.xml"/><Relationship Id="rId13" Type="http://schemas.openxmlformats.org/officeDocument/2006/relationships/notesSlide" Target="../notesSlides/notesSlide2.xml"/><Relationship Id="rId3" Type="http://schemas.openxmlformats.org/officeDocument/2006/relationships/tags" Target="../tags/tag84.xml"/><Relationship Id="rId7" Type="http://schemas.openxmlformats.org/officeDocument/2006/relationships/tags" Target="../tags/tag88.xml"/><Relationship Id="rId12" Type="http://schemas.openxmlformats.org/officeDocument/2006/relationships/slideLayout" Target="../slideLayouts/slideLayout15.xml"/><Relationship Id="rId2" Type="http://schemas.openxmlformats.org/officeDocument/2006/relationships/tags" Target="../tags/tag83.xml"/><Relationship Id="rId16" Type="http://schemas.openxmlformats.org/officeDocument/2006/relationships/image" Target="../media/image13.jpg"/><Relationship Id="rId1" Type="http://schemas.openxmlformats.org/officeDocument/2006/relationships/vmlDrawing" Target="../drawings/vmlDrawing23.vml"/><Relationship Id="rId6" Type="http://schemas.openxmlformats.org/officeDocument/2006/relationships/tags" Target="../tags/tag87.xml"/><Relationship Id="rId11" Type="http://schemas.openxmlformats.org/officeDocument/2006/relationships/tags" Target="../tags/tag92.xml"/><Relationship Id="rId5" Type="http://schemas.openxmlformats.org/officeDocument/2006/relationships/tags" Target="../tags/tag86.xml"/><Relationship Id="rId15" Type="http://schemas.openxmlformats.org/officeDocument/2006/relationships/image" Target="../media/image12.emf"/><Relationship Id="rId10" Type="http://schemas.openxmlformats.org/officeDocument/2006/relationships/tags" Target="../tags/tag91.xml"/><Relationship Id="rId4" Type="http://schemas.openxmlformats.org/officeDocument/2006/relationships/tags" Target="../tags/tag85.xml"/><Relationship Id="rId9" Type="http://schemas.openxmlformats.org/officeDocument/2006/relationships/tags" Target="../tags/tag90.xml"/><Relationship Id="rId14" Type="http://schemas.openxmlformats.org/officeDocument/2006/relationships/oleObject" Target="../embeddings/oleObject23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94.xml"/><Relationship Id="rId7" Type="http://schemas.openxmlformats.org/officeDocument/2006/relationships/oleObject" Target="../embeddings/oleObject24.bin"/><Relationship Id="rId2" Type="http://schemas.openxmlformats.org/officeDocument/2006/relationships/tags" Target="../tags/tag93.xml"/><Relationship Id="rId1" Type="http://schemas.openxmlformats.org/officeDocument/2006/relationships/vmlDrawing" Target="../drawings/vmlDrawing24.v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0.xml"/><Relationship Id="rId4" Type="http://schemas.openxmlformats.org/officeDocument/2006/relationships/tags" Target="../tags/tag9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96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4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7262" y="3962400"/>
            <a:ext cx="5100433" cy="881063"/>
          </a:xfrm>
        </p:spPr>
        <p:txBody>
          <a:bodyPr/>
          <a:lstStyle/>
          <a:p>
            <a:r>
              <a:rPr lang="en-US" sz="2400" kern="0" cap="none" dirty="0" smtClean="0">
                <a:solidFill>
                  <a:srgbClr val="1A2F46"/>
                </a:solidFill>
                <a:latin typeface="Arial"/>
                <a:ea typeface="ＭＳ Ｐゴシック"/>
                <a:cs typeface="+mj-cs"/>
              </a:rPr>
              <a:t>COOPERATIVE INCLUSION PLAN </a:t>
            </a:r>
            <a:br>
              <a:rPr lang="en-US" sz="2400" kern="0" cap="none" dirty="0" smtClean="0">
                <a:solidFill>
                  <a:srgbClr val="1A2F46"/>
                </a:solidFill>
                <a:latin typeface="Arial"/>
                <a:ea typeface="ＭＳ Ｐゴシック"/>
                <a:cs typeface="+mj-cs"/>
              </a:rPr>
            </a:br>
            <a:r>
              <a:rPr lang="en-US" sz="2400" kern="0" cap="none" dirty="0" smtClean="0">
                <a:solidFill>
                  <a:srgbClr val="1A2F46"/>
                </a:solidFill>
                <a:latin typeface="Arial"/>
                <a:ea typeface="ＭＳ Ｐゴシック"/>
                <a:cs typeface="+mj-cs"/>
              </a:rPr>
              <a:t>PEPS DIVISION UPDATE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 defTabSz="913526" fontAlgn="base">
              <a:spcBef>
                <a:spcPct val="0"/>
              </a:spcBef>
              <a:spcAft>
                <a:spcPct val="0"/>
              </a:spcAft>
              <a:buClr>
                <a:srgbClr val="1A2F46"/>
              </a:buClr>
            </a:pPr>
            <a:r>
              <a:rPr lang="en-US" sz="1800" kern="0" dirty="0" smtClean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Joseph S. Jancuska, P.E., CFM</a:t>
            </a:r>
          </a:p>
          <a:p>
            <a:pPr lvl="0" defTabSz="913526" fontAlgn="base">
              <a:spcBef>
                <a:spcPct val="0"/>
              </a:spcBef>
              <a:spcAft>
                <a:spcPct val="0"/>
              </a:spcAft>
              <a:buClr>
                <a:srgbClr val="1A2F46"/>
              </a:buClr>
            </a:pPr>
            <a:r>
              <a:rPr lang="en-US" sz="1800" kern="0" dirty="0" smtClean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PEPS Dallas Service Center Manager</a:t>
            </a:r>
            <a:endParaRPr lang="en-US" sz="1800" kern="0" dirty="0">
              <a:solidFill>
                <a:srgbClr val="000000"/>
              </a:solidFill>
              <a:latin typeface="Arial"/>
              <a:ea typeface="ＭＳ Ｐゴシック"/>
              <a:cs typeface="+mn-cs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" t="30400" b="3359"/>
          <a:stretch/>
        </p:blipFill>
        <p:spPr bwMode="auto">
          <a:xfrm>
            <a:off x="5681708" y="2057400"/>
            <a:ext cx="3191783" cy="3199936"/>
          </a:xfrm>
          <a:prstGeom prst="rect">
            <a:avLst/>
          </a:prstGeom>
          <a:noFill/>
          <a:ln w="9525" cmpd="sng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\\raapp3\O\Image Library 4\Construction\LBJ Freeway\KBS 2013\CstLBJ_129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4" t="11795" r="8235" b="28594"/>
          <a:stretch/>
        </p:blipFill>
        <p:spPr>
          <a:xfrm>
            <a:off x="3124939" y="2057400"/>
            <a:ext cx="2541613" cy="1173516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6" name="Picture 5" descr="IH35-US290_01.jpe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" t="6287" r="1445" b="3826"/>
          <a:stretch/>
        </p:blipFill>
        <p:spPr>
          <a:xfrm>
            <a:off x="1197552" y="2057400"/>
            <a:ext cx="1910676" cy="1178043"/>
          </a:xfrm>
          <a:prstGeom prst="rect">
            <a:avLst/>
          </a:prstGeom>
        </p:spPr>
      </p:pic>
      <p:pic>
        <p:nvPicPr>
          <p:cNvPr id="7" name="Picture 6" descr="W7thS_179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6" t="10404" r="9997" b="8898"/>
          <a:stretch/>
        </p:blipFill>
        <p:spPr>
          <a:xfrm>
            <a:off x="483313" y="2062229"/>
            <a:ext cx="709409" cy="116640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8" name="McK Date"/>
          <p:cNvSpPr txBox="1">
            <a:spLocks noChangeArrowheads="1"/>
          </p:cNvSpPr>
          <p:nvPr/>
        </p:nvSpPr>
        <p:spPr bwMode="auto">
          <a:xfrm>
            <a:off x="452833" y="5673728"/>
            <a:ext cx="2518042" cy="22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rgbClr val="000000"/>
                </a:solidFill>
                <a:latin typeface="Arial"/>
                <a:ea typeface="ＭＳ Ｐゴシック"/>
              </a:rPr>
              <a:t>May 25,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ea typeface="ＭＳ Ｐゴシック"/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8993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/>
              <a:pPr lvl="1">
                <a:spcBef>
                  <a:spcPts val="900"/>
                </a:spcBef>
              </a:pPr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9113717">
            <a:off x="622592" y="1450349"/>
            <a:ext cx="21004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HOW DO </a:t>
            </a:r>
            <a:r>
              <a:rPr lang="en-US" sz="2400" b="1" dirty="0" smtClean="0"/>
              <a:t>I</a:t>
            </a:r>
          </a:p>
          <a:p>
            <a:pPr algn="ctr"/>
            <a:r>
              <a:rPr lang="en-US" sz="2400" b="1" dirty="0" smtClean="0"/>
              <a:t>GET STARTED?</a:t>
            </a:r>
            <a:endParaRPr lang="en-US" sz="2400" b="1" dirty="0"/>
          </a:p>
        </p:txBody>
      </p:sp>
      <p:sp>
        <p:nvSpPr>
          <p:cNvPr id="11" name="Cloud Callout 10"/>
          <p:cNvSpPr/>
          <p:nvPr/>
        </p:nvSpPr>
        <p:spPr>
          <a:xfrm>
            <a:off x="405530" y="990600"/>
            <a:ext cx="2580575" cy="2027713"/>
          </a:xfrm>
          <a:prstGeom prst="cloudCallout">
            <a:avLst>
              <a:gd name="adj1" fmla="val 127341"/>
              <a:gd name="adj2" fmla="val 8978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886200"/>
            <a:ext cx="2366224" cy="240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20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>
        <p:split orient="vert"/>
      </p:transition>
    </mc:Choice>
    <mc:Fallback xmlns="">
      <p:transition advTm="1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916" y="0"/>
            <a:ext cx="8001000" cy="461665"/>
          </a:xfrm>
        </p:spPr>
        <p:txBody>
          <a:bodyPr/>
          <a:lstStyle/>
          <a:p>
            <a:r>
              <a:rPr lang="en-US" dirty="0" smtClean="0"/>
              <a:t>How do I get started?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 indent="-276225">
              <a:spcBef>
                <a:spcPts val="900"/>
              </a:spcBef>
            </a:pPr>
            <a:fld id="{126B356D-DBE9-445A-9C43-3D3F41468F04}" type="slidenum">
              <a:rPr lang="en-US" smtClean="0"/>
              <a:pPr lvl="1" indent="-276225">
                <a:spcBef>
                  <a:spcPts val="900"/>
                </a:spcBef>
              </a:pPr>
              <a:t>11</a:t>
            </a:fld>
            <a:endParaRPr lang="en-US" dirty="0"/>
          </a:p>
        </p:txBody>
      </p:sp>
      <p:sp>
        <p:nvSpPr>
          <p:cNvPr id="12" name="Rectangle 11"/>
          <p:cNvSpPr/>
          <p:nvPr>
            <p:custDataLst>
              <p:tags r:id="rId1"/>
            </p:custDataLst>
          </p:nvPr>
        </p:nvSpPr>
        <p:spPr bwMode="auto">
          <a:xfrm>
            <a:off x="615954" y="1210129"/>
            <a:ext cx="7994646" cy="488587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/>
          <a:lstStyle/>
          <a:p>
            <a:pPr marL="342900" indent="-342900" fontAlgn="auto">
              <a:buFont typeface="Wingdings" panose="05000000000000000000" pitchFamily="2" charset="2"/>
              <a:buChar char="ü"/>
              <a:defRPr/>
            </a:pPr>
            <a:r>
              <a:rPr lang="en-US" sz="2400" b="1" dirty="0" smtClean="0">
                <a:solidFill>
                  <a:schemeClr val="tx1"/>
                </a:solidFill>
                <a:cs typeface="Arial" pitchFamily="34" charset="0"/>
              </a:rPr>
              <a:t>Be registered as a business with the State of Texas </a:t>
            </a:r>
          </a:p>
          <a:p>
            <a:pPr fontAlgn="auto">
              <a:defRPr/>
            </a:pPr>
            <a:r>
              <a:rPr lang="en-US" sz="2200" b="1" dirty="0">
                <a:solidFill>
                  <a:schemeClr val="tx1"/>
                </a:solidFill>
                <a:cs typeface="Arial" pitchFamily="34" charset="0"/>
              </a:rPr>
              <a:t>	</a:t>
            </a:r>
            <a:r>
              <a:rPr lang="en-US" sz="1200" b="1" dirty="0" smtClean="0">
                <a:solidFill>
                  <a:srgbClr val="0070C0"/>
                </a:solidFill>
                <a:latin typeface="Calibri" panose="020F0502020204030204" pitchFamily="34" charset="0"/>
                <a:cs typeface="Arial" pitchFamily="34" charset="0"/>
              </a:rPr>
              <a:t>http://comptroller.texas.gov</a:t>
            </a:r>
          </a:p>
          <a:p>
            <a:pPr marL="342900" indent="-342900" fontAlgn="auto">
              <a:buFont typeface="Wingdings" panose="05000000000000000000" pitchFamily="2" charset="2"/>
              <a:buChar char="ü"/>
              <a:defRPr/>
            </a:pPr>
            <a:r>
              <a:rPr lang="en-US" sz="2400" b="1" dirty="0" smtClean="0">
                <a:solidFill>
                  <a:schemeClr val="tx1"/>
                </a:solidFill>
                <a:cs typeface="Arial" pitchFamily="34" charset="0"/>
              </a:rPr>
              <a:t>Be registered as engineering firm with the Texas PE Board</a:t>
            </a:r>
          </a:p>
          <a:p>
            <a:pPr lvl="1">
              <a:defRPr/>
            </a:pPr>
            <a:r>
              <a:rPr lang="en-US" b="1" dirty="0" smtClean="0">
                <a:solidFill>
                  <a:srgbClr val="00B0F0"/>
                </a:solidFill>
                <a:cs typeface="Arial" pitchFamily="34" charset="0"/>
              </a:rPr>
              <a:t>	</a:t>
            </a:r>
            <a:r>
              <a:rPr lang="en-US" sz="1200" b="1" dirty="0" smtClean="0">
                <a:solidFill>
                  <a:srgbClr val="0070C0"/>
                </a:solidFill>
                <a:latin typeface="Calibri" panose="020F0502020204030204" pitchFamily="34" charset="0"/>
                <a:cs typeface="Arial" pitchFamily="34" charset="0"/>
              </a:rPr>
              <a:t>http://engineers.texas.gov</a:t>
            </a:r>
          </a:p>
          <a:p>
            <a:pPr marL="342900" indent="-342900" fontAlgn="auto">
              <a:buFont typeface="Wingdings" panose="05000000000000000000" pitchFamily="2" charset="2"/>
              <a:buChar char="ü"/>
              <a:defRPr/>
            </a:pPr>
            <a:r>
              <a:rPr lang="en-US" sz="2400" b="1" dirty="0" smtClean="0">
                <a:solidFill>
                  <a:schemeClr val="tx1"/>
                </a:solidFill>
                <a:cs typeface="Arial" pitchFamily="34" charset="0"/>
              </a:rPr>
              <a:t>Obtain precertification with TxDOT </a:t>
            </a:r>
            <a:r>
              <a:rPr lang="en-US" sz="2200" b="1" dirty="0" smtClean="0">
                <a:solidFill>
                  <a:schemeClr val="tx1"/>
                </a:solidFill>
                <a:cs typeface="Arial" pitchFamily="34" charset="0"/>
              </a:rPr>
              <a:t>	</a:t>
            </a:r>
            <a:r>
              <a:rPr lang="en-US" sz="1200" b="1" dirty="0" smtClean="0">
                <a:solidFill>
                  <a:srgbClr val="0070C0"/>
                </a:solidFill>
                <a:latin typeface="Calibri" panose="020F0502020204030204" pitchFamily="34" charset="0"/>
                <a:cs typeface="Arial" pitchFamily="34" charset="0"/>
              </a:rPr>
              <a:t>http</a:t>
            </a:r>
            <a:r>
              <a:rPr lang="en-US" sz="1200" b="1" dirty="0">
                <a:solidFill>
                  <a:srgbClr val="0070C0"/>
                </a:solidFill>
                <a:latin typeface="Calibri" panose="020F0502020204030204" pitchFamily="34" charset="0"/>
                <a:cs typeface="Arial" pitchFamily="34" charset="0"/>
              </a:rPr>
              <a:t>://</a:t>
            </a:r>
            <a:r>
              <a:rPr lang="en-US" sz="1200" b="1" dirty="0" smtClean="0">
                <a:solidFill>
                  <a:srgbClr val="0070C0"/>
                </a:solidFill>
                <a:latin typeface="Calibri" panose="020F0502020204030204" pitchFamily="34" charset="0"/>
                <a:cs typeface="Arial" pitchFamily="34" charset="0"/>
              </a:rPr>
              <a:t>www.txdot.gov/business/consultants/architectural-engineering-surveying/getting-	started/precertification.html</a:t>
            </a:r>
          </a:p>
          <a:p>
            <a:pPr marL="342900" indent="-342900" fontAlgn="auto">
              <a:buFont typeface="Wingdings" panose="05000000000000000000" pitchFamily="2" charset="2"/>
              <a:buChar char="ü"/>
              <a:defRPr/>
            </a:pPr>
            <a:r>
              <a:rPr lang="en-US" sz="2400" b="1" dirty="0" smtClean="0">
                <a:solidFill>
                  <a:schemeClr val="tx1"/>
                </a:solidFill>
                <a:cs typeface="Arial" pitchFamily="34" charset="0"/>
              </a:rPr>
              <a:t>Become administratively qualified with </a:t>
            </a:r>
            <a:r>
              <a:rPr lang="en-US" sz="2400" b="1" dirty="0">
                <a:solidFill>
                  <a:schemeClr val="tx1"/>
                </a:solidFill>
                <a:cs typeface="Arial" pitchFamily="34" charset="0"/>
              </a:rPr>
              <a:t>TxDOT </a:t>
            </a:r>
            <a:r>
              <a:rPr lang="en-US" sz="2200" b="1" dirty="0" smtClean="0">
                <a:solidFill>
                  <a:schemeClr val="tx1"/>
                </a:solidFill>
                <a:cs typeface="Arial" pitchFamily="34" charset="0"/>
              </a:rPr>
              <a:t>	</a:t>
            </a:r>
            <a:r>
              <a:rPr lang="en-US" sz="1200" b="1" dirty="0" smtClean="0">
                <a:solidFill>
                  <a:srgbClr val="0070C0"/>
                </a:solidFill>
                <a:latin typeface="Calibri" panose="020F0502020204030204" pitchFamily="34" charset="0"/>
                <a:cs typeface="Arial" pitchFamily="34" charset="0"/>
              </a:rPr>
              <a:t>http</a:t>
            </a:r>
            <a:r>
              <a:rPr lang="en-US" sz="1200" b="1" dirty="0">
                <a:solidFill>
                  <a:srgbClr val="0070C0"/>
                </a:solidFill>
                <a:latin typeface="Calibri" panose="020F0502020204030204" pitchFamily="34" charset="0"/>
                <a:cs typeface="Arial" pitchFamily="34" charset="0"/>
              </a:rPr>
              <a:t>://</a:t>
            </a:r>
            <a:r>
              <a:rPr lang="en-US" sz="1200" b="1" dirty="0" smtClean="0">
                <a:solidFill>
                  <a:srgbClr val="0070C0"/>
                </a:solidFill>
                <a:latin typeface="Calibri" panose="020F0502020204030204" pitchFamily="34" charset="0"/>
                <a:cs typeface="Arial" pitchFamily="34" charset="0"/>
              </a:rPr>
              <a:t>www.txdot.gov/business/consultants/architectural-engineering-surveying/getting-	started/administrative-qualification.html</a:t>
            </a:r>
          </a:p>
          <a:p>
            <a:pPr marL="342900" indent="-342900" fontAlgn="auto">
              <a:buFont typeface="Wingdings" panose="05000000000000000000" pitchFamily="2" charset="2"/>
              <a:buChar char="ü"/>
              <a:defRPr/>
            </a:pPr>
            <a:r>
              <a:rPr lang="en-US" sz="2400" b="1" dirty="0" smtClean="0">
                <a:solidFill>
                  <a:schemeClr val="tx1"/>
                </a:solidFill>
                <a:cs typeface="Arial" pitchFamily="34" charset="0"/>
              </a:rPr>
              <a:t>Check the TxDOT webpage for listing of projected contracts and pre-RFQ meetings </a:t>
            </a:r>
          </a:p>
          <a:p>
            <a:pPr fontAlgn="auto">
              <a:defRPr/>
            </a:pPr>
            <a:r>
              <a:rPr lang="en-US" sz="2200" b="1" dirty="0">
                <a:solidFill>
                  <a:schemeClr val="tx1"/>
                </a:solidFill>
                <a:cs typeface="Arial" pitchFamily="34" charset="0"/>
              </a:rPr>
              <a:t>	</a:t>
            </a:r>
            <a:r>
              <a:rPr lang="en-US" sz="1200" b="1" dirty="0" smtClean="0">
                <a:solidFill>
                  <a:srgbClr val="0070C0"/>
                </a:solidFill>
                <a:latin typeface="Calibri" panose="020F0502020204030204" pitchFamily="34" charset="0"/>
                <a:cs typeface="Arial" pitchFamily="34" charset="0"/>
              </a:rPr>
              <a:t>http</a:t>
            </a:r>
            <a:r>
              <a:rPr lang="en-US" sz="1200" b="1" dirty="0">
                <a:solidFill>
                  <a:srgbClr val="0070C0"/>
                </a:solidFill>
                <a:latin typeface="Calibri" panose="020F0502020204030204" pitchFamily="34" charset="0"/>
                <a:cs typeface="Arial" pitchFamily="34" charset="0"/>
              </a:rPr>
              <a:t>://</a:t>
            </a:r>
            <a:r>
              <a:rPr lang="en-US" sz="1200" b="1" dirty="0" smtClean="0">
                <a:solidFill>
                  <a:srgbClr val="0070C0"/>
                </a:solidFill>
                <a:latin typeface="Calibri" panose="020F0502020204030204" pitchFamily="34" charset="0"/>
                <a:cs typeface="Arial" pitchFamily="34" charset="0"/>
              </a:rPr>
              <a:t>ftp.dot.state.tx.us/pub/txdot-info/des/cco/professional_services/projected_contracts.pdf</a:t>
            </a:r>
          </a:p>
          <a:p>
            <a:pPr marL="342900" indent="-342900" fontAlgn="auto">
              <a:buFont typeface="Wingdings" panose="05000000000000000000" pitchFamily="2" charset="2"/>
              <a:buChar char="ü"/>
              <a:defRPr/>
            </a:pPr>
            <a:r>
              <a:rPr lang="en-US" sz="2400" b="1" dirty="0" smtClean="0">
                <a:solidFill>
                  <a:schemeClr val="tx1"/>
                </a:solidFill>
                <a:cs typeface="Arial" pitchFamily="34" charset="0"/>
              </a:rPr>
              <a:t>Submit your qualifications </a:t>
            </a:r>
            <a:endParaRPr lang="en-US" sz="2400" b="1" dirty="0">
              <a:solidFill>
                <a:schemeClr val="tx1"/>
              </a:solidFill>
              <a:cs typeface="Arial" pitchFamily="34" charset="0"/>
            </a:endParaRPr>
          </a:p>
          <a:p>
            <a:pPr marL="228600">
              <a:spcAft>
                <a:spcPts val="600"/>
              </a:spcAft>
              <a:defRPr/>
            </a:pPr>
            <a:endParaRPr lang="en-US" sz="2000" dirty="0" smtClean="0">
              <a:solidFill>
                <a:schemeClr val="tx1"/>
              </a:solidFill>
              <a:cs typeface="Arial" pitchFamily="34" charset="0"/>
            </a:endParaRPr>
          </a:p>
          <a:p>
            <a:pPr marL="228600">
              <a:spcAft>
                <a:spcPts val="600"/>
              </a:spcAft>
              <a:defRPr/>
            </a:pPr>
            <a:endParaRPr lang="en-US" sz="2000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5" name="Pentagon 4"/>
          <p:cNvSpPr/>
          <p:nvPr>
            <p:custDataLst>
              <p:tags r:id="rId2"/>
            </p:custDataLst>
          </p:nvPr>
        </p:nvSpPr>
        <p:spPr>
          <a:xfrm>
            <a:off x="533400" y="685799"/>
            <a:ext cx="3049517" cy="547801"/>
          </a:xfrm>
          <a:prstGeom prst="homePlate">
            <a:avLst>
              <a:gd name="adj" fmla="val 33333"/>
            </a:avLst>
          </a:prstGeom>
          <a:gradFill flip="none" rotWithShape="1">
            <a:gsLst>
              <a:gs pos="0">
                <a:schemeClr val="accent1">
                  <a:lumMod val="90000"/>
                  <a:lumOff val="10000"/>
                </a:schemeClr>
              </a:gs>
              <a:gs pos="50000">
                <a:schemeClr val="accent1">
                  <a:lumMod val="75000"/>
                  <a:lumOff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prstClr val="white"/>
                </a:solidFill>
                <a:cs typeface="Arial" pitchFamily="34" charset="0"/>
              </a:rPr>
              <a:t>Getting Started</a:t>
            </a:r>
            <a:endParaRPr lang="en-US" sz="2000" b="1" dirty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35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76200"/>
            <a:ext cx="8353425" cy="461665"/>
          </a:xfrm>
        </p:spPr>
        <p:txBody>
          <a:bodyPr/>
          <a:lstStyle/>
          <a:p>
            <a:r>
              <a:rPr lang="en-US" dirty="0" smtClean="0"/>
              <a:t>Procurement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10600" cy="5486400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Check that all mandatory forms are in your package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Keep </a:t>
            </a:r>
            <a:r>
              <a:rPr lang="en-US" sz="2200" dirty="0"/>
              <a:t>alert to amendments </a:t>
            </a:r>
            <a:endParaRPr lang="en-US" sz="22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Ask questions when you have the opportunity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Showcase your PM and task leaders(if applicable)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Focus on providing challenges, solutions and lessons learned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Present innovative ideas or alternatives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Be clear, concise and technical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Use space wisely, it is not for marketing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QA/QC the SOQ by referring directly to the RFQ Cover Page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Use your best examples and give credit to the firm that did the work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4162" lvl="1" indent="0">
              <a:buNone/>
            </a:pPr>
            <a:endParaRPr lang="la-Latn" dirty="0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923156" y="6553200"/>
            <a:ext cx="211057" cy="187507"/>
          </a:xfrm>
        </p:spPr>
        <p:txBody>
          <a:bodyPr/>
          <a:lstStyle/>
          <a:p>
            <a:pPr lvl="1" algn="ctr">
              <a:spcBef>
                <a:spcPts val="900"/>
              </a:spcBef>
            </a:pPr>
            <a:r>
              <a:rPr lang="en-US" dirty="0" smtClean="0"/>
              <a:t>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72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353425" cy="461665"/>
          </a:xfrm>
        </p:spPr>
        <p:txBody>
          <a:bodyPr/>
          <a:lstStyle/>
          <a:p>
            <a:r>
              <a:rPr lang="en-US" dirty="0" smtClean="0"/>
              <a:t>Disqualifications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 indent="-276225">
              <a:spcBef>
                <a:spcPts val="900"/>
              </a:spcBef>
            </a:pPr>
            <a:fld id="{126B356D-DBE9-445A-9C43-3D3F41468F04}" type="slidenum">
              <a:rPr lang="en-US" smtClean="0"/>
              <a:pPr lvl="1" indent="-276225">
                <a:spcBef>
                  <a:spcPts val="900"/>
                </a:spcBef>
              </a:pPr>
              <a:t>13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33400" y="685799"/>
            <a:ext cx="4419601" cy="5239637"/>
            <a:chOff x="670040" y="685800"/>
            <a:chExt cx="4306967" cy="3826422"/>
          </a:xfrm>
        </p:grpSpPr>
        <p:sp>
          <p:nvSpPr>
            <p:cNvPr id="18" name="Rectangle 17"/>
            <p:cNvSpPr/>
            <p:nvPr>
              <p:custDataLst>
                <p:tags r:id="rId1"/>
              </p:custDataLst>
            </p:nvPr>
          </p:nvSpPr>
          <p:spPr bwMode="auto">
            <a:xfrm>
              <a:off x="822439" y="1083222"/>
              <a:ext cx="4154568" cy="3429000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91440" rIns="91440" bIns="91440" rtlCol="0" anchor="t"/>
            <a:lstStyle/>
            <a:p>
              <a:pPr marL="230188" indent="-230188">
                <a:spcBef>
                  <a:spcPts val="600"/>
                </a:spcBef>
                <a:buClr>
                  <a:srgbClr val="0A1B2B"/>
                </a:buClr>
                <a:buFont typeface="Wingdings" pitchFamily="2" charset="2"/>
                <a:buChar char="§"/>
              </a:pPr>
              <a:r>
                <a:rPr lang="en-US" sz="2200" dirty="0" smtClean="0">
                  <a:solidFill>
                    <a:prstClr val="black"/>
                  </a:solidFill>
                  <a:cs typeface="Arial" pitchFamily="34" charset="0"/>
                </a:rPr>
                <a:t>Automation of AQ verification</a:t>
              </a:r>
            </a:p>
            <a:p>
              <a:pPr marL="230188" indent="-230188">
                <a:spcBef>
                  <a:spcPts val="600"/>
                </a:spcBef>
                <a:buClr>
                  <a:srgbClr val="0A1B2B"/>
                </a:buClr>
                <a:buFont typeface="Wingdings" pitchFamily="2" charset="2"/>
                <a:buChar char="§"/>
              </a:pPr>
              <a:r>
                <a:rPr lang="en-US" sz="2200" dirty="0" smtClean="0">
                  <a:solidFill>
                    <a:prstClr val="black"/>
                  </a:solidFill>
                  <a:cs typeface="Arial" pitchFamily="34" charset="0"/>
                </a:rPr>
                <a:t>Automaton of precertification check</a:t>
              </a:r>
            </a:p>
            <a:p>
              <a:pPr marL="230188" indent="-230188">
                <a:spcBef>
                  <a:spcPts val="600"/>
                </a:spcBef>
                <a:buClr>
                  <a:srgbClr val="0A1B2B"/>
                </a:buClr>
                <a:buFont typeface="Wingdings" pitchFamily="2" charset="2"/>
                <a:buChar char="§"/>
              </a:pPr>
              <a:r>
                <a:rPr lang="en-US" sz="2200" dirty="0" smtClean="0">
                  <a:solidFill>
                    <a:prstClr val="black"/>
                  </a:solidFill>
                  <a:cs typeface="Arial" pitchFamily="34" charset="0"/>
                </a:rPr>
                <a:t>Converting NLCs to precertified categories</a:t>
              </a:r>
            </a:p>
            <a:p>
              <a:pPr marL="230188" indent="-230188">
                <a:spcBef>
                  <a:spcPts val="600"/>
                </a:spcBef>
                <a:buClr>
                  <a:srgbClr val="0A1B2B"/>
                </a:buClr>
                <a:buFont typeface="Wingdings" pitchFamily="2" charset="2"/>
                <a:buChar char="§"/>
              </a:pPr>
              <a:r>
                <a:rPr lang="en-US" sz="2200" dirty="0" smtClean="0">
                  <a:solidFill>
                    <a:prstClr val="black"/>
                  </a:solidFill>
                  <a:cs typeface="Arial" pitchFamily="34" charset="0"/>
                </a:rPr>
                <a:t>Earlier DQ notification</a:t>
              </a:r>
            </a:p>
            <a:p>
              <a:pPr marL="230188" indent="-230188">
                <a:spcBef>
                  <a:spcPts val="600"/>
                </a:spcBef>
                <a:buClr>
                  <a:srgbClr val="0A1B2B"/>
                </a:buClr>
                <a:buFont typeface="Wingdings" pitchFamily="2" charset="2"/>
                <a:buChar char="§"/>
              </a:pPr>
              <a:r>
                <a:rPr lang="en-US" sz="2200" dirty="0" smtClean="0">
                  <a:solidFill>
                    <a:prstClr val="black"/>
                  </a:solidFill>
                  <a:cs typeface="Arial" pitchFamily="34" charset="0"/>
                </a:rPr>
                <a:t>Notifying precluded firms in advance</a:t>
              </a:r>
            </a:p>
            <a:p>
              <a:pPr marL="230188" indent="-230188">
                <a:spcBef>
                  <a:spcPts val="600"/>
                </a:spcBef>
                <a:buClr>
                  <a:srgbClr val="0A1B2B"/>
                </a:buClr>
                <a:buFont typeface="Wingdings" pitchFamily="2" charset="2"/>
                <a:buChar char="§"/>
              </a:pPr>
              <a:r>
                <a:rPr lang="en-US" sz="2200" dirty="0" smtClean="0">
                  <a:solidFill>
                    <a:prstClr val="black"/>
                  </a:solidFill>
                  <a:cs typeface="Arial" pitchFamily="34" charset="0"/>
                </a:rPr>
                <a:t>Earlier debrief opportunities</a:t>
              </a:r>
            </a:p>
            <a:p>
              <a:pPr marL="230188" indent="-230188">
                <a:spcBef>
                  <a:spcPts val="600"/>
                </a:spcBef>
                <a:buClr>
                  <a:srgbClr val="0A1B2B"/>
                </a:buClr>
                <a:buFont typeface="Wingdings" pitchFamily="2" charset="2"/>
                <a:buChar char="§"/>
              </a:pPr>
              <a:r>
                <a:rPr lang="en-US" sz="2200" dirty="0" smtClean="0">
                  <a:solidFill>
                    <a:prstClr val="black"/>
                  </a:solidFill>
                  <a:cs typeface="Arial" pitchFamily="34" charset="0"/>
                </a:rPr>
                <a:t>Replacement of PM and TL during solicitation</a:t>
              </a:r>
            </a:p>
          </p:txBody>
        </p:sp>
        <p:sp>
          <p:nvSpPr>
            <p:cNvPr id="17" name="Pentagon 16"/>
            <p:cNvSpPr/>
            <p:nvPr>
              <p:custDataLst>
                <p:tags r:id="rId2"/>
              </p:custDataLst>
            </p:nvPr>
          </p:nvSpPr>
          <p:spPr>
            <a:xfrm>
              <a:off x="670040" y="685800"/>
              <a:ext cx="2971800" cy="400050"/>
            </a:xfrm>
            <a:prstGeom prst="homePlate">
              <a:avLst>
                <a:gd name="adj" fmla="val 33333"/>
              </a:avLst>
            </a:prstGeom>
            <a:gradFill flip="none" rotWithShape="1">
              <a:gsLst>
                <a:gs pos="0">
                  <a:schemeClr val="accent1">
                    <a:lumMod val="90000"/>
                    <a:lumOff val="10000"/>
                  </a:schemeClr>
                </a:gs>
                <a:gs pos="50000">
                  <a:schemeClr val="accent1">
                    <a:lumMod val="75000"/>
                    <a:lumOff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 smtClean="0">
                  <a:solidFill>
                    <a:prstClr val="white"/>
                  </a:solidFill>
                  <a:cs typeface="Arial" pitchFamily="34" charset="0"/>
                </a:rPr>
                <a:t>Improvements</a:t>
              </a:r>
              <a:endParaRPr lang="en-US" sz="2000" b="1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  <p:pic>
        <p:nvPicPr>
          <p:cNvPr id="1832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242" y="914400"/>
            <a:ext cx="3403958" cy="5260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95265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353425" cy="461665"/>
          </a:xfrm>
        </p:spPr>
        <p:txBody>
          <a:bodyPr/>
          <a:lstStyle/>
          <a:p>
            <a:r>
              <a:rPr lang="en-US" dirty="0" smtClean="0"/>
              <a:t>Automation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 indent="-276225">
              <a:spcBef>
                <a:spcPts val="900"/>
              </a:spcBef>
            </a:pPr>
            <a:fld id="{126B356D-DBE9-445A-9C43-3D3F41468F04}" type="slidenum">
              <a:rPr>
                <a:solidFill>
                  <a:prstClr val="white"/>
                </a:solidFill>
              </a:rPr>
              <a:pPr lvl="1" indent="-276225">
                <a:spcBef>
                  <a:spcPts val="900"/>
                </a:spcBef>
              </a:pPr>
              <a:t>14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>
            <p:custDataLst>
              <p:tags r:id="rId1"/>
            </p:custDataLst>
          </p:nvPr>
        </p:nvSpPr>
        <p:spPr bwMode="auto">
          <a:xfrm>
            <a:off x="228600" y="762001"/>
            <a:ext cx="3276600" cy="374936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t"/>
          <a:lstStyle/>
          <a:p>
            <a:pPr>
              <a:spcAft>
                <a:spcPts val="1200"/>
              </a:spcAft>
              <a:buClr>
                <a:srgbClr val="0A1B2B"/>
              </a:buClr>
            </a:pPr>
            <a:r>
              <a:rPr lang="en-US" sz="2000" b="1" dirty="0" smtClean="0">
                <a:solidFill>
                  <a:prstClr val="black"/>
                </a:solidFill>
                <a:cs typeface="Arial" pitchFamily="34" charset="0"/>
              </a:rPr>
              <a:t>Updated PTC Form</a:t>
            </a:r>
          </a:p>
          <a:p>
            <a:pPr marL="230188" indent="-230188">
              <a:spcAft>
                <a:spcPts val="1200"/>
              </a:spcAft>
              <a:buClr>
                <a:srgbClr val="0A1B2B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Populate </a:t>
            </a: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information on </a:t>
            </a: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PTC at push </a:t>
            </a: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of a button </a:t>
            </a:r>
            <a:endParaRPr lang="en-US" sz="2000" dirty="0" smtClean="0">
              <a:solidFill>
                <a:prstClr val="black"/>
              </a:solidFill>
              <a:cs typeface="Arial" pitchFamily="34" charset="0"/>
            </a:endParaRPr>
          </a:p>
          <a:p>
            <a:pPr marL="230188" indent="-230188">
              <a:spcAft>
                <a:spcPts val="1200"/>
              </a:spcAft>
              <a:buClr>
                <a:srgbClr val="0A1B2B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Using Firm </a:t>
            </a: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Sequence Numbers and </a:t>
            </a: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Employee Precert numbers</a:t>
            </a:r>
          </a:p>
          <a:p>
            <a:pPr marL="230188" indent="-230188">
              <a:spcAft>
                <a:spcPts val="1200"/>
              </a:spcAft>
              <a:buClr>
                <a:srgbClr val="0A1B2B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Verifying Administrative Qualifications and Precert status before submittal</a:t>
            </a:r>
            <a:endParaRPr lang="en-US" sz="2000" dirty="0">
              <a:solidFill>
                <a:prstClr val="black"/>
              </a:solidFill>
              <a:cs typeface="Arial" pitchFamily="34" charset="0"/>
            </a:endParaRPr>
          </a:p>
          <a:p>
            <a:pPr>
              <a:spcAft>
                <a:spcPts val="1200"/>
              </a:spcAft>
              <a:buClr>
                <a:srgbClr val="0A1B2B"/>
              </a:buClr>
            </a:pPr>
            <a:endParaRPr lang="en-US" sz="2200" dirty="0" smtClean="0">
              <a:solidFill>
                <a:prstClr val="black"/>
              </a:solidFill>
              <a:cs typeface="Arial" pitchFamily="34" charset="0"/>
            </a:endParaRPr>
          </a:p>
          <a:p>
            <a:pPr marL="687388" lvl="1" indent="-230188">
              <a:spcBef>
                <a:spcPts val="600"/>
              </a:spcBef>
              <a:buClr>
                <a:srgbClr val="0A1B2B"/>
              </a:buClr>
              <a:buFont typeface="Wingdings" pitchFamily="2" charset="2"/>
              <a:buChar char="§"/>
            </a:pPr>
            <a:endParaRPr lang="en-US" sz="1600" dirty="0">
              <a:solidFill>
                <a:prstClr val="black"/>
              </a:solidFill>
              <a:cs typeface="Arial" pitchFamily="34" charset="0"/>
            </a:endParaRPr>
          </a:p>
          <a:p>
            <a:pPr marL="687388" lvl="1" indent="-230188">
              <a:spcBef>
                <a:spcPts val="600"/>
              </a:spcBef>
              <a:buClr>
                <a:srgbClr val="0A1B2B"/>
              </a:buClr>
              <a:buFont typeface="Wingdings" pitchFamily="2" charset="2"/>
              <a:buChar char="§"/>
            </a:pPr>
            <a:endParaRPr lang="en-US" sz="1600" dirty="0" smtClean="0">
              <a:solidFill>
                <a:prstClr val="black"/>
              </a:solidFill>
              <a:cs typeface="Arial" pitchFamily="34" charset="0"/>
            </a:endParaRPr>
          </a:p>
          <a:p>
            <a:pPr marL="687388" lvl="1" indent="-230188">
              <a:spcBef>
                <a:spcPts val="600"/>
              </a:spcBef>
              <a:buClr>
                <a:srgbClr val="0A1B2B"/>
              </a:buClr>
              <a:buFont typeface="Wingdings" pitchFamily="2" charset="2"/>
              <a:buChar char="§"/>
            </a:pPr>
            <a:endParaRPr lang="en-US" sz="1600" dirty="0">
              <a:solidFill>
                <a:prstClr val="black"/>
              </a:solidFill>
              <a:cs typeface="Arial" pitchFamily="34" charset="0"/>
            </a:endParaRPr>
          </a:p>
          <a:p>
            <a:pPr marL="230188" indent="-230188">
              <a:spcBef>
                <a:spcPts val="600"/>
              </a:spcBef>
              <a:buClr>
                <a:srgbClr val="0A1B2B"/>
              </a:buClr>
              <a:buFont typeface="Wingdings" pitchFamily="2" charset="2"/>
              <a:buChar char="§"/>
            </a:pPr>
            <a:endParaRPr lang="en-US" sz="1600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792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85800"/>
            <a:ext cx="5303627" cy="3825567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920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67" b="14305"/>
          <a:stretch/>
        </p:blipFill>
        <p:spPr bwMode="auto">
          <a:xfrm>
            <a:off x="303957" y="4648200"/>
            <a:ext cx="8733470" cy="1463040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648200"/>
            <a:ext cx="1533525" cy="53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99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353425" cy="461665"/>
          </a:xfrm>
        </p:spPr>
        <p:txBody>
          <a:bodyPr/>
          <a:lstStyle/>
          <a:p>
            <a:r>
              <a:rPr lang="en-US" dirty="0" smtClean="0"/>
              <a:t>Preclusions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864600" y="6575425"/>
            <a:ext cx="279400" cy="190500"/>
          </a:xfrm>
          <a:prstGeom prst="rect">
            <a:avLst/>
          </a:prstGeom>
        </p:spPr>
        <p:txBody>
          <a:bodyPr/>
          <a:lstStyle/>
          <a:p>
            <a:pPr lvl="1">
              <a:defRPr/>
            </a:pPr>
            <a:fld id="{30A38152-4E6A-40D4-A70F-34074529810B}" type="slidenum">
              <a:rPr lang="en-US" smtClean="0"/>
              <a:pPr lvl="1">
                <a:defRPr/>
              </a:pPr>
              <a:t>15</a:t>
            </a:fld>
            <a:endParaRPr lang="en-US" dirty="0"/>
          </a:p>
        </p:txBody>
      </p:sp>
      <p:sp>
        <p:nvSpPr>
          <p:cNvPr id="17" name="Pentagon 16"/>
          <p:cNvSpPr/>
          <p:nvPr>
            <p:custDataLst>
              <p:tags r:id="rId1"/>
            </p:custDataLst>
          </p:nvPr>
        </p:nvSpPr>
        <p:spPr>
          <a:xfrm>
            <a:off x="242248" y="747794"/>
            <a:ext cx="2743200" cy="376891"/>
          </a:xfrm>
          <a:prstGeom prst="homePlate">
            <a:avLst>
              <a:gd name="adj" fmla="val 33333"/>
            </a:avLst>
          </a:prstGeom>
          <a:gradFill flip="none" rotWithShape="1">
            <a:gsLst>
              <a:gs pos="0">
                <a:schemeClr val="accent1">
                  <a:lumMod val="90000"/>
                  <a:lumOff val="10000"/>
                </a:schemeClr>
              </a:gs>
              <a:gs pos="50000">
                <a:schemeClr val="accent1">
                  <a:lumMod val="75000"/>
                  <a:lumOff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white"/>
                </a:solidFill>
                <a:cs typeface="Arial" pitchFamily="34" charset="0"/>
              </a:rPr>
              <a:t> Current Practice</a:t>
            </a:r>
            <a:endParaRPr lang="en-US" sz="1600" b="1" dirty="0">
              <a:solidFill>
                <a:prstClr val="white"/>
              </a:solidFill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42248" y="1124685"/>
            <a:ext cx="4195127" cy="4666515"/>
            <a:chOff x="5033140" y="1124777"/>
            <a:chExt cx="4195127" cy="4666515"/>
          </a:xfrm>
        </p:grpSpPr>
        <p:sp>
          <p:nvSpPr>
            <p:cNvPr id="15" name="Rectangle 14"/>
            <p:cNvSpPr/>
            <p:nvPr>
              <p:custDataLst>
                <p:tags r:id="rId5"/>
              </p:custDataLst>
            </p:nvPr>
          </p:nvSpPr>
          <p:spPr bwMode="auto">
            <a:xfrm>
              <a:off x="5296347" y="1152614"/>
              <a:ext cx="3931920" cy="4638678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91440" rIns="91440" bIns="91440" rtlCol="0" anchor="t"/>
            <a:lstStyle/>
            <a:p>
              <a:pPr marL="230188" indent="-230188">
                <a:spcBef>
                  <a:spcPts val="0"/>
                </a:spcBef>
                <a:spcAft>
                  <a:spcPts val="600"/>
                </a:spcAft>
                <a:buClr>
                  <a:srgbClr val="0A1B2B"/>
                </a:buClr>
                <a:buFont typeface="Wingdings" pitchFamily="2" charset="2"/>
                <a:buChar char="§"/>
              </a:pPr>
              <a:r>
                <a:rPr lang="en-US" sz="2000" dirty="0" smtClean="0">
                  <a:solidFill>
                    <a:prstClr val="black"/>
                  </a:solidFill>
                  <a:cs typeface="Arial" pitchFamily="34" charset="0"/>
                </a:rPr>
                <a:t>Preclusion is primary means to eliminate potential conflict and  minimize risk</a:t>
              </a:r>
            </a:p>
            <a:p>
              <a:pPr marL="230188" indent="-230188">
                <a:spcBef>
                  <a:spcPts val="0"/>
                </a:spcBef>
                <a:spcAft>
                  <a:spcPts val="600"/>
                </a:spcAft>
                <a:buClr>
                  <a:srgbClr val="0A1B2B"/>
                </a:buClr>
                <a:buFont typeface="Wingdings" pitchFamily="2" charset="2"/>
                <a:buChar char="§"/>
              </a:pPr>
              <a:r>
                <a:rPr lang="en-US" sz="2000" dirty="0" smtClean="0">
                  <a:solidFill>
                    <a:prstClr val="black"/>
                  </a:solidFill>
                  <a:cs typeface="Arial" pitchFamily="34" charset="0"/>
                </a:rPr>
                <a:t>Precluded firm names published in RFQ and notified by e-mail in advance </a:t>
              </a:r>
            </a:p>
            <a:p>
              <a:pPr marL="230188" indent="-230188">
                <a:spcBef>
                  <a:spcPts val="0"/>
                </a:spcBef>
                <a:spcAft>
                  <a:spcPts val="600"/>
                </a:spcAft>
                <a:buClr>
                  <a:srgbClr val="0A1B2B"/>
                </a:buClr>
                <a:buFont typeface="Wingdings" pitchFamily="2" charset="2"/>
                <a:buChar char="§"/>
              </a:pPr>
              <a:r>
                <a:rPr lang="en-US" sz="2000" dirty="0" smtClean="0">
                  <a:solidFill>
                    <a:prstClr val="black"/>
                  </a:solidFill>
                  <a:cs typeface="Arial" pitchFamily="34" charset="0"/>
                </a:rPr>
                <a:t>Firms may file a challenge on an individual basis to overturn their preclusion</a:t>
              </a:r>
            </a:p>
            <a:p>
              <a:pPr marL="230188" indent="-230188">
                <a:spcBef>
                  <a:spcPts val="0"/>
                </a:spcBef>
                <a:spcAft>
                  <a:spcPts val="600"/>
                </a:spcAft>
                <a:buClr>
                  <a:srgbClr val="0A1B2B"/>
                </a:buClr>
                <a:buFont typeface="Wingdings" pitchFamily="2" charset="2"/>
                <a:buChar char="§"/>
              </a:pPr>
              <a:r>
                <a:rPr lang="en-US" sz="2000" dirty="0" smtClean="0">
                  <a:solidFill>
                    <a:prstClr val="black"/>
                  </a:solidFill>
                  <a:cs typeface="Arial" pitchFamily="34" charset="0"/>
                </a:rPr>
                <a:t>Challenges must be filed with the Executive Director’s office</a:t>
              </a:r>
            </a:p>
            <a:p>
              <a:pPr marL="230188" indent="-230188">
                <a:spcBef>
                  <a:spcPts val="0"/>
                </a:spcBef>
                <a:spcAft>
                  <a:spcPts val="600"/>
                </a:spcAft>
                <a:buClr>
                  <a:srgbClr val="0A1B2B"/>
                </a:buClr>
                <a:buFont typeface="Wingdings" pitchFamily="2" charset="2"/>
                <a:buChar char="§"/>
              </a:pPr>
              <a:r>
                <a:rPr lang="en-US" sz="2000" dirty="0" smtClean="0">
                  <a:solidFill>
                    <a:prstClr val="black"/>
                  </a:solidFill>
                  <a:cs typeface="Arial" pitchFamily="34" charset="0"/>
                </a:rPr>
                <a:t>Pre preclusion requests may be made to PEPS Division Director</a:t>
              </a:r>
            </a:p>
            <a:p>
              <a:pPr marL="230188" indent="-230188">
                <a:spcBef>
                  <a:spcPts val="0"/>
                </a:spcBef>
                <a:spcAft>
                  <a:spcPts val="600"/>
                </a:spcAft>
                <a:buClr>
                  <a:srgbClr val="0A1B2B"/>
                </a:buClr>
                <a:buFont typeface="Wingdings" pitchFamily="2" charset="2"/>
                <a:buChar char="§"/>
              </a:pPr>
              <a:endParaRPr lang="en-US" sz="1600" dirty="0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" name="Isosceles Triangle 17"/>
            <p:cNvSpPr/>
            <p:nvPr>
              <p:custDataLst>
                <p:tags r:id="rId6"/>
              </p:custDataLst>
            </p:nvPr>
          </p:nvSpPr>
          <p:spPr>
            <a:xfrm rot="10800000">
              <a:off x="5033140" y="1124777"/>
              <a:ext cx="283464" cy="182880"/>
            </a:xfrm>
            <a:prstGeom prst="triangle">
              <a:avLst>
                <a:gd name="adj" fmla="val 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  <p:sp>
        <p:nvSpPr>
          <p:cNvPr id="20" name="Pentagon 19"/>
          <p:cNvSpPr/>
          <p:nvPr>
            <p:custDataLst>
              <p:tags r:id="rId2"/>
            </p:custDataLst>
          </p:nvPr>
        </p:nvSpPr>
        <p:spPr>
          <a:xfrm>
            <a:off x="4955861" y="711748"/>
            <a:ext cx="2743200" cy="376891"/>
          </a:xfrm>
          <a:prstGeom prst="homePlate">
            <a:avLst>
              <a:gd name="adj" fmla="val 33333"/>
            </a:avLst>
          </a:prstGeom>
          <a:gradFill flip="none" rotWithShape="1">
            <a:gsLst>
              <a:gs pos="0">
                <a:schemeClr val="accent1">
                  <a:lumMod val="90000"/>
                  <a:lumOff val="10000"/>
                </a:schemeClr>
              </a:gs>
              <a:gs pos="50000">
                <a:schemeClr val="accent1">
                  <a:lumMod val="75000"/>
                  <a:lumOff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white"/>
                </a:solidFill>
                <a:cs typeface="Arial" pitchFamily="34" charset="0"/>
              </a:rPr>
              <a:t> Next Steps</a:t>
            </a:r>
            <a:endParaRPr lang="en-US" sz="1600" b="1" dirty="0">
              <a:solidFill>
                <a:prstClr val="white"/>
              </a:solidFill>
              <a:cs typeface="Arial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955861" y="1088639"/>
            <a:ext cx="4035739" cy="4702561"/>
            <a:chOff x="5033140" y="1124777"/>
            <a:chExt cx="4208775" cy="4702561"/>
          </a:xfrm>
        </p:grpSpPr>
        <p:sp>
          <p:nvSpPr>
            <p:cNvPr id="22" name="Rectangle 21"/>
            <p:cNvSpPr/>
            <p:nvPr>
              <p:custDataLst>
                <p:tags r:id="rId3"/>
              </p:custDataLst>
            </p:nvPr>
          </p:nvSpPr>
          <p:spPr bwMode="auto">
            <a:xfrm>
              <a:off x="5309995" y="1152614"/>
              <a:ext cx="3931920" cy="4674724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91440" rIns="91440" bIns="91440" rtlCol="0" anchor="t"/>
            <a:lstStyle/>
            <a:p>
              <a:pPr marL="230188" indent="-230188">
                <a:spcBef>
                  <a:spcPts val="0"/>
                </a:spcBef>
                <a:spcAft>
                  <a:spcPts val="600"/>
                </a:spcAft>
                <a:buClr>
                  <a:srgbClr val="0A1B2B"/>
                </a:buClr>
                <a:buFont typeface="Wingdings" pitchFamily="2" charset="2"/>
                <a:buChar char="§"/>
              </a:pPr>
              <a:r>
                <a:rPr lang="en-US" sz="2000" dirty="0" smtClean="0">
                  <a:solidFill>
                    <a:prstClr val="black"/>
                  </a:solidFill>
                  <a:cs typeface="Arial" pitchFamily="34" charset="0"/>
                </a:rPr>
                <a:t>PEPS contracted with TTI to investigate and report on design and construction engineering inspection practices nationwide</a:t>
              </a:r>
            </a:p>
            <a:p>
              <a:pPr marL="230188" indent="-230188">
                <a:spcAft>
                  <a:spcPts val="600"/>
                </a:spcAft>
                <a:buClr>
                  <a:srgbClr val="0A1B2B"/>
                </a:buClr>
                <a:buFont typeface="Wingdings" pitchFamily="2" charset="2"/>
                <a:buChar char="§"/>
              </a:pPr>
              <a:r>
                <a:rPr lang="en-US" sz="2000" dirty="0">
                  <a:solidFill>
                    <a:prstClr val="black"/>
                  </a:solidFill>
                  <a:cs typeface="Arial" pitchFamily="34" charset="0"/>
                </a:rPr>
                <a:t>PEPS </a:t>
              </a:r>
              <a:r>
                <a:rPr lang="en-US" sz="2000" dirty="0" smtClean="0">
                  <a:solidFill>
                    <a:prstClr val="black"/>
                  </a:solidFill>
                  <a:cs typeface="Arial" pitchFamily="34" charset="0"/>
                </a:rPr>
                <a:t>recently modified </a:t>
              </a:r>
              <a:r>
                <a:rPr lang="en-US" sz="2000" dirty="0">
                  <a:solidFill>
                    <a:prstClr val="black"/>
                  </a:solidFill>
                  <a:cs typeface="Arial" pitchFamily="34" charset="0"/>
                </a:rPr>
                <a:t>policy for sub consultants </a:t>
              </a:r>
              <a:r>
                <a:rPr lang="en-US" sz="2000" dirty="0" smtClean="0">
                  <a:solidFill>
                    <a:prstClr val="black"/>
                  </a:solidFill>
                  <a:cs typeface="Arial" pitchFamily="34" charset="0"/>
                </a:rPr>
                <a:t>to </a:t>
              </a:r>
              <a:r>
                <a:rPr lang="en-US" sz="2000" dirty="0">
                  <a:solidFill>
                    <a:prstClr val="black"/>
                  </a:solidFill>
                  <a:cs typeface="Arial" pitchFamily="34" charset="0"/>
                </a:rPr>
                <a:t>allow non design related firms to pass </a:t>
              </a:r>
              <a:r>
                <a:rPr lang="en-US" sz="2000" dirty="0" smtClean="0">
                  <a:solidFill>
                    <a:prstClr val="black"/>
                  </a:solidFill>
                  <a:cs typeface="Arial" pitchFamily="34" charset="0"/>
                </a:rPr>
                <a:t>from </a:t>
              </a:r>
              <a:r>
                <a:rPr lang="en-US" sz="2000" dirty="0">
                  <a:solidFill>
                    <a:prstClr val="black"/>
                  </a:solidFill>
                  <a:cs typeface="Arial" pitchFamily="34" charset="0"/>
                </a:rPr>
                <a:t>PS&amp;E to CEI</a:t>
              </a:r>
            </a:p>
            <a:p>
              <a:pPr marL="230188" indent="-230188">
                <a:spcBef>
                  <a:spcPts val="0"/>
                </a:spcBef>
                <a:spcAft>
                  <a:spcPts val="600"/>
                </a:spcAft>
                <a:buClr>
                  <a:srgbClr val="0A1B2B"/>
                </a:buClr>
                <a:buFont typeface="Wingdings" pitchFamily="2" charset="2"/>
                <a:buChar char="§"/>
              </a:pPr>
              <a:r>
                <a:rPr lang="en-US" sz="2000" dirty="0" smtClean="0">
                  <a:solidFill>
                    <a:prstClr val="black"/>
                  </a:solidFill>
                  <a:cs typeface="Arial" pitchFamily="34" charset="0"/>
                </a:rPr>
                <a:t>PEPS working with CSO, CST and OGC to examine risk of establishing a threshold for Prime firms to clear preclusion</a:t>
              </a:r>
            </a:p>
            <a:p>
              <a:pPr>
                <a:spcBef>
                  <a:spcPts val="0"/>
                </a:spcBef>
                <a:spcAft>
                  <a:spcPts val="600"/>
                </a:spcAft>
                <a:buClr>
                  <a:srgbClr val="0A1B2B"/>
                </a:buClr>
              </a:pPr>
              <a:endParaRPr lang="en-US" sz="2000" dirty="0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3" name="Isosceles Triangle 22"/>
            <p:cNvSpPr/>
            <p:nvPr>
              <p:custDataLst>
                <p:tags r:id="rId4"/>
              </p:custDataLst>
            </p:nvPr>
          </p:nvSpPr>
          <p:spPr>
            <a:xfrm rot="10800000">
              <a:off x="5033140" y="1124777"/>
              <a:ext cx="283464" cy="182880"/>
            </a:xfrm>
            <a:prstGeom prst="triangle">
              <a:avLst>
                <a:gd name="adj" fmla="val 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6001879"/>
      </p:ext>
    </p:extLst>
  </p:cSld>
  <p:clrMapOvr>
    <a:masterClrMapping/>
  </p:clrMapOvr>
  <p:transition spd="slow" advTm="1000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331" y="0"/>
            <a:ext cx="8869680" cy="457200"/>
          </a:xfrm>
        </p:spPr>
        <p:txBody>
          <a:bodyPr/>
          <a:lstStyle/>
          <a:p>
            <a:pPr>
              <a:tabLst/>
            </a:pPr>
            <a:r>
              <a:rPr lang="en-US" dirty="0" smtClean="0"/>
              <a:t>Points of Contact</a:t>
            </a:r>
            <a:endParaRPr lang="en-US" dirty="0"/>
          </a:p>
        </p:txBody>
      </p:sp>
      <p:sp>
        <p:nvSpPr>
          <p:cNvPr id="13" name="dtable101401764154434 10 31 105 130 1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72331" y="1435053"/>
            <a:ext cx="1649597" cy="21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400" b="1" dirty="0" smtClean="0">
              <a:solidFill>
                <a:schemeClr val="bg1"/>
              </a:solidFill>
            </a:endParaRPr>
          </a:p>
        </p:txBody>
      </p:sp>
      <p:sp>
        <p:nvSpPr>
          <p:cNvPr id="14" name="dtable101401764154434 10 31 132 130 13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2189" y="1611751"/>
            <a:ext cx="1578576" cy="1225296"/>
          </a:xfrm>
          <a:prstGeom prst="rect">
            <a:avLst/>
          </a:prstGeom>
          <a:solidFill>
            <a:srgbClr val="042A45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3500" tIns="0" rIns="6350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Project Related Information</a:t>
            </a:r>
          </a:p>
        </p:txBody>
      </p:sp>
      <p:sp>
        <p:nvSpPr>
          <p:cNvPr id="15" name="dtable101401764154434 10 31 277 130 9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6210" y="3425733"/>
            <a:ext cx="1578576" cy="1222467"/>
          </a:xfrm>
          <a:prstGeom prst="rect">
            <a:avLst/>
          </a:prstGeom>
          <a:solidFill>
            <a:srgbClr val="042A45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3500" tIns="0" rIns="63500" bIns="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="1" baseline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9pPr>
          </a:lstStyle>
          <a:p>
            <a:r>
              <a:rPr lang="en-US" sz="1800" dirty="0" smtClean="0"/>
              <a:t>Procurement Related </a:t>
            </a:r>
            <a:r>
              <a:rPr lang="en-US" sz="1800" dirty="0"/>
              <a:t>Information </a:t>
            </a:r>
          </a:p>
        </p:txBody>
      </p:sp>
      <p:sp>
        <p:nvSpPr>
          <p:cNvPr id="18" name="dtable101401764154434 10 170 132 499 13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21928" y="1611751"/>
            <a:ext cx="3799705" cy="1300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231775" indent="-231775">
              <a:buClrTx/>
              <a:buFont typeface="Wingdings" panose="05000000000000000000" pitchFamily="2" charset="2"/>
              <a:buChar char="§"/>
            </a:pPr>
            <a:r>
              <a:rPr lang="en-US" sz="1800" dirty="0" smtClean="0"/>
              <a:t>District Engineers</a:t>
            </a:r>
          </a:p>
          <a:p>
            <a:pPr marL="231775" indent="-231775">
              <a:buClrTx/>
              <a:buFont typeface="Wingdings" panose="05000000000000000000" pitchFamily="2" charset="2"/>
              <a:buChar char="§"/>
            </a:pPr>
            <a:r>
              <a:rPr lang="en-US" sz="1800" dirty="0" smtClean="0"/>
              <a:t>District Directors </a:t>
            </a:r>
            <a:r>
              <a:rPr lang="en-US" sz="1800" dirty="0"/>
              <a:t>of Transportation Planning and Development (</a:t>
            </a:r>
            <a:r>
              <a:rPr lang="en-US" sz="1800" dirty="0" smtClean="0"/>
              <a:t>TP&amp;D)</a:t>
            </a:r>
          </a:p>
          <a:p>
            <a:pPr marL="231775" indent="-231775">
              <a:buClrTx/>
              <a:buFont typeface="Wingdings" panose="05000000000000000000" pitchFamily="2" charset="2"/>
              <a:buChar char="§"/>
            </a:pPr>
            <a:r>
              <a:rPr lang="en-US" sz="1800" dirty="0" smtClean="0"/>
              <a:t>District Design Engineers</a:t>
            </a:r>
          </a:p>
          <a:p>
            <a:pPr marL="231775" indent="-231775">
              <a:buClrTx/>
              <a:buFont typeface="Wingdings" panose="05000000000000000000" pitchFamily="2" charset="2"/>
              <a:buChar char="§"/>
            </a:pPr>
            <a:r>
              <a:rPr lang="en-US" sz="1800" dirty="0" smtClean="0"/>
              <a:t>Division Directors</a:t>
            </a:r>
          </a:p>
          <a:p>
            <a:pPr marL="231775" indent="-231775">
              <a:buClrTx/>
              <a:buFont typeface="Wingdings" panose="05000000000000000000" pitchFamily="2" charset="2"/>
              <a:buChar char="§"/>
            </a:pPr>
            <a:r>
              <a:rPr lang="en-US" sz="1800" dirty="0" smtClean="0"/>
              <a:t>Directors of Construction</a:t>
            </a:r>
            <a:endParaRPr lang="en-US" sz="18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</p:txBody>
      </p:sp>
      <p:sp>
        <p:nvSpPr>
          <p:cNvPr id="19" name="dtable101401764154434 10 170 277 499 9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15294" y="3427367"/>
            <a:ext cx="6314305" cy="61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285750" indent="-285750" defTabSz="895350" eaLnBrk="1" hangingPunct="1">
              <a:buClr>
                <a:schemeClr val="tx2"/>
              </a:buClr>
              <a:buFont typeface="Arial" panose="020B0604020202020204" pitchFamily="34" charset="0"/>
              <a:buChar char="•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231775" indent="-231775">
              <a:buClrTx/>
              <a:buFont typeface="Wingdings" panose="05000000000000000000" pitchFamily="2" charset="2"/>
              <a:buChar char="§"/>
            </a:pPr>
            <a:r>
              <a:rPr lang="en-US" dirty="0" smtClean="0"/>
              <a:t>PEPS Service </a:t>
            </a:r>
            <a:r>
              <a:rPr lang="en-US" dirty="0"/>
              <a:t>Center Managers (</a:t>
            </a:r>
            <a:r>
              <a:rPr lang="en-US" dirty="0" smtClean="0"/>
              <a:t>SCMs)</a:t>
            </a:r>
          </a:p>
          <a:p>
            <a:pPr marL="231775" indent="-231775">
              <a:buClrTx/>
              <a:buFont typeface="Wingdings" panose="05000000000000000000" pitchFamily="2" charset="2"/>
              <a:buChar char="§"/>
            </a:pPr>
            <a:r>
              <a:rPr lang="en-US" dirty="0" smtClean="0"/>
              <a:t>Pre-RFQ </a:t>
            </a:r>
            <a:r>
              <a:rPr lang="en-US" dirty="0"/>
              <a:t>meetings and </a:t>
            </a:r>
            <a:r>
              <a:rPr lang="en-US" dirty="0" smtClean="0"/>
              <a:t>workshops</a:t>
            </a:r>
          </a:p>
          <a:p>
            <a:pPr marL="231775" indent="-231775">
              <a:buClrTx/>
              <a:buFont typeface="Wingdings" panose="05000000000000000000" pitchFamily="2" charset="2"/>
              <a:buChar char="§"/>
            </a:pPr>
            <a:r>
              <a:rPr lang="en-US" dirty="0" smtClean="0"/>
              <a:t>PEPS Center of Excellence</a:t>
            </a:r>
          </a:p>
          <a:p>
            <a:pPr marL="231775" indent="-231775">
              <a:buClrTx/>
              <a:buFont typeface="Wingdings" panose="05000000000000000000" pitchFamily="2" charset="2"/>
              <a:buChar char="§"/>
            </a:pPr>
            <a:r>
              <a:rPr lang="en-US" dirty="0" smtClean="0"/>
              <a:t>PEPS Business Operations Center</a:t>
            </a:r>
          </a:p>
          <a:p>
            <a:pPr marL="231775" indent="-231775">
              <a:buClrTx/>
              <a:buFont typeface="Wingdings" panose="05000000000000000000" pitchFamily="2" charset="2"/>
              <a:buChar char="§"/>
            </a:pPr>
            <a:r>
              <a:rPr lang="en-US" dirty="0" smtClean="0"/>
              <a:t>PEPS Procurement Engineers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27" name="hdivdtable101401764154434 2 2"/>
          <p:cNvCxnSpPr/>
          <p:nvPr/>
        </p:nvCxnSpPr>
        <p:spPr>
          <a:xfrm>
            <a:off x="205381" y="1435053"/>
            <a:ext cx="7726715" cy="158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hdivdtable101401764154434 3"/>
          <p:cNvCxnSpPr/>
          <p:nvPr/>
        </p:nvCxnSpPr>
        <p:spPr>
          <a:xfrm>
            <a:off x="266210" y="3276600"/>
            <a:ext cx="7726715" cy="1588"/>
          </a:xfrm>
          <a:prstGeom prst="line">
            <a:avLst/>
          </a:prstGeom>
          <a:ln>
            <a:solidFill>
              <a:srgbClr val="AAAAA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hdivdtable101401764154434 2 2"/>
          <p:cNvCxnSpPr/>
          <p:nvPr/>
        </p:nvCxnSpPr>
        <p:spPr>
          <a:xfrm>
            <a:off x="205381" y="4799012"/>
            <a:ext cx="7726715" cy="158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 indent="-276225">
              <a:spcBef>
                <a:spcPts val="900"/>
              </a:spcBef>
            </a:pPr>
            <a:fld id="{126B356D-DBE9-445A-9C43-3D3F41468F04}" type="slidenum">
              <a:rPr lang="en-US" smtClean="0"/>
              <a:pPr lvl="1" indent="-276225">
                <a:spcBef>
                  <a:spcPts val="900"/>
                </a:spcBef>
              </a:pPr>
              <a:t>16</a:t>
            </a:fld>
            <a:endParaRPr lang="en-US" dirty="0"/>
          </a:p>
        </p:txBody>
      </p:sp>
      <p:pic>
        <p:nvPicPr>
          <p:cNvPr id="21" name="Picture 12" descr="C:\Users\MDYE\AppData\Local\Microsoft\Windows\Temporary Internet Files\Content.IE5\M168XNQV\MC900437117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698129"/>
            <a:ext cx="1564978" cy="141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02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">
        <p14:reveal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916" y="0"/>
            <a:ext cx="8001000" cy="461665"/>
          </a:xfrm>
        </p:spPr>
        <p:txBody>
          <a:bodyPr/>
          <a:lstStyle/>
          <a:p>
            <a:r>
              <a:rPr lang="en-US" dirty="0" smtClean="0"/>
              <a:t>Future PEPS Direction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 indent="-276225">
              <a:spcBef>
                <a:spcPts val="900"/>
              </a:spcBef>
            </a:pPr>
            <a:fld id="{126B356D-DBE9-445A-9C43-3D3F41468F04}" type="slidenum">
              <a:rPr lang="en-US" smtClean="0"/>
              <a:pPr lvl="1" indent="-276225">
                <a:spcBef>
                  <a:spcPts val="900"/>
                </a:spcBef>
              </a:pPr>
              <a:t>17</a:t>
            </a:fld>
            <a:endParaRPr lang="en-US" dirty="0"/>
          </a:p>
        </p:txBody>
      </p:sp>
      <p:sp>
        <p:nvSpPr>
          <p:cNvPr id="12" name="Rectangle 11"/>
          <p:cNvSpPr/>
          <p:nvPr>
            <p:custDataLst>
              <p:tags r:id="rId1"/>
            </p:custDataLst>
          </p:nvPr>
        </p:nvSpPr>
        <p:spPr bwMode="auto">
          <a:xfrm>
            <a:off x="381000" y="762000"/>
            <a:ext cx="8070846" cy="54102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/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200" b="1" dirty="0" smtClean="0">
                <a:solidFill>
                  <a:schemeClr val="tx1"/>
                </a:solidFill>
                <a:cs typeface="Arial" pitchFamily="34" charset="0"/>
              </a:rPr>
              <a:t>Future Project Mix (PEPS Steering Committee)</a:t>
            </a:r>
          </a:p>
          <a:p>
            <a:pPr marL="457200" indent="-2286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 smtClean="0">
                <a:solidFill>
                  <a:schemeClr val="tx1"/>
                </a:solidFill>
                <a:cs typeface="Arial" pitchFamily="34" charset="0"/>
              </a:rPr>
              <a:t>50% Indefinite Deliverable (ID) / 50% Specific Deliverable (SD)</a:t>
            </a:r>
          </a:p>
          <a:p>
            <a:pPr marL="457200" indent="-2286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 smtClean="0">
                <a:solidFill>
                  <a:schemeClr val="tx1"/>
                </a:solidFill>
                <a:cs typeface="Arial" pitchFamily="34" charset="0"/>
              </a:rPr>
              <a:t>Future CEI will be Specific Deliverable by project</a:t>
            </a:r>
          </a:p>
          <a:p>
            <a:pPr marL="457200" indent="-2286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 smtClean="0">
                <a:solidFill>
                  <a:schemeClr val="tx1"/>
                </a:solidFill>
                <a:cs typeface="Arial" pitchFamily="34" charset="0"/>
              </a:rPr>
              <a:t>Future </a:t>
            </a:r>
            <a:r>
              <a:rPr lang="en-US" sz="2200" dirty="0">
                <a:solidFill>
                  <a:schemeClr val="tx1"/>
                </a:solidFill>
                <a:cs typeface="Arial" pitchFamily="34" charset="0"/>
              </a:rPr>
              <a:t>CEI will be </a:t>
            </a:r>
            <a:r>
              <a:rPr lang="en-US" sz="2200" dirty="0" smtClean="0">
                <a:solidFill>
                  <a:schemeClr val="tx1"/>
                </a:solidFill>
                <a:cs typeface="Arial" pitchFamily="34" charset="0"/>
              </a:rPr>
              <a:t>work authorization on execution</a:t>
            </a:r>
            <a:endParaRPr lang="en-US" sz="2200" dirty="0">
              <a:solidFill>
                <a:schemeClr val="tx1"/>
              </a:solidFill>
              <a:cs typeface="Arial" pitchFamily="34" charset="0"/>
            </a:endParaRPr>
          </a:p>
          <a:p>
            <a:pPr marL="457200" indent="-2286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 smtClean="0">
                <a:solidFill>
                  <a:schemeClr val="tx1"/>
                </a:solidFill>
                <a:cs typeface="Arial" pitchFamily="34" charset="0"/>
              </a:rPr>
              <a:t>Future GEC will be Specific Deliverable by project</a:t>
            </a:r>
          </a:p>
          <a:p>
            <a:pPr marL="457200" indent="-2286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 smtClean="0">
                <a:solidFill>
                  <a:schemeClr val="tx1"/>
                </a:solidFill>
                <a:cs typeface="Arial" pitchFamily="34" charset="0"/>
              </a:rPr>
              <a:t>Minimize preclusion between Design and Construction</a:t>
            </a:r>
          </a:p>
          <a:p>
            <a:pPr marL="457200" indent="-2286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 smtClean="0">
                <a:solidFill>
                  <a:schemeClr val="tx1"/>
                </a:solidFill>
                <a:cs typeface="Arial" pitchFamily="34" charset="0"/>
              </a:rPr>
              <a:t>Improve CST participation</a:t>
            </a:r>
          </a:p>
          <a:p>
            <a:pPr marL="457200" indent="-2286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 smtClean="0">
                <a:solidFill>
                  <a:schemeClr val="tx1"/>
                </a:solidFill>
                <a:cs typeface="Arial" pitchFamily="34" charset="0"/>
              </a:rPr>
              <a:t>Pilot electronic SOQ submittals in FY 2018</a:t>
            </a:r>
          </a:p>
          <a:p>
            <a:pPr marL="457200" indent="-2286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 smtClean="0">
                <a:solidFill>
                  <a:schemeClr val="tx1"/>
                </a:solidFill>
                <a:cs typeface="Arial" pitchFamily="34" charset="0"/>
              </a:rPr>
              <a:t>PM will be required to be precertified</a:t>
            </a:r>
          </a:p>
          <a:p>
            <a:pPr marL="457200" indent="-2286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 smtClean="0">
                <a:solidFill>
                  <a:schemeClr val="tx1"/>
                </a:solidFill>
                <a:cs typeface="Arial" pitchFamily="34" charset="0"/>
              </a:rPr>
              <a:t>Annual and end of project evaluations are required</a:t>
            </a:r>
          </a:p>
          <a:p>
            <a:pPr marL="228600">
              <a:spcAft>
                <a:spcPts val="600"/>
              </a:spcAft>
              <a:defRPr/>
            </a:pPr>
            <a:endParaRPr lang="en-US" sz="2000" dirty="0" smtClean="0">
              <a:solidFill>
                <a:schemeClr val="tx1"/>
              </a:solidFill>
              <a:cs typeface="Arial" pitchFamily="34" charset="0"/>
            </a:endParaRPr>
          </a:p>
          <a:p>
            <a:pPr marL="228600">
              <a:spcAft>
                <a:spcPts val="600"/>
              </a:spcAft>
              <a:defRPr/>
            </a:pPr>
            <a:endParaRPr lang="en-US" sz="2000" dirty="0" smtClean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90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/>
              <a:pPr lvl="1">
                <a:spcBef>
                  <a:spcPts val="900"/>
                </a:spcBef>
              </a:pPr>
              <a:t>18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74320" y="0"/>
            <a:ext cx="8869680" cy="457200"/>
          </a:xfrm>
        </p:spPr>
        <p:txBody>
          <a:bodyPr/>
          <a:lstStyle/>
          <a:p>
            <a:r>
              <a:rPr lang="en-US" dirty="0" smtClean="0"/>
              <a:t>IS IT WORKING?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600200"/>
            <a:ext cx="2990850" cy="3987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3400" y="676870"/>
            <a:ext cx="24003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YES!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1524000"/>
            <a:ext cx="3886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Initial screening is faster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Disqualifications are down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DQ notice is immediate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Debriefs are getting  better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Debriefs  are starting earlier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Negotiations are improving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WA are monitored weekly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WA are executed sooner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Feedback openly requested</a:t>
            </a:r>
          </a:p>
        </p:txBody>
      </p:sp>
    </p:spTree>
    <p:extLst>
      <p:ext uri="{BB962C8B-B14F-4D97-AF65-F5344CB8AC3E}">
        <p14:creationId xmlns:p14="http://schemas.microsoft.com/office/powerpoint/2010/main" val="4097746423"/>
      </p:ext>
    </p:extLst>
  </p:cSld>
  <p:clrMapOvr>
    <a:masterClrMapping/>
  </p:clrMapOvr>
  <p:transition spd="slow" advTm="1000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/>
              <a:pPr lvl="1">
                <a:spcBef>
                  <a:spcPts val="900"/>
                </a:spcBef>
              </a:pPr>
              <a:t>19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74320" y="0"/>
            <a:ext cx="8869680" cy="457200"/>
          </a:xfrm>
        </p:spPr>
        <p:txBody>
          <a:bodyPr/>
          <a:lstStyle/>
          <a:p>
            <a:r>
              <a:rPr lang="en-US" dirty="0" smtClean="0"/>
              <a:t>Future News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990600"/>
            <a:ext cx="47043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The very first ever of its kind…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9200" y="1905000"/>
            <a:ext cx="7467600" cy="37856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PEPS Division Conference</a:t>
            </a:r>
          </a:p>
          <a:p>
            <a:pPr algn="ctr"/>
            <a:r>
              <a:rPr lang="en-US" sz="4800" dirty="0"/>
              <a:t>November 3, 2017</a:t>
            </a:r>
          </a:p>
          <a:p>
            <a:pPr algn="ctr"/>
            <a:r>
              <a:rPr lang="en-US" sz="4800" dirty="0"/>
              <a:t>Omni </a:t>
            </a:r>
            <a:r>
              <a:rPr lang="en-US" sz="4800" dirty="0" smtClean="0"/>
              <a:t>Hotel- Southpark</a:t>
            </a:r>
            <a:endParaRPr lang="en-US" sz="4800" dirty="0"/>
          </a:p>
          <a:p>
            <a:pPr algn="ctr"/>
            <a:r>
              <a:rPr lang="en-US" sz="4800" dirty="0"/>
              <a:t>4140 Governor’s Row</a:t>
            </a:r>
          </a:p>
          <a:p>
            <a:pPr algn="ctr"/>
            <a:r>
              <a:rPr lang="en-US" sz="4800" dirty="0"/>
              <a:t>Austin, Texas </a:t>
            </a:r>
          </a:p>
        </p:txBody>
      </p:sp>
    </p:spTree>
    <p:extLst>
      <p:ext uri="{BB962C8B-B14F-4D97-AF65-F5344CB8AC3E}">
        <p14:creationId xmlns:p14="http://schemas.microsoft.com/office/powerpoint/2010/main" val="2052931709"/>
      </p:ext>
    </p:extLst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78826373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343" name="think-cell Slide" r:id="rId14" imgW="270" imgH="270" progId="TCLayout.ActiveDocument.1">
                  <p:embed/>
                </p:oleObj>
              </mc:Choice>
              <mc:Fallback>
                <p:oleObj name="think-cell Slide" r:id="rId1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274320" y="780884"/>
            <a:ext cx="8696487" cy="5257799"/>
            <a:chOff x="135931" y="677559"/>
            <a:chExt cx="8892498" cy="5494641"/>
          </a:xfrm>
        </p:grpSpPr>
        <p:sp>
          <p:nvSpPr>
            <p:cNvPr id="23" name="Rectangle 22"/>
            <p:cNvSpPr>
              <a:spLocks/>
            </p:cNvSpPr>
            <p:nvPr>
              <p:custDataLst>
                <p:tags r:id="rId4"/>
              </p:custDataLst>
            </p:nvPr>
          </p:nvSpPr>
          <p:spPr>
            <a:xfrm>
              <a:off x="135933" y="677559"/>
              <a:ext cx="8892496" cy="54946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6" name="Rectangle 2"/>
            <p:cNvSpPr txBox="1">
              <a:spLocks/>
            </p:cNvSpPr>
            <p:nvPr>
              <p:custDataLst>
                <p:tags r:id="rId5"/>
              </p:custDataLst>
            </p:nvPr>
          </p:nvSpPr>
          <p:spPr>
            <a:xfrm>
              <a:off x="3810000" y="3842940"/>
              <a:ext cx="4978015" cy="1157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607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46088" indent="-247650" defTabSz="913526" eaLnBrk="1" hangingPunct="1">
                <a:buClr>
                  <a:schemeClr val="tx2"/>
                </a:buClr>
                <a:buSzPct val="110000"/>
                <a:buFont typeface="Arial" charset="0"/>
                <a:buChar char="–"/>
                <a:defRPr baseline="0">
                  <a:latin typeface="+mn-lt"/>
                </a:defRPr>
              </a:lvl3pPr>
              <a:lvl4pPr marL="631825" indent="-185738" defTabSz="913526" eaLnBrk="1" hangingPunct="1">
                <a:buClr>
                  <a:schemeClr val="tx2"/>
                </a:buClr>
                <a:buSzPct val="100000"/>
                <a:buFont typeface="Arial" pitchFamily="34" charset="0"/>
                <a:buChar char="•"/>
                <a:defRPr baseline="0">
                  <a:latin typeface="+mn-lt"/>
                </a:defRPr>
              </a:lvl4pPr>
              <a:lvl5pPr marL="798513" indent="-16668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>
                <a:buClr>
                  <a:srgbClr val="142C52"/>
                </a:buClr>
              </a:pPr>
              <a:r>
                <a:rPr lang="en-US" b="1" dirty="0" smtClean="0">
                  <a:solidFill>
                    <a:srgbClr val="142C52"/>
                  </a:solidFill>
                </a:rPr>
                <a:t>Professional Engineering Procurement Services </a:t>
              </a:r>
              <a:r>
                <a:rPr lang="en-US" dirty="0" smtClean="0">
                  <a:solidFill>
                    <a:srgbClr val="000000"/>
                  </a:solidFill>
                </a:rPr>
                <a:t>represents the consolidated procurement organization supporting engineering, architectural and surveying contracts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35931" y="677559"/>
              <a:ext cx="3383280" cy="1853718"/>
              <a:chOff x="135932" y="677559"/>
              <a:chExt cx="3087071" cy="1853718"/>
            </a:xfrm>
          </p:grpSpPr>
          <p:sp>
            <p:nvSpPr>
              <p:cNvPr id="12" name="Rectangle 11"/>
              <p:cNvSpPr>
                <a:spLocks/>
              </p:cNvSpPr>
              <p:nvPr>
                <p:custDataLst>
                  <p:tags r:id="rId10"/>
                </p:custDataLst>
              </p:nvPr>
            </p:nvSpPr>
            <p:spPr>
              <a:xfrm>
                <a:off x="135932" y="677560"/>
                <a:ext cx="3087071" cy="1853717"/>
              </a:xfrm>
              <a:prstGeom prst="rect">
                <a:avLst/>
              </a:prstGeom>
              <a:solidFill>
                <a:schemeClr val="accent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2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154183" y="677559"/>
                <a:ext cx="3068819" cy="16989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18288" tIns="18288" rIns="18288" bIns="18288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0" lvl="0" indent="0" defTabSz="913526" eaLnBrk="1" hangingPunct="1">
                  <a:buClr>
                    <a:schemeClr val="tx2"/>
                  </a:buClr>
                  <a:defRPr baseline="0">
                    <a:latin typeface="+mn-lt"/>
                  </a:defRPr>
                </a:lvl1pPr>
                <a:lvl2pPr marL="197607" indent="-195987" defTabSz="913526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baseline="0">
                    <a:latin typeface="+mn-lt"/>
                  </a:defRPr>
                </a:lvl2pPr>
                <a:lvl3pPr marL="446088" indent="-247650" defTabSz="913526" eaLnBrk="1" hangingPunct="1">
                  <a:buClr>
                    <a:schemeClr val="tx2"/>
                  </a:buClr>
                  <a:buSzPct val="110000"/>
                  <a:buFont typeface="Arial" charset="0"/>
                  <a:buChar char="–"/>
                  <a:defRPr baseline="0">
                    <a:latin typeface="+mn-lt"/>
                  </a:defRPr>
                </a:lvl3pPr>
                <a:lvl4pPr marL="631825" indent="-185738" defTabSz="913526" eaLnBrk="1" hangingPunct="1">
                  <a:buClr>
                    <a:schemeClr val="tx2"/>
                  </a:buClr>
                  <a:buSzPct val="100000"/>
                  <a:buFont typeface="Arial" pitchFamily="34" charset="0"/>
                  <a:buChar char="•"/>
                  <a:defRPr baseline="0">
                    <a:latin typeface="+mn-lt"/>
                  </a:defRPr>
                </a:lvl4pPr>
                <a:lvl5pPr marL="798513" indent="-166688" defTabSz="913526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5pPr>
                <a:lvl6pPr marL="765029" indent="-132818" defTabSz="9135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6pPr>
                <a:lvl7pPr marL="765029" indent="-132818" defTabSz="9135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7pPr>
                <a:lvl8pPr marL="765029" indent="-132818" defTabSz="9135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8pPr>
                <a:lvl9pPr marL="765029" indent="-132818" defTabSz="9135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9pPr>
              </a:lstStyle>
              <a:p>
                <a:pPr>
                  <a:buClr>
                    <a:srgbClr val="142C52"/>
                  </a:buClr>
                </a:pPr>
                <a:r>
                  <a:rPr lang="en-US" b="1" dirty="0" smtClean="0">
                    <a:solidFill>
                      <a:prstClr val="white"/>
                    </a:solidFill>
                  </a:rPr>
                  <a:t>Mission</a:t>
                </a:r>
              </a:p>
              <a:p>
                <a:pPr>
                  <a:buClr>
                    <a:srgbClr val="142C52"/>
                  </a:buClr>
                </a:pPr>
                <a:r>
                  <a:rPr lang="en-US" dirty="0" smtClean="0">
                    <a:solidFill>
                      <a:prstClr val="white"/>
                    </a:solidFill>
                  </a:rPr>
                  <a:t>Work with our TxDOT customers and external partners to procure the most qualified consultants to deliver effective solutions for Texas </a:t>
                </a:r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35931" y="2667307"/>
              <a:ext cx="3383280" cy="2222248"/>
              <a:chOff x="135932" y="2667307"/>
              <a:chExt cx="3087071" cy="2222248"/>
            </a:xfrm>
          </p:grpSpPr>
          <p:sp>
            <p:nvSpPr>
              <p:cNvPr id="24" name="Rectangle 23"/>
              <p:cNvSpPr>
                <a:spLocks/>
              </p:cNvSpPr>
              <p:nvPr>
                <p:custDataLst>
                  <p:tags r:id="rId8"/>
                </p:custDataLst>
              </p:nvPr>
            </p:nvSpPr>
            <p:spPr>
              <a:xfrm>
                <a:off x="135932" y="2667307"/>
                <a:ext cx="3087071" cy="2222248"/>
              </a:xfrm>
              <a:prstGeom prst="rect">
                <a:avLst/>
              </a:prstGeom>
              <a:solidFill>
                <a:schemeClr val="accent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Rectangle 2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211650" y="2715054"/>
                <a:ext cx="2935634" cy="20263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0" lvl="0" indent="0" defTabSz="913526" eaLnBrk="1" hangingPunct="1">
                  <a:buClr>
                    <a:schemeClr val="tx2"/>
                  </a:buClr>
                  <a:defRPr baseline="0">
                    <a:latin typeface="+mn-lt"/>
                  </a:defRPr>
                </a:lvl1pPr>
                <a:lvl2pPr marL="197607" indent="-195987" defTabSz="913526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baseline="0">
                    <a:latin typeface="+mn-lt"/>
                  </a:defRPr>
                </a:lvl2pPr>
                <a:lvl3pPr marL="446088" indent="-247650" defTabSz="913526" eaLnBrk="1" hangingPunct="1">
                  <a:buClr>
                    <a:schemeClr val="tx2"/>
                  </a:buClr>
                  <a:buSzPct val="110000"/>
                  <a:buFont typeface="Arial" charset="0"/>
                  <a:buChar char="–"/>
                  <a:defRPr baseline="0">
                    <a:latin typeface="+mn-lt"/>
                  </a:defRPr>
                </a:lvl3pPr>
                <a:lvl4pPr marL="631825" indent="-185738" defTabSz="913526" eaLnBrk="1" hangingPunct="1">
                  <a:buClr>
                    <a:schemeClr val="tx2"/>
                  </a:buClr>
                  <a:buSzPct val="100000"/>
                  <a:buFont typeface="Arial" pitchFamily="34" charset="0"/>
                  <a:buChar char="•"/>
                  <a:defRPr baseline="0">
                    <a:latin typeface="+mn-lt"/>
                  </a:defRPr>
                </a:lvl4pPr>
                <a:lvl5pPr marL="798513" indent="-166688" defTabSz="913526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5pPr>
                <a:lvl6pPr marL="765029" indent="-132818" defTabSz="9135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6pPr>
                <a:lvl7pPr marL="765029" indent="-132818" defTabSz="9135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7pPr>
                <a:lvl8pPr marL="765029" indent="-132818" defTabSz="9135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8pPr>
                <a:lvl9pPr marL="765029" indent="-132818" defTabSz="9135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9pPr>
              </a:lstStyle>
              <a:p>
                <a:pPr>
                  <a:buClr>
                    <a:srgbClr val="142C52"/>
                  </a:buClr>
                </a:pPr>
                <a:r>
                  <a:rPr lang="en-US" b="1" dirty="0" smtClean="0">
                    <a:solidFill>
                      <a:prstClr val="white"/>
                    </a:solidFill>
                  </a:rPr>
                  <a:t>Goals</a:t>
                </a:r>
              </a:p>
              <a:p>
                <a:pPr>
                  <a:buClr>
                    <a:srgbClr val="142C52"/>
                  </a:buClr>
                </a:pPr>
                <a:r>
                  <a:rPr lang="en-US" dirty="0" smtClean="0">
                    <a:solidFill>
                      <a:prstClr val="white"/>
                    </a:solidFill>
                  </a:rPr>
                  <a:t>Deliver the right projects; Focus on the Customer; Foster Stewardship; Optimize System Performance; Preserve our Assets; Promote Safety, and Value our Employees</a:t>
                </a:r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135931" y="5025586"/>
              <a:ext cx="3383280" cy="1146613"/>
              <a:chOff x="135932" y="5025586"/>
              <a:chExt cx="3087071" cy="1146613"/>
            </a:xfrm>
          </p:grpSpPr>
          <p:sp>
            <p:nvSpPr>
              <p:cNvPr id="25" name="Rectangle 24"/>
              <p:cNvSpPr>
                <a:spLocks/>
              </p:cNvSpPr>
              <p:nvPr>
                <p:custDataLst>
                  <p:tags r:id="rId6"/>
                </p:custDataLst>
              </p:nvPr>
            </p:nvSpPr>
            <p:spPr>
              <a:xfrm>
                <a:off x="135932" y="5025586"/>
                <a:ext cx="3087071" cy="1146613"/>
              </a:xfrm>
              <a:prstGeom prst="rect">
                <a:avLst/>
              </a:prstGeom>
              <a:solidFill>
                <a:schemeClr val="accent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Rectangle 2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184310" y="5201674"/>
                <a:ext cx="2935634" cy="8684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0" lvl="0" indent="0" defTabSz="913526" eaLnBrk="1" hangingPunct="1">
                  <a:buClr>
                    <a:schemeClr val="tx2"/>
                  </a:buClr>
                  <a:defRPr baseline="0">
                    <a:latin typeface="+mn-lt"/>
                  </a:defRPr>
                </a:lvl1pPr>
                <a:lvl2pPr marL="197607" indent="-195987" defTabSz="913526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baseline="0">
                    <a:latin typeface="+mn-lt"/>
                  </a:defRPr>
                </a:lvl2pPr>
                <a:lvl3pPr marL="446088" indent="-247650" defTabSz="913526" eaLnBrk="1" hangingPunct="1">
                  <a:buClr>
                    <a:schemeClr val="tx2"/>
                  </a:buClr>
                  <a:buSzPct val="110000"/>
                  <a:buFont typeface="Arial" charset="0"/>
                  <a:buChar char="–"/>
                  <a:defRPr baseline="0">
                    <a:latin typeface="+mn-lt"/>
                  </a:defRPr>
                </a:lvl3pPr>
                <a:lvl4pPr marL="631825" indent="-185738" defTabSz="913526" eaLnBrk="1" hangingPunct="1">
                  <a:buClr>
                    <a:schemeClr val="tx2"/>
                  </a:buClr>
                  <a:buSzPct val="100000"/>
                  <a:buFont typeface="Arial" pitchFamily="34" charset="0"/>
                  <a:buChar char="•"/>
                  <a:defRPr baseline="0">
                    <a:latin typeface="+mn-lt"/>
                  </a:defRPr>
                </a:lvl4pPr>
                <a:lvl5pPr marL="798513" indent="-166688" defTabSz="913526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5pPr>
                <a:lvl6pPr marL="765029" indent="-132818" defTabSz="9135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6pPr>
                <a:lvl7pPr marL="765029" indent="-132818" defTabSz="9135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7pPr>
                <a:lvl8pPr marL="765029" indent="-132818" defTabSz="9135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8pPr>
                <a:lvl9pPr marL="765029" indent="-132818" defTabSz="9135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9pPr>
              </a:lstStyle>
              <a:p>
                <a:pPr>
                  <a:buClr>
                    <a:srgbClr val="142C52"/>
                  </a:buClr>
                </a:pPr>
                <a:r>
                  <a:rPr lang="en-US" b="1" dirty="0" smtClean="0">
                    <a:solidFill>
                      <a:prstClr val="white"/>
                    </a:solidFill>
                  </a:rPr>
                  <a:t>Values</a:t>
                </a:r>
              </a:p>
              <a:p>
                <a:pPr>
                  <a:buClr>
                    <a:srgbClr val="142C52"/>
                  </a:buClr>
                </a:pPr>
                <a:r>
                  <a:rPr lang="en-US" dirty="0" smtClean="0">
                    <a:solidFill>
                      <a:prstClr val="white"/>
                    </a:solidFill>
                  </a:rPr>
                  <a:t>People, Accountability, Trust, Honesty</a:t>
                </a:r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198" t="21969" r="3465" b="48692"/>
            <a:stretch/>
          </p:blipFill>
          <p:spPr>
            <a:xfrm>
              <a:off x="3810000" y="1471565"/>
              <a:ext cx="5022517" cy="2128931"/>
            </a:xfrm>
            <a:prstGeom prst="rect">
              <a:avLst/>
            </a:prstGeom>
          </p:spPr>
        </p:pic>
      </p:grp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 indent="-276225">
              <a:spcBef>
                <a:spcPts val="900"/>
              </a:spcBef>
            </a:pPr>
            <a:fld id="{126B356D-DBE9-445A-9C43-3D3F41468F04}" type="slidenum">
              <a:rPr>
                <a:solidFill>
                  <a:prstClr val="white"/>
                </a:solidFill>
              </a:rPr>
              <a:pPr lvl="1" indent="-276225">
                <a:spcBef>
                  <a:spcPts val="900"/>
                </a:spcBef>
              </a:pPr>
              <a:t>2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18" name="Title 4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74320" y="0"/>
            <a:ext cx="8869680" cy="457200"/>
          </a:xfrm>
        </p:spPr>
        <p:txBody>
          <a:bodyPr/>
          <a:lstStyle/>
          <a:p>
            <a:r>
              <a:rPr lang="en-US" dirty="0" smtClean="0"/>
              <a:t>Mission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306166"/>
      </p:ext>
    </p:extLst>
  </p:cSld>
  <p:clrMapOvr>
    <a:masterClrMapping/>
  </p:clrMapOvr>
  <p:transition spd="slow" advTm="100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/>
          <p:cNvCxnSpPr/>
          <p:nvPr/>
        </p:nvCxnSpPr>
        <p:spPr>
          <a:xfrm>
            <a:off x="7580351" y="2362200"/>
            <a:ext cx="0" cy="657501"/>
          </a:xfrm>
          <a:prstGeom prst="line">
            <a:avLst/>
          </a:prstGeom>
          <a:solidFill>
            <a:srgbClr val="14385C"/>
          </a:solidFill>
          <a:ln w="25400" cap="flat" cmpd="sng" algn="ctr">
            <a:solidFill>
              <a:srgbClr val="14385C"/>
            </a:solidFill>
            <a:prstDash val="solid"/>
          </a:ln>
          <a:effectLst/>
        </p:spPr>
      </p:cxnSp>
      <p:cxnSp>
        <p:nvCxnSpPr>
          <p:cNvPr id="37" name="Straight Connector 36"/>
          <p:cNvCxnSpPr/>
          <p:nvPr/>
        </p:nvCxnSpPr>
        <p:spPr>
          <a:xfrm flipV="1">
            <a:off x="3436445" y="1524000"/>
            <a:ext cx="2278555" cy="21069"/>
          </a:xfrm>
          <a:prstGeom prst="line">
            <a:avLst/>
          </a:prstGeom>
          <a:solidFill>
            <a:srgbClr val="14385C"/>
          </a:solidFill>
          <a:ln w="25400" cap="flat" cmpd="sng" algn="ctr">
            <a:solidFill>
              <a:srgbClr val="14385C"/>
            </a:solidFill>
            <a:prstDash val="solid"/>
          </a:ln>
          <a:effectLst/>
        </p:spPr>
      </p:cxnSp>
      <p:graphicFrame>
        <p:nvGraphicFramePr>
          <p:cNvPr id="61" name="Object 60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104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74320" y="0"/>
            <a:ext cx="8869680" cy="457200"/>
          </a:xfrm>
        </p:spPr>
        <p:txBody>
          <a:bodyPr/>
          <a:lstStyle/>
          <a:p>
            <a:r>
              <a:rPr lang="en-US" dirty="0" smtClean="0"/>
              <a:t>Functional Organization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/>
        <p:txBody>
          <a:bodyPr/>
          <a:lstStyle/>
          <a:p>
            <a:pPr lvl="1"/>
            <a:fld id="{126B356D-DBE9-445A-9C43-3D3F41468F04}" type="slidenum">
              <a:rPr>
                <a:solidFill>
                  <a:prstClr val="white"/>
                </a:solidFill>
              </a:rPr>
              <a:pPr lvl="1"/>
              <a:t>3</a:t>
            </a:fld>
            <a:endParaRPr dirty="0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21443" y="1062404"/>
            <a:ext cx="7322242" cy="5185996"/>
            <a:chOff x="925402" y="1251665"/>
            <a:chExt cx="7322242" cy="5185996"/>
          </a:xfrm>
        </p:grpSpPr>
        <p:grpSp>
          <p:nvGrpSpPr>
            <p:cNvPr id="7" name="Group 6"/>
            <p:cNvGrpSpPr/>
            <p:nvPr/>
          </p:nvGrpSpPr>
          <p:grpSpPr>
            <a:xfrm>
              <a:off x="925402" y="1256540"/>
              <a:ext cx="7322242" cy="5181121"/>
              <a:chOff x="925402" y="1256540"/>
              <a:chExt cx="7322242" cy="5181121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2488085" y="2755149"/>
                <a:ext cx="1664463" cy="786912"/>
              </a:xfrm>
              <a:prstGeom prst="rect">
                <a:avLst/>
              </a:prstGeom>
              <a:solidFill>
                <a:srgbClr val="14385C"/>
              </a:solidFill>
              <a:ln w="25400" cap="flat" cmpd="sng" algn="ctr">
                <a:solidFill>
                  <a:srgbClr val="14385C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418715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ＭＳ Ｐゴシック"/>
                    <a:cs typeface="Arial" pitchFamily="34" charset="0"/>
                  </a:rPr>
                  <a:t>Austin Service Center Manager</a:t>
                </a:r>
              </a:p>
              <a:p>
                <a:pPr marL="0" marR="0" lvl="0" indent="0" algn="ctr" defTabSz="1418715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ＭＳ Ｐゴシック"/>
                    <a:cs typeface="Arial" pitchFamily="34" charset="0"/>
                  </a:rPr>
                  <a:t>Charles Davidson, PE</a:t>
                </a:r>
              </a:p>
              <a:p>
                <a:pPr marL="0" marR="0" lvl="0" indent="0" algn="ctr" defTabSz="1418715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ＭＳ Ｐゴシック"/>
                  <a:cs typeface="Arial" pitchFamily="34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5053709" y="5659258"/>
                <a:ext cx="1586395" cy="778403"/>
              </a:xfrm>
              <a:prstGeom prst="rect">
                <a:avLst/>
              </a:prstGeom>
              <a:solidFill>
                <a:srgbClr val="14385C"/>
              </a:solidFill>
              <a:ln w="25400" cap="flat" cmpd="sng" algn="ctr">
                <a:solidFill>
                  <a:srgbClr val="14385C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418715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ＭＳ Ｐゴシック"/>
                    <a:cs typeface="Arial" pitchFamily="34" charset="0"/>
                  </a:rPr>
                  <a:t>San Antonio Service Center Manager</a:t>
                </a:r>
              </a:p>
              <a:p>
                <a:pPr marL="0" marR="0" lvl="0" indent="0" algn="ctr" defTabSz="1418715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ＭＳ Ｐゴシック"/>
                    <a:cs typeface="Arial" pitchFamily="34" charset="0"/>
                  </a:rPr>
                  <a:t>Larry Wenger, PE</a:t>
                </a:r>
              </a:p>
              <a:p>
                <a:pPr marL="0" marR="0" lvl="0" indent="0" algn="ctr" defTabSz="1418715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ＭＳ Ｐゴシック"/>
                  <a:cs typeface="Arial" pitchFamily="34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053709" y="4761261"/>
                <a:ext cx="1586395" cy="762000"/>
              </a:xfrm>
              <a:prstGeom prst="rect">
                <a:avLst/>
              </a:prstGeom>
              <a:solidFill>
                <a:srgbClr val="14385C"/>
              </a:solidFill>
              <a:ln w="25400" cap="flat" cmpd="sng" algn="ctr">
                <a:solidFill>
                  <a:srgbClr val="14385C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418715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ＭＳ Ｐゴシック"/>
                    <a:cs typeface="Arial" pitchFamily="34" charset="0"/>
                  </a:rPr>
                  <a:t>Houston Service Center Manager</a:t>
                </a:r>
              </a:p>
              <a:p>
                <a:pPr marL="0" marR="0" lvl="0" indent="0" algn="ctr" defTabSz="1418715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ＭＳ Ｐゴシック"/>
                    <a:cs typeface="Arial" pitchFamily="34" charset="0"/>
                  </a:rPr>
                  <a:t>Gail Morea, PE</a:t>
                </a:r>
              </a:p>
              <a:p>
                <a:pPr marL="0" marR="0" lvl="0" indent="0" algn="ctr" defTabSz="1418715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ＭＳ Ｐゴシック"/>
                  <a:cs typeface="Arial" pitchFamily="34" charset="0"/>
                </a:endParaRPr>
              </a:p>
            </p:txBody>
          </p:sp>
          <p:grpSp>
            <p:nvGrpSpPr>
              <p:cNvPr id="15" name="Group 14"/>
              <p:cNvGrpSpPr/>
              <p:nvPr/>
            </p:nvGrpSpPr>
            <p:grpSpPr>
              <a:xfrm>
                <a:off x="925402" y="1256540"/>
                <a:ext cx="7322242" cy="5181121"/>
                <a:chOff x="925402" y="1256540"/>
                <a:chExt cx="7322242" cy="5181121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925402" y="1256540"/>
                  <a:ext cx="7322242" cy="5181121"/>
                  <a:chOff x="925402" y="1111486"/>
                  <a:chExt cx="7322242" cy="5181121"/>
                </a:xfrm>
                <a:solidFill>
                  <a:srgbClr val="14385C"/>
                </a:solidFill>
              </p:grpSpPr>
              <p:sp>
                <p:nvSpPr>
                  <p:cNvPr id="19" name="Rectangle 18"/>
                  <p:cNvSpPr/>
                  <p:nvPr/>
                </p:nvSpPr>
                <p:spPr>
                  <a:xfrm>
                    <a:off x="3650838" y="1111486"/>
                    <a:ext cx="1924215" cy="955484"/>
                  </a:xfrm>
                  <a:prstGeom prst="rect">
                    <a:avLst/>
                  </a:prstGeom>
                  <a:grpFill/>
                  <a:ln w="25400" cap="flat" cmpd="sng" algn="ctr">
                    <a:solidFill>
                      <a:srgbClr val="14385C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1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ＭＳ Ｐゴシック"/>
                        <a:cs typeface="Arial" pitchFamily="34" charset="0"/>
                      </a:rPr>
                      <a:t>PEPS Division</a:t>
                    </a:r>
                  </a:p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1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ＭＳ Ｐゴシック"/>
                        <a:cs typeface="Arial" pitchFamily="34" charset="0"/>
                      </a:rPr>
                      <a:t>Director:</a:t>
                    </a:r>
                  </a:p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1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ＭＳ Ｐゴシック"/>
                        <a:cs typeface="Arial" pitchFamily="34" charset="0"/>
                      </a:rPr>
                      <a:t>Martin Rodin</a:t>
                    </a:r>
                  </a:p>
                </p:txBody>
              </p:sp>
              <p:cxnSp>
                <p:nvCxnSpPr>
                  <p:cNvPr id="20" name="Straight Connector 19"/>
                  <p:cNvCxnSpPr/>
                  <p:nvPr/>
                </p:nvCxnSpPr>
                <p:spPr>
                  <a:xfrm>
                    <a:off x="1636150" y="2406407"/>
                    <a:ext cx="0" cy="657501"/>
                  </a:xfrm>
                  <a:prstGeom prst="line">
                    <a:avLst/>
                  </a:prstGeom>
                  <a:grpFill/>
                  <a:ln w="25400" cap="flat" cmpd="sng" algn="ctr">
                    <a:solidFill>
                      <a:srgbClr val="14385C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" name="Straight Connector 21"/>
                  <p:cNvCxnSpPr/>
                  <p:nvPr/>
                </p:nvCxnSpPr>
                <p:spPr>
                  <a:xfrm>
                    <a:off x="4584696" y="4536719"/>
                    <a:ext cx="0" cy="0"/>
                  </a:xfrm>
                  <a:prstGeom prst="line">
                    <a:avLst/>
                  </a:prstGeom>
                  <a:grpFill/>
                  <a:ln w="19050" cap="flat" cmpd="sng" algn="ctr">
                    <a:solidFill>
                      <a:srgbClr val="14385C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" name="Straight Connector 22"/>
                  <p:cNvCxnSpPr/>
                  <p:nvPr/>
                </p:nvCxnSpPr>
                <p:spPr>
                  <a:xfrm>
                    <a:off x="1628835" y="2406407"/>
                    <a:ext cx="5955475" cy="0"/>
                  </a:xfrm>
                  <a:prstGeom prst="line">
                    <a:avLst/>
                  </a:prstGeom>
                  <a:grpFill/>
                  <a:ln w="25400" cap="flat" cmpd="sng" algn="ctr">
                    <a:solidFill>
                      <a:srgbClr val="14385C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4" name="Straight Connector 23"/>
                  <p:cNvCxnSpPr>
                    <a:stCxn id="19" idx="2"/>
                  </p:cNvCxnSpPr>
                  <p:nvPr/>
                </p:nvCxnSpPr>
                <p:spPr>
                  <a:xfrm>
                    <a:off x="4612946" y="2066970"/>
                    <a:ext cx="9496" cy="3818194"/>
                  </a:xfrm>
                  <a:prstGeom prst="line">
                    <a:avLst/>
                  </a:prstGeom>
                  <a:grpFill/>
                  <a:ln w="25400" cap="flat" cmpd="sng" algn="ctr">
                    <a:solidFill>
                      <a:srgbClr val="14385C"/>
                    </a:solidFill>
                    <a:prstDash val="solid"/>
                  </a:ln>
                  <a:effectLst/>
                </p:spPr>
              </p:cxnSp>
              <p:sp>
                <p:nvSpPr>
                  <p:cNvPr id="26" name="Rectangle 25"/>
                  <p:cNvSpPr/>
                  <p:nvPr/>
                </p:nvSpPr>
                <p:spPr>
                  <a:xfrm>
                    <a:off x="6911855" y="2610095"/>
                    <a:ext cx="1335789" cy="786911"/>
                  </a:xfrm>
                  <a:prstGeom prst="rect">
                    <a:avLst/>
                  </a:prstGeom>
                  <a:grpFill/>
                  <a:ln w="25400" cap="flat" cmpd="sng" algn="ctr">
                    <a:solidFill>
                      <a:srgbClr val="14385C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ＭＳ Ｐゴシック"/>
                        <a:cs typeface="Arial" pitchFamily="34" charset="0"/>
                      </a:rPr>
                      <a:t>  Business Operations Manager</a:t>
                    </a:r>
                  </a:p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ＭＳ Ｐゴシック"/>
                        <a:cs typeface="Arial" pitchFamily="34" charset="0"/>
                      </a:rPr>
                      <a:t>Roy Gonzales</a:t>
                    </a:r>
                  </a:p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ＭＳ Ｐゴシック"/>
                      <a:cs typeface="Arial" pitchFamily="34" charset="0"/>
                    </a:endParaRPr>
                  </a:p>
                </p:txBody>
              </p:sp>
              <p:sp>
                <p:nvSpPr>
                  <p:cNvPr id="27" name="Rectangle 26"/>
                  <p:cNvSpPr/>
                  <p:nvPr/>
                </p:nvSpPr>
                <p:spPr>
                  <a:xfrm>
                    <a:off x="2488085" y="3600695"/>
                    <a:ext cx="1671001" cy="786912"/>
                  </a:xfrm>
                  <a:prstGeom prst="rect">
                    <a:avLst/>
                  </a:prstGeom>
                  <a:grpFill/>
                  <a:ln w="25400" cap="flat" cmpd="sng" algn="ctr">
                    <a:solidFill>
                      <a:srgbClr val="14385C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1418715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ＭＳ Ｐゴシック"/>
                        <a:cs typeface="Arial" pitchFamily="34" charset="0"/>
                      </a:rPr>
                      <a:t>District Central Service Center Manager</a:t>
                    </a:r>
                  </a:p>
                  <a:p>
                    <a:pPr marL="0" marR="0" lvl="0" indent="0" algn="ctr" defTabSz="1418715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ＭＳ Ｐゴシック"/>
                        <a:cs typeface="Arial" pitchFamily="34" charset="0"/>
                      </a:rPr>
                      <a:t>Jaime Vela, PE</a:t>
                    </a:r>
                  </a:p>
                  <a:p>
                    <a:pPr marL="0" marR="0" lvl="0" indent="0" algn="ctr" defTabSz="1418715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ＭＳ Ｐゴシック"/>
                      <a:cs typeface="Arial" pitchFamily="34" charset="0"/>
                    </a:endParaRPr>
                  </a:p>
                </p:txBody>
              </p:sp>
              <p:sp>
                <p:nvSpPr>
                  <p:cNvPr id="28" name="Rectangle 27"/>
                  <p:cNvSpPr/>
                  <p:nvPr/>
                </p:nvSpPr>
                <p:spPr>
                  <a:xfrm>
                    <a:off x="2488085" y="5514204"/>
                    <a:ext cx="1598116" cy="778403"/>
                  </a:xfrm>
                  <a:prstGeom prst="rect">
                    <a:avLst/>
                  </a:prstGeom>
                  <a:grpFill/>
                  <a:ln w="25400" cap="flat" cmpd="sng" algn="ctr">
                    <a:solidFill>
                      <a:srgbClr val="14385C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1418715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ＭＳ Ｐゴシック"/>
                        <a:cs typeface="Arial" pitchFamily="34" charset="0"/>
                      </a:rPr>
                      <a:t>Dallas Service Center Manager</a:t>
                    </a:r>
                  </a:p>
                  <a:p>
                    <a:pPr marL="0" marR="0" lvl="0" indent="0" algn="ctr" defTabSz="1418715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ＭＳ Ｐゴシック"/>
                        <a:cs typeface="Arial" pitchFamily="34" charset="0"/>
                      </a:rPr>
                      <a:t>Joe Jancuska, PE</a:t>
                    </a:r>
                  </a:p>
                  <a:p>
                    <a:pPr marL="0" marR="0" lvl="0" indent="0" algn="ctr" defTabSz="1418715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ＭＳ Ｐゴシック"/>
                      <a:cs typeface="Arial" pitchFamily="34" charset="0"/>
                    </a:endParaRPr>
                  </a:p>
                </p:txBody>
              </p:sp>
              <p:sp>
                <p:nvSpPr>
                  <p:cNvPr id="29" name="Rectangle 28"/>
                  <p:cNvSpPr/>
                  <p:nvPr/>
                </p:nvSpPr>
                <p:spPr>
                  <a:xfrm>
                    <a:off x="5041988" y="3600695"/>
                    <a:ext cx="1598116" cy="786912"/>
                  </a:xfrm>
                  <a:prstGeom prst="rect">
                    <a:avLst/>
                  </a:prstGeom>
                  <a:grpFill/>
                  <a:ln w="25400" cap="flat" cmpd="sng" algn="ctr">
                    <a:solidFill>
                      <a:srgbClr val="14385C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1418715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ＭＳ Ｐゴシック"/>
                        <a:cs typeface="Arial" pitchFamily="34" charset="0"/>
                      </a:rPr>
                      <a:t>Ft. Worth Service Center Manager</a:t>
                    </a:r>
                  </a:p>
                  <a:p>
                    <a:pPr marL="0" marR="0" lvl="0" indent="0" algn="ctr" defTabSz="1418715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ＭＳ Ｐゴシック"/>
                        <a:cs typeface="Arial" pitchFamily="34" charset="0"/>
                      </a:rPr>
                      <a:t>Norma Glasscock, PE</a:t>
                    </a:r>
                  </a:p>
                  <a:p>
                    <a:pPr marL="0" marR="0" lvl="0" indent="0" algn="ctr" defTabSz="1418715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ＭＳ Ｐゴシック"/>
                      <a:cs typeface="Arial" pitchFamily="34" charset="0"/>
                    </a:endParaRPr>
                  </a:p>
                </p:txBody>
              </p:sp>
              <p:sp>
                <p:nvSpPr>
                  <p:cNvPr id="30" name="Rectangle 29"/>
                  <p:cNvSpPr/>
                  <p:nvPr/>
                </p:nvSpPr>
                <p:spPr>
                  <a:xfrm>
                    <a:off x="925402" y="2610096"/>
                    <a:ext cx="1371600" cy="786912"/>
                  </a:xfrm>
                  <a:prstGeom prst="rect">
                    <a:avLst/>
                  </a:prstGeom>
                  <a:grpFill/>
                  <a:ln w="25400" cap="flat" cmpd="sng" algn="ctr">
                    <a:solidFill>
                      <a:srgbClr val="14385C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ＭＳ Ｐゴシック"/>
                        <a:cs typeface="Arial" pitchFamily="34" charset="0"/>
                      </a:rPr>
                      <a:t>Center of Excellence Manager</a:t>
                    </a:r>
                  </a:p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ＭＳ Ｐゴシック"/>
                        <a:cs typeface="Arial" pitchFamily="34" charset="0"/>
                      </a:rPr>
                      <a:t>Dan Neal, PE</a:t>
                    </a:r>
                  </a:p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ＭＳ Ｐゴシック"/>
                        <a:cs typeface="Arial" pitchFamily="34" charset="0"/>
                      </a:rPr>
                      <a:t>  </a:t>
                    </a:r>
                  </a:p>
                </p:txBody>
              </p:sp>
              <p:sp>
                <p:nvSpPr>
                  <p:cNvPr id="31" name="Rectangle 30"/>
                  <p:cNvSpPr/>
                  <p:nvPr/>
                </p:nvSpPr>
                <p:spPr>
                  <a:xfrm>
                    <a:off x="1908959" y="1263407"/>
                    <a:ext cx="1591579" cy="583633"/>
                  </a:xfrm>
                  <a:prstGeom prst="rect">
                    <a:avLst/>
                  </a:prstGeom>
                  <a:grpFill/>
                  <a:ln w="25400" cap="flat" cmpd="sng" algn="ctr">
                    <a:solidFill>
                      <a:srgbClr val="14385C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ＭＳ Ｐゴシック"/>
                        <a:cs typeface="Arial" pitchFamily="34" charset="0"/>
                      </a:rPr>
                      <a:t>  Deputy Director</a:t>
                    </a:r>
                  </a:p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ＭＳ Ｐゴシック"/>
                        <a:cs typeface="Arial" pitchFamily="34" charset="0"/>
                      </a:rPr>
                      <a:t>Lucio Vasquez, PE</a:t>
                    </a:r>
                  </a:p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ＭＳ Ｐゴシック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7" name="Rectangle 16"/>
                <p:cNvSpPr/>
                <p:nvPr/>
              </p:nvSpPr>
              <p:spPr>
                <a:xfrm>
                  <a:off x="5039744" y="2774437"/>
                  <a:ext cx="1586395" cy="767624"/>
                </a:xfrm>
                <a:prstGeom prst="rect">
                  <a:avLst/>
                </a:prstGeom>
                <a:solidFill>
                  <a:srgbClr val="14385C"/>
                </a:solidFill>
                <a:ln w="25400" cap="flat" cmpd="sng" algn="ctr">
                  <a:solidFill>
                    <a:srgbClr val="14385C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418715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/>
                      <a:cs typeface="Arial" pitchFamily="34" charset="0"/>
                    </a:rPr>
                    <a:t>El Paso Service Center Manager</a:t>
                  </a:r>
                </a:p>
                <a:p>
                  <a:pPr marL="0" marR="0" lvl="0" indent="0" algn="ctr" defTabSz="1418715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/>
                      <a:cs typeface="Arial" pitchFamily="34" charset="0"/>
                    </a:rPr>
                    <a:t>Efrain Esparza, PE</a:t>
                  </a:r>
                </a:p>
                <a:p>
                  <a:pPr marL="0" marR="0" lvl="0" indent="0" algn="ctr" defTabSz="1418715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ＭＳ Ｐゴシック"/>
                    <a:cs typeface="Arial" pitchFamily="34" charset="0"/>
                  </a:endParaRPr>
                </a:p>
              </p:txBody>
            </p: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4079875" y="6030218"/>
                  <a:ext cx="973834" cy="0"/>
                </a:xfrm>
                <a:prstGeom prst="line">
                  <a:avLst/>
                </a:prstGeom>
                <a:solidFill>
                  <a:srgbClr val="14385C"/>
                </a:solidFill>
                <a:ln w="25400" cap="flat" cmpd="sng" algn="ctr">
                  <a:solidFill>
                    <a:srgbClr val="14385C"/>
                  </a:solidFill>
                  <a:prstDash val="solid"/>
                </a:ln>
                <a:effectLst/>
              </p:spPr>
            </p:cxnSp>
          </p:grpSp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3235" y="1251665"/>
              <a:ext cx="764388" cy="95548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238274" y="727055"/>
            <a:ext cx="31145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Division Director:  Martin L. Rodin, PE</a:t>
            </a:r>
          </a:p>
          <a:p>
            <a:r>
              <a:rPr lang="en-US" sz="1400" dirty="0" smtClean="0"/>
              <a:t>FTE </a:t>
            </a:r>
            <a:r>
              <a:rPr lang="en-US" sz="1400" dirty="0"/>
              <a:t>Allocation:  </a:t>
            </a:r>
            <a:r>
              <a:rPr lang="en-US" sz="1400" dirty="0" smtClean="0"/>
              <a:t>100</a:t>
            </a:r>
          </a:p>
          <a:p>
            <a:r>
              <a:rPr lang="en-US" sz="1400" dirty="0" smtClean="0"/>
              <a:t>Actual FTEs: 106</a:t>
            </a:r>
            <a:endParaRPr lang="en-US" sz="1400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4131566" y="2971800"/>
            <a:ext cx="973834" cy="0"/>
          </a:xfrm>
          <a:prstGeom prst="line">
            <a:avLst/>
          </a:prstGeom>
          <a:solidFill>
            <a:srgbClr val="14385C"/>
          </a:solidFill>
          <a:ln w="25400" cap="flat" cmpd="sng" algn="ctr">
            <a:solidFill>
              <a:srgbClr val="14385C"/>
            </a:solidFill>
            <a:prstDash val="solid"/>
          </a:ln>
          <a:effectLst/>
        </p:spPr>
      </p:cxnSp>
      <p:cxnSp>
        <p:nvCxnSpPr>
          <p:cNvPr id="43" name="Straight Connector 42"/>
          <p:cNvCxnSpPr/>
          <p:nvPr/>
        </p:nvCxnSpPr>
        <p:spPr>
          <a:xfrm>
            <a:off x="4131566" y="3962400"/>
            <a:ext cx="973834" cy="0"/>
          </a:xfrm>
          <a:prstGeom prst="line">
            <a:avLst/>
          </a:prstGeom>
          <a:solidFill>
            <a:srgbClr val="14385C"/>
          </a:solidFill>
          <a:ln w="25400" cap="flat" cmpd="sng" algn="ctr">
            <a:solidFill>
              <a:srgbClr val="14385C"/>
            </a:solidFill>
            <a:prstDash val="solid"/>
          </a:ln>
          <a:effectLst/>
        </p:spPr>
      </p:cxnSp>
      <p:sp>
        <p:nvSpPr>
          <p:cNvPr id="44" name="Rectangle 43"/>
          <p:cNvSpPr/>
          <p:nvPr/>
        </p:nvSpPr>
        <p:spPr>
          <a:xfrm>
            <a:off x="2484126" y="4547088"/>
            <a:ext cx="1628591" cy="786912"/>
          </a:xfrm>
          <a:prstGeom prst="rect">
            <a:avLst/>
          </a:prstGeom>
          <a:solidFill>
            <a:srgbClr val="14385C"/>
          </a:solidFill>
          <a:ln w="25400" cap="flat" cmpd="sng" algn="ctr">
            <a:solidFill>
              <a:srgbClr val="14385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41871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Arial" pitchFamily="34" charset="0"/>
              </a:rPr>
              <a:t>Service Center for Divisions Manager</a:t>
            </a:r>
          </a:p>
          <a:p>
            <a:pPr marL="0" marR="0" lvl="0" indent="0" algn="ctr" defTabSz="141871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ＭＳ Ｐゴシック"/>
                <a:cs typeface="Arial" pitchFamily="34" charset="0"/>
              </a:rPr>
              <a:t>Kori Rodriguez, PE</a:t>
            </a:r>
          </a:p>
          <a:p>
            <a:pPr marL="0" marR="0" lvl="0" indent="0" algn="ctr" defTabSz="141871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Arial" pitchFamily="34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4114800" y="4953000"/>
            <a:ext cx="973834" cy="0"/>
          </a:xfrm>
          <a:prstGeom prst="line">
            <a:avLst/>
          </a:prstGeom>
          <a:solidFill>
            <a:srgbClr val="14385C"/>
          </a:solidFill>
          <a:ln w="25400" cap="flat" cmpd="sng" algn="ctr">
            <a:solidFill>
              <a:srgbClr val="14385C"/>
            </a:solidFill>
            <a:prstDash val="solid"/>
          </a:ln>
          <a:effectLst/>
        </p:spPr>
      </p:cxnSp>
      <p:sp>
        <p:nvSpPr>
          <p:cNvPr id="46" name="Rectangle 45"/>
          <p:cNvSpPr/>
          <p:nvPr/>
        </p:nvSpPr>
        <p:spPr>
          <a:xfrm>
            <a:off x="5715000" y="1217498"/>
            <a:ext cx="1591579" cy="583633"/>
          </a:xfrm>
          <a:prstGeom prst="rect">
            <a:avLst/>
          </a:prstGeom>
          <a:solidFill>
            <a:srgbClr val="14385C"/>
          </a:solidFill>
          <a:ln w="25400" cap="flat" cmpd="sng" algn="ctr">
            <a:solidFill>
              <a:srgbClr val="14385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Arial" pitchFamily="34" charset="0"/>
              </a:rPr>
              <a:t>  </a:t>
            </a:r>
            <a:r>
              <a:rPr lang="en-US" sz="1000" kern="0" dirty="0" smtClean="0">
                <a:solidFill>
                  <a:srgbClr val="FFFFFF"/>
                </a:solidFill>
                <a:latin typeface="Arial"/>
                <a:ea typeface="ＭＳ Ｐゴシック"/>
                <a:cs typeface="Arial" pitchFamily="34" charset="0"/>
              </a:rPr>
              <a:t>Executive Assistant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Arial" pitchFamily="34" charset="0"/>
              </a:rPr>
              <a:t>Kristina</a:t>
            </a:r>
            <a:r>
              <a:rPr kumimoji="0" lang="en-US" sz="10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Arial" pitchFamily="34" charset="0"/>
              </a:rPr>
              <a:t> Kottke</a:t>
            </a: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Arial" pitchFamily="34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69319"/>
      </p:ext>
    </p:extLst>
  </p:cSld>
  <p:clrMapOvr>
    <a:masterClrMapping/>
  </p:clrMapOvr>
  <p:transition spd="slow" advTm="1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76200"/>
            <a:ext cx="8869680" cy="461665"/>
          </a:xfrm>
        </p:spPr>
        <p:txBody>
          <a:bodyPr/>
          <a:lstStyle/>
          <a:p>
            <a:r>
              <a:rPr lang="en-US" dirty="0" smtClean="0"/>
              <a:t>Leadership Organization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" t="1743"/>
          <a:stretch/>
        </p:blipFill>
        <p:spPr>
          <a:xfrm>
            <a:off x="3718320" y="954772"/>
            <a:ext cx="5356755" cy="5182941"/>
          </a:xfrm>
          <a:prstGeom prst="rect">
            <a:avLst/>
          </a:prstGeom>
        </p:spPr>
      </p:pic>
      <p:sp>
        <p:nvSpPr>
          <p:cNvPr id="10" name="Rectangle 8"/>
          <p:cNvSpPr txBox="1">
            <a:spLocks/>
          </p:cNvSpPr>
          <p:nvPr>
            <p:custDataLst>
              <p:tags r:id="rId1"/>
            </p:custDataLst>
          </p:nvPr>
        </p:nvSpPr>
        <p:spPr bwMode="gray">
          <a:xfrm>
            <a:off x="143346" y="4191001"/>
            <a:ext cx="3574974" cy="19467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vert="horz" wrap="square" lIns="36576" tIns="36576" rIns="27432" bIns="36576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255" eaLnBrk="1" hangingPunct="1">
              <a:buClr>
                <a:schemeClr val="tx2"/>
              </a:buClr>
              <a:defRPr sz="1000" b="1" baseline="0">
                <a:solidFill>
                  <a:schemeClr val="tx2"/>
                </a:solidFill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buClr>
                <a:srgbClr val="E2E7EB"/>
              </a:buClr>
            </a:pPr>
            <a:r>
              <a:rPr lang="en-US" sz="1200" b="0" dirty="0" smtClean="0">
                <a:solidFill>
                  <a:prstClr val="black"/>
                </a:solidFill>
              </a:rPr>
              <a:t/>
            </a:r>
            <a:br>
              <a:rPr lang="en-US" sz="1200" b="0" dirty="0" smtClean="0">
                <a:solidFill>
                  <a:prstClr val="black"/>
                </a:solidFill>
              </a:rPr>
            </a:br>
            <a:r>
              <a:rPr lang="en-US" sz="1400" dirty="0" smtClean="0">
                <a:solidFill>
                  <a:prstClr val="black"/>
                </a:solidFill>
              </a:rPr>
              <a:t>Division Director </a:t>
            </a:r>
            <a:r>
              <a:rPr lang="en-US" sz="1400" b="0" dirty="0" smtClean="0">
                <a:solidFill>
                  <a:prstClr val="black"/>
                </a:solidFill>
              </a:rPr>
              <a:t>– Martin L. Rodin</a:t>
            </a:r>
          </a:p>
          <a:p>
            <a:pPr>
              <a:buClr>
                <a:srgbClr val="E2E7EB"/>
              </a:buClr>
            </a:pPr>
            <a:endParaRPr lang="en-US" sz="1400" b="0" dirty="0">
              <a:solidFill>
                <a:prstClr val="black"/>
              </a:solidFill>
            </a:endParaRPr>
          </a:p>
          <a:p>
            <a:pPr>
              <a:buClr>
                <a:srgbClr val="E2E7EB"/>
              </a:buClr>
            </a:pPr>
            <a:r>
              <a:rPr lang="en-US" sz="1400" dirty="0" smtClean="0">
                <a:solidFill>
                  <a:prstClr val="black"/>
                </a:solidFill>
              </a:rPr>
              <a:t>Deputy Division Director</a:t>
            </a:r>
            <a:r>
              <a:rPr lang="en-US" sz="1400" b="0" dirty="0" smtClean="0">
                <a:solidFill>
                  <a:prstClr val="black"/>
                </a:solidFill>
              </a:rPr>
              <a:t> – Lucio </a:t>
            </a:r>
            <a:r>
              <a:rPr lang="en-US" sz="1400" b="0" dirty="0">
                <a:solidFill>
                  <a:prstClr val="black"/>
                </a:solidFill>
              </a:rPr>
              <a:t>Vasquez</a:t>
            </a:r>
            <a:r>
              <a:rPr lang="en-US" sz="1400" b="0" dirty="0" smtClean="0">
                <a:solidFill>
                  <a:prstClr val="black"/>
                </a:solidFill>
              </a:rPr>
              <a:t/>
            </a:r>
            <a:br>
              <a:rPr lang="en-US" sz="1400" b="0" dirty="0" smtClean="0">
                <a:solidFill>
                  <a:prstClr val="black"/>
                </a:solidFill>
              </a:rPr>
            </a:br>
            <a:r>
              <a:rPr lang="en-US" sz="1400" b="0" dirty="0" smtClean="0">
                <a:solidFill>
                  <a:prstClr val="black"/>
                </a:solidFill>
              </a:rPr>
              <a:t> </a:t>
            </a:r>
          </a:p>
          <a:p>
            <a:pPr>
              <a:buClr>
                <a:srgbClr val="E2E7EB"/>
              </a:buClr>
            </a:pPr>
            <a:r>
              <a:rPr lang="en-US" sz="1400" dirty="0">
                <a:solidFill>
                  <a:prstClr val="black"/>
                </a:solidFill>
              </a:rPr>
              <a:t>Center of </a:t>
            </a:r>
            <a:r>
              <a:rPr lang="en-US" sz="1400" dirty="0" smtClean="0">
                <a:solidFill>
                  <a:prstClr val="black"/>
                </a:solidFill>
              </a:rPr>
              <a:t>Excellence </a:t>
            </a:r>
            <a:r>
              <a:rPr lang="en-US" sz="1400" b="0" dirty="0">
                <a:solidFill>
                  <a:prstClr val="black"/>
                </a:solidFill>
              </a:rPr>
              <a:t>– </a:t>
            </a:r>
            <a:r>
              <a:rPr lang="en-US" sz="1400" b="0" dirty="0" smtClean="0">
                <a:solidFill>
                  <a:prstClr val="black"/>
                </a:solidFill>
              </a:rPr>
              <a:t>Dan Neal</a:t>
            </a:r>
          </a:p>
          <a:p>
            <a:pPr>
              <a:buClr>
                <a:srgbClr val="E2E7EB"/>
              </a:buClr>
            </a:pPr>
            <a:endParaRPr lang="en-US" sz="1400" dirty="0" smtClean="0">
              <a:solidFill>
                <a:prstClr val="black"/>
              </a:solidFill>
            </a:endParaRPr>
          </a:p>
          <a:p>
            <a:pPr>
              <a:buClr>
                <a:srgbClr val="E2E7EB"/>
              </a:buClr>
            </a:pPr>
            <a:r>
              <a:rPr lang="en-US" sz="1400" dirty="0" smtClean="0">
                <a:solidFill>
                  <a:prstClr val="black"/>
                </a:solidFill>
              </a:rPr>
              <a:t>Business Operations Center </a:t>
            </a:r>
            <a:r>
              <a:rPr lang="en-US" sz="1400" b="0" dirty="0" smtClean="0">
                <a:solidFill>
                  <a:prstClr val="black"/>
                </a:solidFill>
              </a:rPr>
              <a:t>– Roy Gonzales</a:t>
            </a:r>
            <a:endParaRPr lang="en-US" sz="1400" b="0" dirty="0">
              <a:solidFill>
                <a:prstClr val="black"/>
              </a:solidFill>
            </a:endParaRPr>
          </a:p>
          <a:p>
            <a:pPr>
              <a:buClr>
                <a:srgbClr val="E2E7EB"/>
              </a:buClr>
            </a:pPr>
            <a:endParaRPr lang="en-US" sz="1200" b="0" dirty="0">
              <a:solidFill>
                <a:prstClr val="black"/>
              </a:solidFill>
            </a:endParaRPr>
          </a:p>
        </p:txBody>
      </p:sp>
      <p:grpSp>
        <p:nvGrpSpPr>
          <p:cNvPr id="316423" name="Group 316422"/>
          <p:cNvGrpSpPr/>
          <p:nvPr/>
        </p:nvGrpSpPr>
        <p:grpSpPr>
          <a:xfrm>
            <a:off x="169239" y="970093"/>
            <a:ext cx="3549081" cy="2920572"/>
            <a:chOff x="158040" y="1627768"/>
            <a:chExt cx="3376913" cy="2265483"/>
          </a:xfrm>
        </p:grpSpPr>
        <p:grpSp>
          <p:nvGrpSpPr>
            <p:cNvPr id="18" name="Group 17"/>
            <p:cNvGrpSpPr/>
            <p:nvPr/>
          </p:nvGrpSpPr>
          <p:grpSpPr>
            <a:xfrm>
              <a:off x="158783" y="2235323"/>
              <a:ext cx="3365537" cy="222528"/>
              <a:chOff x="158783" y="2235323"/>
              <a:chExt cx="3365537" cy="222528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472678" y="2235323"/>
                <a:ext cx="3051642" cy="214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prstClr val="black"/>
                    </a:solidFill>
                  </a:rPr>
                  <a:t>Fort Worth Service Center </a:t>
                </a:r>
                <a:r>
                  <a:rPr lang="en-US" sz="1200" dirty="0" smtClean="0">
                    <a:solidFill>
                      <a:prstClr val="black"/>
                    </a:solidFill>
                  </a:rPr>
                  <a:t>– Norma Glasscock</a:t>
                </a: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58783" y="2266465"/>
                <a:ext cx="329184" cy="19138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158783" y="1627768"/>
              <a:ext cx="3365537" cy="224028"/>
              <a:chOff x="158783" y="1627768"/>
              <a:chExt cx="3365537" cy="224028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472678" y="1627768"/>
                <a:ext cx="3051642" cy="214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prstClr val="black"/>
                    </a:solidFill>
                  </a:rPr>
                  <a:t>Austin Service Center </a:t>
                </a:r>
                <a:r>
                  <a:rPr lang="en-US" sz="1200" dirty="0" smtClean="0">
                    <a:solidFill>
                      <a:prstClr val="black"/>
                    </a:solidFill>
                  </a:rPr>
                  <a:t>– Charles Davidson</a:t>
                </a: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58783" y="1660410"/>
                <a:ext cx="329184" cy="19138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160569" y="1939216"/>
              <a:ext cx="3363751" cy="214867"/>
              <a:chOff x="160569" y="1939216"/>
              <a:chExt cx="3363751" cy="214867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472678" y="1939216"/>
                <a:ext cx="3051642" cy="214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prstClr val="black"/>
                    </a:solidFill>
                  </a:rPr>
                  <a:t>Dallas Service Center </a:t>
                </a:r>
                <a:r>
                  <a:rPr lang="en-US" sz="1200" dirty="0" smtClean="0">
                    <a:solidFill>
                      <a:prstClr val="black"/>
                    </a:solidFill>
                  </a:rPr>
                  <a:t>– Joseph Jancuska</a:t>
                </a: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60569" y="1951033"/>
                <a:ext cx="329184" cy="191386"/>
              </a:xfrm>
              <a:prstGeom prst="rect">
                <a:avLst/>
              </a:prstGeom>
              <a:solidFill>
                <a:srgbClr val="89ACD3"/>
              </a:solidFill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16416" name="Group 316415"/>
            <p:cNvGrpSpPr/>
            <p:nvPr/>
          </p:nvGrpSpPr>
          <p:grpSpPr>
            <a:xfrm>
              <a:off x="158040" y="2536579"/>
              <a:ext cx="3376913" cy="222528"/>
              <a:chOff x="158040" y="2536579"/>
              <a:chExt cx="3376913" cy="222528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483311" y="2536579"/>
                <a:ext cx="3051642" cy="214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prstClr val="black"/>
                    </a:solidFill>
                  </a:rPr>
                  <a:t>Houston Service Center </a:t>
                </a:r>
                <a:r>
                  <a:rPr lang="en-US" sz="1200" dirty="0" smtClean="0">
                    <a:solidFill>
                      <a:prstClr val="black"/>
                    </a:solidFill>
                  </a:rPr>
                  <a:t>– Gail Morea</a:t>
                </a: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58040" y="2567721"/>
                <a:ext cx="329184" cy="191386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16417" name="Group 316416"/>
            <p:cNvGrpSpPr/>
            <p:nvPr/>
          </p:nvGrpSpPr>
          <p:grpSpPr>
            <a:xfrm>
              <a:off x="158525" y="2877482"/>
              <a:ext cx="3369429" cy="214867"/>
              <a:chOff x="158525" y="2877482"/>
              <a:chExt cx="3369429" cy="214867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476312" y="2877482"/>
                <a:ext cx="3051642" cy="214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prstClr val="black"/>
                    </a:solidFill>
                  </a:rPr>
                  <a:t>San Antonio Service Center </a:t>
                </a:r>
                <a:r>
                  <a:rPr lang="en-US" sz="1200" dirty="0" smtClean="0">
                    <a:solidFill>
                      <a:prstClr val="black"/>
                    </a:solidFill>
                  </a:rPr>
                  <a:t>– Larry Wenger</a:t>
                </a: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58525" y="2885724"/>
                <a:ext cx="329184" cy="191386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16421" name="Group 316420"/>
            <p:cNvGrpSpPr/>
            <p:nvPr/>
          </p:nvGrpSpPr>
          <p:grpSpPr>
            <a:xfrm>
              <a:off x="159010" y="3180489"/>
              <a:ext cx="3374802" cy="214867"/>
              <a:chOff x="159010" y="3180489"/>
              <a:chExt cx="3374802" cy="214867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482170" y="3180489"/>
                <a:ext cx="3051642" cy="214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prstClr val="black"/>
                    </a:solidFill>
                  </a:rPr>
                  <a:t>El Paso Service Center </a:t>
                </a:r>
                <a:r>
                  <a:rPr lang="en-US" sz="1200" dirty="0" smtClean="0">
                    <a:solidFill>
                      <a:prstClr val="black"/>
                    </a:solidFill>
                  </a:rPr>
                  <a:t>– Efrain Esparza</a:t>
                </a: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59010" y="3194065"/>
                <a:ext cx="329184" cy="191386"/>
              </a:xfrm>
              <a:prstGeom prst="rect">
                <a:avLst/>
              </a:prstGeom>
              <a:solidFill>
                <a:srgbClr val="E7CFB7"/>
              </a:solidFill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16420" name="Group 316419"/>
            <p:cNvGrpSpPr/>
            <p:nvPr/>
          </p:nvGrpSpPr>
          <p:grpSpPr>
            <a:xfrm>
              <a:off x="158750" y="3510350"/>
              <a:ext cx="3142308" cy="382901"/>
              <a:chOff x="158750" y="3510350"/>
              <a:chExt cx="3142308" cy="382901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472678" y="3535138"/>
                <a:ext cx="2828380" cy="358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prstClr val="black"/>
                    </a:solidFill>
                  </a:rPr>
                  <a:t>Central Service Center </a:t>
                </a:r>
                <a:r>
                  <a:rPr lang="en-US" sz="1200" dirty="0" smtClean="0">
                    <a:solidFill>
                      <a:prstClr val="black"/>
                    </a:solidFill>
                  </a:rPr>
                  <a:t>– Jaime Vela Jr.</a:t>
                </a:r>
              </a:p>
              <a:p>
                <a:endParaRPr lang="en-US" sz="1200" dirty="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58750" y="3510350"/>
                <a:ext cx="329184" cy="191386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 indent="-276225">
              <a:spcBef>
                <a:spcPts val="900"/>
              </a:spcBef>
            </a:pPr>
            <a:fld id="{126B356D-DBE9-445A-9C43-3D3F41468F04}" type="slidenum">
              <a:rPr>
                <a:solidFill>
                  <a:prstClr val="white"/>
                </a:solidFill>
              </a:rPr>
              <a:pPr lvl="1" indent="-276225">
                <a:spcBef>
                  <a:spcPts val="900"/>
                </a:spcBef>
              </a:pPr>
              <a:t>4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917" y="3821668"/>
            <a:ext cx="3207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</a:rPr>
              <a:t>Service Center for Divisions </a:t>
            </a:r>
            <a:r>
              <a:rPr lang="en-US" sz="1200" dirty="0" smtClean="0">
                <a:solidFill>
                  <a:prstClr val="black"/>
                </a:solidFill>
              </a:rPr>
              <a:t>– </a:t>
            </a:r>
            <a:r>
              <a:rPr lang="en-US" sz="1200" dirty="0" smtClean="0"/>
              <a:t>Kori Rodriguez</a:t>
            </a:r>
          </a:p>
          <a:p>
            <a:endParaRPr lang="en-US" sz="800" dirty="0" smtClean="0">
              <a:solidFill>
                <a:prstClr val="black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71896" y="3810000"/>
            <a:ext cx="345967" cy="246727"/>
          </a:xfrm>
          <a:prstGeom prst="rect">
            <a:avLst/>
          </a:prstGeom>
          <a:solidFill>
            <a:schemeClr val="accent1">
              <a:lumMod val="90000"/>
              <a:lumOff val="10000"/>
              <a:alpha val="80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033062" y="3862619"/>
            <a:ext cx="129738" cy="99781"/>
          </a:xfrm>
          <a:prstGeom prst="rect">
            <a:avLst/>
          </a:prstGeom>
          <a:solidFill>
            <a:schemeClr val="accent1">
              <a:lumMod val="90000"/>
              <a:lumOff val="10000"/>
              <a:alpha val="80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932911"/>
      </p:ext>
    </p:extLst>
  </p:cSld>
  <p:clrMapOvr>
    <a:masterClrMapping/>
  </p:clrMapOvr>
  <p:transition spd="slow" advTm="1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916" y="0"/>
            <a:ext cx="8001000" cy="461665"/>
          </a:xfrm>
        </p:spPr>
        <p:txBody>
          <a:bodyPr/>
          <a:lstStyle/>
          <a:p>
            <a:r>
              <a:rPr lang="en-US" dirty="0" smtClean="0"/>
              <a:t>FY16 Procurement Results</a:t>
            </a:r>
            <a:endParaRPr lang="en-US" dirty="0"/>
          </a:p>
        </p:txBody>
      </p:sp>
      <p:grpSp>
        <p:nvGrpSpPr>
          <p:cNvPr id="9" name="Group 26"/>
          <p:cNvGrpSpPr>
            <a:grpSpLocks/>
          </p:cNvGrpSpPr>
          <p:nvPr/>
        </p:nvGrpSpPr>
        <p:grpSpPr bwMode="auto">
          <a:xfrm>
            <a:off x="173771" y="786062"/>
            <a:ext cx="8513030" cy="2185738"/>
            <a:chOff x="333374" y="799180"/>
            <a:chExt cx="10105423" cy="2109213"/>
          </a:xfrm>
        </p:grpSpPr>
        <p:sp>
          <p:nvSpPr>
            <p:cNvPr id="10" name="Rectangle 9"/>
            <p:cNvSpPr/>
            <p:nvPr>
              <p:custDataLst>
                <p:tags r:id="rId1"/>
              </p:custDataLst>
            </p:nvPr>
          </p:nvSpPr>
          <p:spPr bwMode="auto">
            <a:xfrm>
              <a:off x="488914" y="1187836"/>
              <a:ext cx="9949883" cy="1720557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/>
            <a:lstStyle/>
            <a:p>
              <a:pPr marL="225425" indent="-225425">
                <a:spcAft>
                  <a:spcPts val="6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dirty="0">
                  <a:solidFill>
                    <a:prstClr val="black"/>
                  </a:solidFill>
                  <a:cs typeface="Arial" pitchFamily="34" charset="0"/>
                </a:rPr>
                <a:t>The </a:t>
              </a:r>
              <a:r>
                <a:rPr lang="en-US" dirty="0" smtClean="0">
                  <a:solidFill>
                    <a:prstClr val="black"/>
                  </a:solidFill>
                  <a:cs typeface="Arial" pitchFamily="34" charset="0"/>
                </a:rPr>
                <a:t>original FY2016 </a:t>
              </a:r>
              <a:r>
                <a:rPr lang="en-US" dirty="0">
                  <a:solidFill>
                    <a:prstClr val="black"/>
                  </a:solidFill>
                  <a:cs typeface="Arial" pitchFamily="34" charset="0"/>
                </a:rPr>
                <a:t>procurement plan </a:t>
              </a:r>
              <a:r>
                <a:rPr lang="en-US" dirty="0" smtClean="0">
                  <a:solidFill>
                    <a:prstClr val="black"/>
                  </a:solidFill>
                  <a:cs typeface="Arial" pitchFamily="34" charset="0"/>
                </a:rPr>
                <a:t>approved in AUG 2015 provided </a:t>
              </a:r>
              <a:r>
                <a:rPr lang="en-US" dirty="0">
                  <a:solidFill>
                    <a:prstClr val="black"/>
                  </a:solidFill>
                  <a:cs typeface="Arial" pitchFamily="34" charset="0"/>
                </a:rPr>
                <a:t>for </a:t>
              </a:r>
              <a:r>
                <a:rPr lang="en-US" dirty="0" smtClean="0">
                  <a:solidFill>
                    <a:prstClr val="black"/>
                  </a:solidFill>
                  <a:cs typeface="Arial" pitchFamily="34" charset="0"/>
                </a:rPr>
                <a:t>60 </a:t>
              </a:r>
              <a:r>
                <a:rPr lang="en-US" dirty="0">
                  <a:solidFill>
                    <a:prstClr val="black"/>
                  </a:solidFill>
                  <a:cs typeface="Arial" pitchFamily="34" charset="0"/>
                </a:rPr>
                <a:t>solicitations </a:t>
              </a:r>
              <a:r>
                <a:rPr lang="en-US" dirty="0" smtClean="0">
                  <a:solidFill>
                    <a:prstClr val="black"/>
                  </a:solidFill>
                  <a:cs typeface="Arial" pitchFamily="34" charset="0"/>
                </a:rPr>
                <a:t>for </a:t>
              </a:r>
              <a:r>
                <a:rPr lang="en-US" dirty="0">
                  <a:solidFill>
                    <a:prstClr val="black"/>
                  </a:solidFill>
                  <a:cs typeface="Arial" pitchFamily="34" charset="0"/>
                </a:rPr>
                <a:t>a total of 279 contracts totaling $</a:t>
              </a:r>
              <a:r>
                <a:rPr lang="en-US" dirty="0" smtClean="0">
                  <a:solidFill>
                    <a:prstClr val="black"/>
                  </a:solidFill>
                  <a:cs typeface="Arial" pitchFamily="34" charset="0"/>
                </a:rPr>
                <a:t>789 million.</a:t>
              </a: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  <a:p>
              <a:pPr marL="225425" indent="-225425">
                <a:spcAft>
                  <a:spcPts val="6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dirty="0" smtClean="0">
                  <a:solidFill>
                    <a:prstClr val="black"/>
                  </a:solidFill>
                  <a:cs typeface="Arial" pitchFamily="34" charset="0"/>
                </a:rPr>
                <a:t>The modified FY16 procurement plan provided </a:t>
              </a:r>
              <a:r>
                <a:rPr lang="en-US" dirty="0">
                  <a:solidFill>
                    <a:prstClr val="black"/>
                  </a:solidFill>
                  <a:cs typeface="Arial" pitchFamily="34" charset="0"/>
                </a:rPr>
                <a:t>for </a:t>
              </a:r>
              <a:r>
                <a:rPr lang="en-US" dirty="0" smtClean="0">
                  <a:solidFill>
                    <a:prstClr val="black"/>
                  </a:solidFill>
                  <a:cs typeface="Arial" pitchFamily="34" charset="0"/>
                </a:rPr>
                <a:t>71 </a:t>
              </a:r>
              <a:r>
                <a:rPr lang="en-US" dirty="0">
                  <a:solidFill>
                    <a:prstClr val="black"/>
                  </a:solidFill>
                  <a:cs typeface="Arial" pitchFamily="34" charset="0"/>
                </a:rPr>
                <a:t>solicitations </a:t>
              </a:r>
              <a:r>
                <a:rPr lang="en-US" dirty="0" smtClean="0">
                  <a:solidFill>
                    <a:prstClr val="black"/>
                  </a:solidFill>
                  <a:cs typeface="Arial" pitchFamily="34" charset="0"/>
                </a:rPr>
                <a:t>for </a:t>
              </a:r>
              <a:r>
                <a:rPr lang="en-US" dirty="0">
                  <a:solidFill>
                    <a:prstClr val="black"/>
                  </a:solidFill>
                  <a:cs typeface="Arial" pitchFamily="34" charset="0"/>
                </a:rPr>
                <a:t>a total of </a:t>
              </a:r>
              <a:r>
                <a:rPr lang="en-US" dirty="0" smtClean="0">
                  <a:solidFill>
                    <a:prstClr val="black"/>
                  </a:solidFill>
                  <a:cs typeface="Arial" pitchFamily="34" charset="0"/>
                </a:rPr>
                <a:t>398 </a:t>
              </a:r>
              <a:r>
                <a:rPr lang="en-US" dirty="0">
                  <a:solidFill>
                    <a:prstClr val="black"/>
                  </a:solidFill>
                  <a:cs typeface="Arial" pitchFamily="34" charset="0"/>
                </a:rPr>
                <a:t>contracts totaling $</a:t>
              </a:r>
              <a:r>
                <a:rPr lang="en-US" b="1" dirty="0" smtClean="0">
                  <a:solidFill>
                    <a:prstClr val="black"/>
                  </a:solidFill>
                  <a:cs typeface="Arial" pitchFamily="34" charset="0"/>
                </a:rPr>
                <a:t>1.37 Billion</a:t>
              </a:r>
              <a:r>
                <a:rPr lang="en-US" dirty="0" smtClean="0">
                  <a:solidFill>
                    <a:prstClr val="black"/>
                  </a:solidFill>
                  <a:cs typeface="Arial" pitchFamily="34" charset="0"/>
                </a:rPr>
                <a:t>. </a:t>
              </a:r>
            </a:p>
            <a:p>
              <a:pPr marL="225425" indent="-225425">
                <a:spcAft>
                  <a:spcPts val="6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dirty="0">
                  <a:solidFill>
                    <a:prstClr val="black"/>
                  </a:solidFill>
                  <a:cs typeface="Arial" pitchFamily="34" charset="0"/>
                </a:rPr>
                <a:t>34% of </a:t>
              </a:r>
              <a:r>
                <a:rPr lang="en-US" dirty="0" smtClean="0">
                  <a:solidFill>
                    <a:prstClr val="black"/>
                  </a:solidFill>
                  <a:cs typeface="Arial" pitchFamily="34" charset="0"/>
                </a:rPr>
                <a:t>prime </a:t>
              </a:r>
              <a:r>
                <a:rPr lang="en-US" dirty="0">
                  <a:solidFill>
                    <a:prstClr val="black"/>
                  </a:solidFill>
                  <a:cs typeface="Arial" pitchFamily="34" charset="0"/>
                </a:rPr>
                <a:t>firms </a:t>
              </a:r>
              <a:r>
                <a:rPr lang="en-US" dirty="0" smtClean="0">
                  <a:solidFill>
                    <a:prstClr val="black"/>
                  </a:solidFill>
                  <a:cs typeface="Arial" pitchFamily="34" charset="0"/>
                </a:rPr>
                <a:t>in FY16 </a:t>
              </a:r>
              <a:r>
                <a:rPr lang="en-US" dirty="0">
                  <a:solidFill>
                    <a:prstClr val="black"/>
                  </a:solidFill>
                  <a:cs typeface="Arial" pitchFamily="34" charset="0"/>
                </a:rPr>
                <a:t>are </a:t>
              </a:r>
              <a:r>
                <a:rPr lang="en-US" dirty="0" smtClean="0">
                  <a:solidFill>
                    <a:prstClr val="black"/>
                  </a:solidFill>
                  <a:cs typeface="Arial" pitchFamily="34" charset="0"/>
                </a:rPr>
                <a:t>HUB/DBE; 63</a:t>
              </a:r>
              <a:r>
                <a:rPr lang="en-US" dirty="0">
                  <a:solidFill>
                    <a:prstClr val="black"/>
                  </a:solidFill>
                  <a:cs typeface="Arial" pitchFamily="34" charset="0"/>
                </a:rPr>
                <a:t>% of all firms selected </a:t>
              </a:r>
              <a:r>
                <a:rPr lang="en-US" dirty="0" smtClean="0">
                  <a:solidFill>
                    <a:prstClr val="black"/>
                  </a:solidFill>
                  <a:cs typeface="Arial" pitchFamily="34" charset="0"/>
                </a:rPr>
                <a:t>are </a:t>
              </a:r>
              <a:r>
                <a:rPr lang="en-US" dirty="0">
                  <a:solidFill>
                    <a:prstClr val="black"/>
                  </a:solidFill>
                  <a:cs typeface="Arial" pitchFamily="34" charset="0"/>
                </a:rPr>
                <a:t>HUB/DBE.</a:t>
              </a:r>
            </a:p>
            <a:p>
              <a:pPr marL="225425" indent="-225425">
                <a:spcAft>
                  <a:spcPts val="600"/>
                </a:spcAft>
                <a:buFont typeface="Wingdings" panose="05000000000000000000" pitchFamily="2" charset="2"/>
                <a:buChar char="§"/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1" name="Pentagon 10"/>
            <p:cNvSpPr/>
            <p:nvPr>
              <p:custDataLst>
                <p:tags r:id="rId2"/>
              </p:custDataLst>
            </p:nvPr>
          </p:nvSpPr>
          <p:spPr bwMode="auto">
            <a:xfrm>
              <a:off x="333374" y="799180"/>
              <a:ext cx="3592771" cy="388656"/>
            </a:xfrm>
            <a:prstGeom prst="homePlate">
              <a:avLst>
                <a:gd name="adj" fmla="val 33333"/>
              </a:avLst>
            </a:prstGeom>
            <a:gradFill flip="none" rotWithShape="1">
              <a:gsLst>
                <a:gs pos="0">
                  <a:schemeClr val="accent1">
                    <a:lumMod val="90000"/>
                    <a:lumOff val="10000"/>
                  </a:schemeClr>
                </a:gs>
                <a:gs pos="50000">
                  <a:schemeClr val="accent1">
                    <a:lumMod val="75000"/>
                    <a:lumOff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b="1" dirty="0" smtClean="0">
                  <a:solidFill>
                    <a:prstClr val="white"/>
                  </a:solidFill>
                  <a:cs typeface="Arial" pitchFamily="34" charset="0"/>
                </a:rPr>
                <a:t>Procurement Status</a:t>
              </a:r>
              <a:endParaRPr lang="en-US" b="1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9603080"/>
              </p:ext>
            </p:extLst>
          </p:nvPr>
        </p:nvGraphicFramePr>
        <p:xfrm>
          <a:off x="990600" y="2995862"/>
          <a:ext cx="7202881" cy="3024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181600" y="434340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  <a:latin typeface="Franklin Gothic Demi" panose="020B0703020102020204" pitchFamily="34" charset="0"/>
              </a:rPr>
              <a:t>$789 M</a:t>
            </a:r>
            <a:endParaRPr lang="en-US" sz="2000" b="1" dirty="0">
              <a:solidFill>
                <a:prstClr val="black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0" y="43434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  <a:latin typeface="Franklin Gothic Demi" panose="020B0703020102020204" pitchFamily="34" charset="0"/>
              </a:rPr>
              <a:t>$1.37 B</a:t>
            </a:r>
            <a:endParaRPr lang="en-US" sz="2000" b="1" dirty="0">
              <a:solidFill>
                <a:prstClr val="black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864600" y="6578600"/>
            <a:ext cx="211138" cy="187325"/>
          </a:xfrm>
          <a:prstGeom prst="rect">
            <a:avLst/>
          </a:prstGeom>
        </p:spPr>
        <p:txBody>
          <a:bodyPr/>
          <a:lstStyle/>
          <a:p>
            <a:pPr lvl="1">
              <a:defRPr/>
            </a:pPr>
            <a:fld id="{2F164215-7E2B-4599-91F7-AC3368D1295D}" type="slidenum">
              <a:rPr lang="en-US" smtClean="0"/>
              <a:pPr lvl="1"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40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Letting – FY17 to FY25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/>
              <a:pPr lvl="1">
                <a:spcBef>
                  <a:spcPts val="900"/>
                </a:spcBef>
              </a:pPr>
              <a:t>6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7503887"/>
              </p:ext>
            </p:extLst>
          </p:nvPr>
        </p:nvGraphicFramePr>
        <p:xfrm>
          <a:off x="38100" y="1371600"/>
          <a:ext cx="88773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1524000" y="1066800"/>
            <a:ext cx="6248400" cy="533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Prop 7 Will Significantly Increase Letting Volume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066800" y="3352800"/>
            <a:ext cx="54864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76600" y="3124200"/>
            <a:ext cx="335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$4.3 Billion Average Letting (FY 2012 – 2016) 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066800" y="2362200"/>
            <a:ext cx="71628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181600" y="2057400"/>
            <a:ext cx="335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$6.5 Billion Average Letting (FY 2017 – 2025) </a:t>
            </a:r>
          </a:p>
        </p:txBody>
      </p:sp>
    </p:spTree>
    <p:extLst>
      <p:ext uri="{BB962C8B-B14F-4D97-AF65-F5344CB8AC3E}">
        <p14:creationId xmlns:p14="http://schemas.microsoft.com/office/powerpoint/2010/main" val="36094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544" y="0"/>
            <a:ext cx="8763000" cy="461665"/>
          </a:xfrm>
        </p:spPr>
        <p:txBody>
          <a:bodyPr/>
          <a:lstStyle/>
          <a:p>
            <a:r>
              <a:rPr lang="en-US" dirty="0" smtClean="0"/>
              <a:t>Future Annual Procurements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864600" y="6578600"/>
            <a:ext cx="211138" cy="187325"/>
          </a:xfrm>
          <a:prstGeom prst="rect">
            <a:avLst/>
          </a:prstGeom>
        </p:spPr>
        <p:txBody>
          <a:bodyPr/>
          <a:lstStyle/>
          <a:p>
            <a:pPr lvl="1">
              <a:defRPr/>
            </a:pPr>
            <a:fld id="{987AD5F7-C982-41E9-BF5C-3425C38056EA}" type="slidenum">
              <a:rPr>
                <a:solidFill>
                  <a:prstClr val="white"/>
                </a:solidFill>
              </a:rPr>
              <a:pPr lvl="1">
                <a:defRPr/>
              </a:pPr>
              <a:t>7</a:t>
            </a:fld>
            <a:endParaRPr dirty="0">
              <a:solidFill>
                <a:prstClr val="white"/>
              </a:solidFill>
            </a:endParaRPr>
          </a:p>
        </p:txBody>
      </p:sp>
      <p:pic>
        <p:nvPicPr>
          <p:cNvPr id="214020" name="Picture 4" descr="https://tse1.mm.bing.net/th?&amp;id=OIP.M9705a2db35220971f3acb18f59a5750cH0&amp;w=300&amp;h=218&amp;c=0&amp;pid=1.9&amp;rs=0&amp;p=0&amp;r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750" y="2822896"/>
            <a:ext cx="2502250" cy="35779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000109"/>
              </p:ext>
            </p:extLst>
          </p:nvPr>
        </p:nvGraphicFramePr>
        <p:xfrm>
          <a:off x="457200" y="914409"/>
          <a:ext cx="6096000" cy="52117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13937"/>
                <a:gridCol w="2882063"/>
              </a:tblGrid>
              <a:tr h="2039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Architecture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$6,400,000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39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Bridge Inspection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$52,000,000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39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Bridge On/Off Replacement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$9,000,000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478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Construction, Engineering, Inspection (CEI)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$191,080,000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4478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Critical</a:t>
                      </a:r>
                      <a:r>
                        <a:rPr lang="en-US" sz="1200" u="none" strike="noStrike" baseline="0" dirty="0" smtClean="0">
                          <a:effectLst/>
                        </a:rPr>
                        <a:t> Path Method Scheduling (CPM)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$6,000,000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39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Engineering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$1,000,000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39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General</a:t>
                      </a:r>
                      <a:r>
                        <a:rPr lang="en-US" sz="1200" u="none" strike="noStrike" baseline="0" dirty="0" smtClean="0">
                          <a:effectLst/>
                        </a:rPr>
                        <a:t> Engineering Consultant (GEC)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$40,000,000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39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Geotechnical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$19,000,000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39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Hydraulic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$18,000,000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39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Other (describe in Comments)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$16,000,000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39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Planning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$17,000,000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378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Plans, Specifications and Estimates (PS&amp;E)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$412,568,500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039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Procurement </a:t>
                      </a:r>
                      <a:r>
                        <a:rPr lang="en-US" sz="1200" u="none" strike="noStrike" dirty="0" smtClean="0">
                          <a:effectLst/>
                        </a:rPr>
                        <a:t>Engineering (PcE)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$20,000,000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39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Schematic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$25,000,000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39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Schematic / Environmental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$200,000,000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4478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Schematic/Environmental/PS&amp;E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$44,860,000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39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Survey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$58,000,000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39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Traffic Engineering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$16,000,000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39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Traffic Signal Timing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$5,000,000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39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Utility Engineering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$12,000,000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39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Materials Engineering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$12,000,000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39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Facilities Engineering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$6,500,000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39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Independent </a:t>
                      </a:r>
                      <a:r>
                        <a:rPr lang="en-US" sz="1200" u="none" strike="noStrike" dirty="0" smtClean="0">
                          <a:effectLst/>
                        </a:rPr>
                        <a:t>Engineer (IE)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$20,000,000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39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Traffic &amp; </a:t>
                      </a:r>
                      <a:r>
                        <a:rPr lang="en-US" sz="1200" u="none" strike="noStrike" dirty="0" smtClean="0">
                          <a:effectLst/>
                        </a:rPr>
                        <a:t>Revenue (T&amp;R)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$5,000,000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39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Grand Total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$1,212,408,500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674203" y="848142"/>
            <a:ext cx="2371731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Actual FY 17 is </a:t>
            </a:r>
          </a:p>
          <a:p>
            <a:pPr algn="ctr"/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$1.41 B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65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">
        <p:circle/>
      </p:transition>
    </mc:Choice>
    <mc:Fallback xmlns="">
      <p:transition spd="slow" advTm="1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888" y="76200"/>
            <a:ext cx="8001000" cy="400110"/>
          </a:xfrm>
        </p:spPr>
        <p:txBody>
          <a:bodyPr/>
          <a:lstStyle/>
          <a:p>
            <a:r>
              <a:rPr lang="en-US" sz="2000" dirty="0" smtClean="0"/>
              <a:t>FY 17 - Wave </a:t>
            </a:r>
            <a:r>
              <a:rPr lang="en-US" sz="2000" dirty="0"/>
              <a:t>3 </a:t>
            </a:r>
            <a:r>
              <a:rPr lang="en-US" sz="2000" dirty="0" smtClean="0"/>
              <a:t>Update 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864600" y="6578600"/>
            <a:ext cx="211138" cy="187325"/>
          </a:xfrm>
          <a:prstGeom prst="rect">
            <a:avLst/>
          </a:prstGeom>
        </p:spPr>
        <p:txBody>
          <a:bodyPr/>
          <a:lstStyle/>
          <a:p>
            <a:pPr lvl="1">
              <a:defRPr/>
            </a:pPr>
            <a:fld id="{2F164215-7E2B-4599-91F7-AC3368D1295D}" type="slidenum">
              <a:rPr>
                <a:solidFill>
                  <a:prstClr val="white"/>
                </a:solidFill>
              </a:rPr>
              <a:pPr lvl="1">
                <a:defRPr/>
              </a:pPr>
              <a:t>8</a:t>
            </a:fld>
            <a:endParaRPr dirty="0">
              <a:solidFill>
                <a:prstClr val="white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04800" y="838200"/>
            <a:ext cx="8382001" cy="5029200"/>
            <a:chOff x="4955861" y="711748"/>
            <a:chExt cx="5435703" cy="5029200"/>
          </a:xfrm>
        </p:grpSpPr>
        <p:grpSp>
          <p:nvGrpSpPr>
            <p:cNvPr id="23" name="Group 22"/>
            <p:cNvGrpSpPr/>
            <p:nvPr/>
          </p:nvGrpSpPr>
          <p:grpSpPr>
            <a:xfrm>
              <a:off x="4955861" y="1084393"/>
              <a:ext cx="5435703" cy="4656555"/>
              <a:chOff x="5033140" y="1120531"/>
              <a:chExt cx="5668763" cy="4656555"/>
            </a:xfrm>
          </p:grpSpPr>
          <p:sp>
            <p:nvSpPr>
              <p:cNvPr id="25" name="Rectangle 24"/>
              <p:cNvSpPr/>
              <p:nvPr>
                <p:custDataLst>
                  <p:tags r:id="rId2"/>
                </p:custDataLst>
              </p:nvPr>
            </p:nvSpPr>
            <p:spPr bwMode="auto">
              <a:xfrm>
                <a:off x="5309995" y="1120531"/>
                <a:ext cx="5391908" cy="4656555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75000"/>
                    <a:lumOff val="25000"/>
                  </a:schemeClr>
                </a:solidFill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91440" rIns="91440" bIns="91440" rtlCol="0" anchor="t"/>
              <a:lstStyle/>
              <a:p>
                <a:pPr marL="233363" indent="-233363" fontAlgn="base">
                  <a:spcAft>
                    <a:spcPts val="600"/>
                  </a:spcAft>
                  <a:buClr>
                    <a:srgbClr val="0A1B2B"/>
                  </a:buClr>
                  <a:buFont typeface="Wingdings" panose="05000000000000000000" pitchFamily="2" charset="2"/>
                  <a:buChar char="§"/>
                </a:pPr>
                <a:r>
                  <a:rPr lang="en-US" sz="1600" dirty="0">
                    <a:solidFill>
                      <a:prstClr val="black"/>
                    </a:solidFill>
                    <a:cs typeface="Arial" pitchFamily="34" charset="0"/>
                  </a:rPr>
                  <a:t>Wave </a:t>
                </a:r>
                <a:r>
                  <a:rPr lang="en-US" sz="1600" dirty="0" smtClean="0">
                    <a:solidFill>
                      <a:prstClr val="black"/>
                    </a:solidFill>
                    <a:cs typeface="Arial" pitchFamily="34" charset="0"/>
                  </a:rPr>
                  <a:t>3 internal kickoff on April 5 and April 11 2017</a:t>
                </a:r>
                <a:endParaRPr lang="en-US" sz="1600" dirty="0">
                  <a:solidFill>
                    <a:prstClr val="black"/>
                  </a:solidFill>
                  <a:cs typeface="Arial" pitchFamily="34" charset="0"/>
                </a:endParaRPr>
              </a:p>
              <a:p>
                <a:pPr marL="233363" indent="-233363" fontAlgn="base">
                  <a:spcAft>
                    <a:spcPts val="600"/>
                  </a:spcAft>
                  <a:buClr>
                    <a:srgbClr val="0A1B2B"/>
                  </a:buClr>
                  <a:buFont typeface="Wingdings" panose="05000000000000000000" pitchFamily="2" charset="2"/>
                  <a:buChar char="§"/>
                </a:pPr>
                <a:r>
                  <a:rPr lang="en-US" sz="1600" dirty="0">
                    <a:solidFill>
                      <a:prstClr val="black"/>
                    </a:solidFill>
                    <a:cs typeface="Arial" pitchFamily="34" charset="0"/>
                  </a:rPr>
                  <a:t>Total number of </a:t>
                </a:r>
                <a:r>
                  <a:rPr lang="en-US" sz="1600" dirty="0" smtClean="0">
                    <a:solidFill>
                      <a:prstClr val="black"/>
                    </a:solidFill>
                    <a:cs typeface="Arial" pitchFamily="34" charset="0"/>
                  </a:rPr>
                  <a:t>twenty two procurement </a:t>
                </a:r>
                <a:r>
                  <a:rPr lang="en-US" sz="1600" dirty="0">
                    <a:solidFill>
                      <a:prstClr val="black"/>
                    </a:solidFill>
                    <a:cs typeface="Arial" pitchFamily="34" charset="0"/>
                  </a:rPr>
                  <a:t>events scheduled </a:t>
                </a:r>
                <a:r>
                  <a:rPr lang="en-US" sz="1600" dirty="0" smtClean="0">
                    <a:solidFill>
                      <a:prstClr val="black"/>
                    </a:solidFill>
                    <a:cs typeface="Arial" pitchFamily="34" charset="0"/>
                  </a:rPr>
                  <a:t>consisting of sixty two individual contracts.</a:t>
                </a:r>
                <a:endParaRPr lang="en-US" sz="1600" dirty="0">
                  <a:solidFill>
                    <a:prstClr val="black"/>
                  </a:solidFill>
                  <a:cs typeface="Arial" pitchFamily="34" charset="0"/>
                </a:endParaRPr>
              </a:p>
              <a:p>
                <a:pPr marL="569913" indent="-346075" fontAlgn="base">
                  <a:buClr>
                    <a:srgbClr val="0A1B2B"/>
                  </a:buClr>
                  <a:buFont typeface="Wingdings" panose="05000000000000000000" pitchFamily="2" charset="2"/>
                  <a:buChar char="Ø"/>
                  <a:tabLst>
                    <a:tab pos="3433763" algn="l"/>
                  </a:tabLst>
                </a:pPr>
                <a:r>
                  <a:rPr lang="en-US" sz="1600" dirty="0">
                    <a:solidFill>
                      <a:prstClr val="black"/>
                    </a:solidFill>
                    <a:cs typeface="Arial" pitchFamily="34" charset="0"/>
                  </a:rPr>
                  <a:t>CEI	</a:t>
                </a:r>
                <a:r>
                  <a:rPr lang="en-US" sz="1600" dirty="0" smtClean="0">
                    <a:solidFill>
                      <a:prstClr val="black"/>
                    </a:solidFill>
                    <a:cs typeface="Arial" pitchFamily="34" charset="0"/>
                  </a:rPr>
                  <a:t>7		$111,200,000</a:t>
                </a:r>
                <a:endParaRPr lang="en-US" sz="1600" dirty="0">
                  <a:solidFill>
                    <a:prstClr val="black"/>
                  </a:solidFill>
                  <a:cs typeface="Arial" pitchFamily="34" charset="0"/>
                </a:endParaRPr>
              </a:p>
              <a:p>
                <a:pPr marL="569913" indent="-346075" fontAlgn="base">
                  <a:buClr>
                    <a:srgbClr val="0A1B2B"/>
                  </a:buClr>
                  <a:buFont typeface="Wingdings" panose="05000000000000000000" pitchFamily="2" charset="2"/>
                  <a:buChar char="Ø"/>
                  <a:tabLst>
                    <a:tab pos="3433763" algn="l"/>
                  </a:tabLst>
                </a:pPr>
                <a:r>
                  <a:rPr lang="en-US" sz="1600" dirty="0" smtClean="0">
                    <a:solidFill>
                      <a:prstClr val="black"/>
                    </a:solidFill>
                    <a:cs typeface="Arial" pitchFamily="34" charset="0"/>
                  </a:rPr>
                  <a:t>Engineering</a:t>
                </a:r>
                <a:r>
                  <a:rPr lang="en-US" sz="1600" dirty="0">
                    <a:solidFill>
                      <a:prstClr val="black"/>
                    </a:solidFill>
                    <a:cs typeface="Arial" pitchFamily="34" charset="0"/>
                  </a:rPr>
                  <a:t>	</a:t>
                </a:r>
                <a:r>
                  <a:rPr lang="en-US" sz="1600" dirty="0" smtClean="0">
                    <a:solidFill>
                      <a:prstClr val="black"/>
                    </a:solidFill>
                    <a:cs typeface="Arial" pitchFamily="34" charset="0"/>
                  </a:rPr>
                  <a:t>2		$     5,500,000</a:t>
                </a:r>
                <a:endParaRPr lang="en-US" sz="1600" dirty="0">
                  <a:solidFill>
                    <a:prstClr val="black"/>
                  </a:solidFill>
                  <a:cs typeface="Arial" pitchFamily="34" charset="0"/>
                </a:endParaRPr>
              </a:p>
              <a:p>
                <a:pPr marL="569913" indent="-346075" fontAlgn="base">
                  <a:buClr>
                    <a:srgbClr val="0A1B2B"/>
                  </a:buClr>
                  <a:buFont typeface="Wingdings" panose="05000000000000000000" pitchFamily="2" charset="2"/>
                  <a:buChar char="Ø"/>
                  <a:tabLst>
                    <a:tab pos="3433763" algn="l"/>
                  </a:tabLst>
                </a:pPr>
                <a:r>
                  <a:rPr lang="en-US" sz="1600" dirty="0">
                    <a:solidFill>
                      <a:prstClr val="black"/>
                    </a:solidFill>
                    <a:cs typeface="Arial" pitchFamily="34" charset="0"/>
                  </a:rPr>
                  <a:t>Geotechnical	</a:t>
                </a:r>
                <a:r>
                  <a:rPr lang="en-US" sz="1600" dirty="0" smtClean="0">
                    <a:solidFill>
                      <a:prstClr val="black"/>
                    </a:solidFill>
                    <a:cs typeface="Arial" pitchFamily="34" charset="0"/>
                  </a:rPr>
                  <a:t>1		$     6,000,000</a:t>
                </a:r>
                <a:endParaRPr lang="en-US" sz="1600" dirty="0">
                  <a:solidFill>
                    <a:prstClr val="black"/>
                  </a:solidFill>
                  <a:cs typeface="Arial" pitchFamily="34" charset="0"/>
                </a:endParaRPr>
              </a:p>
              <a:p>
                <a:pPr marL="569913" indent="-346075" fontAlgn="base">
                  <a:buClr>
                    <a:srgbClr val="0A1B2B"/>
                  </a:buClr>
                  <a:buFont typeface="Wingdings" panose="05000000000000000000" pitchFamily="2" charset="2"/>
                  <a:buChar char="Ø"/>
                  <a:tabLst>
                    <a:tab pos="3433763" algn="l"/>
                  </a:tabLst>
                </a:pPr>
                <a:r>
                  <a:rPr lang="en-US" sz="1600" dirty="0">
                    <a:solidFill>
                      <a:prstClr val="black"/>
                    </a:solidFill>
                    <a:cs typeface="Arial" pitchFamily="34" charset="0"/>
                  </a:rPr>
                  <a:t>Hydraulic	</a:t>
                </a:r>
                <a:r>
                  <a:rPr lang="en-US" sz="1600" dirty="0" smtClean="0">
                    <a:solidFill>
                      <a:prstClr val="black"/>
                    </a:solidFill>
                    <a:cs typeface="Arial" pitchFamily="34" charset="0"/>
                  </a:rPr>
                  <a:t>1</a:t>
                </a:r>
                <a:r>
                  <a:rPr lang="en-US" sz="1600" dirty="0">
                    <a:solidFill>
                      <a:prstClr val="black"/>
                    </a:solidFill>
                    <a:cs typeface="Arial" pitchFamily="34" charset="0"/>
                  </a:rPr>
                  <a:t>	</a:t>
                </a:r>
                <a:r>
                  <a:rPr lang="en-US" sz="1600" dirty="0" smtClean="0">
                    <a:solidFill>
                      <a:prstClr val="black"/>
                    </a:solidFill>
                    <a:cs typeface="Arial" pitchFamily="34" charset="0"/>
                  </a:rPr>
                  <a:t>	$     3,000,000</a:t>
                </a:r>
                <a:endParaRPr lang="en-US" sz="1600" dirty="0">
                  <a:solidFill>
                    <a:prstClr val="black"/>
                  </a:solidFill>
                  <a:cs typeface="Arial" pitchFamily="34" charset="0"/>
                </a:endParaRPr>
              </a:p>
              <a:p>
                <a:pPr marL="569913" indent="-346075" fontAlgn="base">
                  <a:buClr>
                    <a:srgbClr val="0A1B2B"/>
                  </a:buClr>
                  <a:buFont typeface="Wingdings" panose="05000000000000000000" pitchFamily="2" charset="2"/>
                  <a:buChar char="Ø"/>
                  <a:tabLst>
                    <a:tab pos="3433763" algn="l"/>
                  </a:tabLst>
                </a:pPr>
                <a:r>
                  <a:rPr lang="en-US" sz="1600" dirty="0">
                    <a:solidFill>
                      <a:prstClr val="black"/>
                    </a:solidFill>
                    <a:cs typeface="Arial" pitchFamily="34" charset="0"/>
                  </a:rPr>
                  <a:t>Materials Engineering	</a:t>
                </a:r>
                <a:r>
                  <a:rPr lang="en-US" sz="1600" dirty="0" smtClean="0">
                    <a:solidFill>
                      <a:prstClr val="black"/>
                    </a:solidFill>
                    <a:cs typeface="Arial" pitchFamily="34" charset="0"/>
                  </a:rPr>
                  <a:t>1		$     3,000,000</a:t>
                </a:r>
                <a:endParaRPr lang="en-US" sz="1600" dirty="0">
                  <a:solidFill>
                    <a:prstClr val="black"/>
                  </a:solidFill>
                  <a:cs typeface="Arial" pitchFamily="34" charset="0"/>
                </a:endParaRPr>
              </a:p>
              <a:p>
                <a:pPr marL="569913" indent="-346075" fontAlgn="base">
                  <a:buClr>
                    <a:srgbClr val="0A1B2B"/>
                  </a:buClr>
                  <a:buFont typeface="Wingdings" panose="05000000000000000000" pitchFamily="2" charset="2"/>
                  <a:buChar char="Ø"/>
                  <a:tabLst>
                    <a:tab pos="3433763" algn="l"/>
                  </a:tabLst>
                </a:pPr>
                <a:r>
                  <a:rPr lang="en-US" sz="1600" dirty="0">
                    <a:solidFill>
                      <a:prstClr val="black"/>
                    </a:solidFill>
                    <a:cs typeface="Arial" pitchFamily="34" charset="0"/>
                  </a:rPr>
                  <a:t>Planning	</a:t>
                </a:r>
                <a:r>
                  <a:rPr lang="en-US" sz="1600" dirty="0" smtClean="0">
                    <a:solidFill>
                      <a:prstClr val="black"/>
                    </a:solidFill>
                    <a:cs typeface="Arial" pitchFamily="34" charset="0"/>
                  </a:rPr>
                  <a:t>1		$     5,000,000</a:t>
                </a:r>
                <a:endParaRPr lang="en-US" sz="1600" dirty="0">
                  <a:solidFill>
                    <a:prstClr val="black"/>
                  </a:solidFill>
                  <a:cs typeface="Arial" pitchFamily="34" charset="0"/>
                </a:endParaRPr>
              </a:p>
              <a:p>
                <a:pPr marL="569913" indent="-346075" fontAlgn="base">
                  <a:buClr>
                    <a:srgbClr val="0A1B2B"/>
                  </a:buClr>
                  <a:buFont typeface="Wingdings" panose="05000000000000000000" pitchFamily="2" charset="2"/>
                  <a:buChar char="Ø"/>
                  <a:tabLst>
                    <a:tab pos="3433763" algn="l"/>
                  </a:tabLst>
                </a:pPr>
                <a:r>
                  <a:rPr lang="en-US" sz="1600" dirty="0">
                    <a:solidFill>
                      <a:prstClr val="black"/>
                    </a:solidFill>
                    <a:cs typeface="Arial" pitchFamily="34" charset="0"/>
                  </a:rPr>
                  <a:t>PS&amp;E	</a:t>
                </a:r>
                <a:r>
                  <a:rPr lang="en-US" sz="1600" dirty="0" smtClean="0">
                    <a:solidFill>
                      <a:prstClr val="black"/>
                    </a:solidFill>
                    <a:cs typeface="Arial" pitchFamily="34" charset="0"/>
                  </a:rPr>
                  <a:t>2		$   37,055,000</a:t>
                </a:r>
                <a:endParaRPr lang="en-US" sz="1600" dirty="0">
                  <a:solidFill>
                    <a:prstClr val="black"/>
                  </a:solidFill>
                  <a:cs typeface="Arial" pitchFamily="34" charset="0"/>
                </a:endParaRPr>
              </a:p>
              <a:p>
                <a:pPr marL="569913" indent="-346075" fontAlgn="base">
                  <a:buClr>
                    <a:srgbClr val="0A1B2B"/>
                  </a:buClr>
                  <a:buFont typeface="Wingdings" panose="05000000000000000000" pitchFamily="2" charset="2"/>
                  <a:buChar char="Ø"/>
                  <a:tabLst>
                    <a:tab pos="3433763" algn="l"/>
                  </a:tabLst>
                </a:pPr>
                <a:r>
                  <a:rPr lang="en-US" sz="1600" dirty="0">
                    <a:solidFill>
                      <a:prstClr val="black"/>
                    </a:solidFill>
                    <a:cs typeface="Arial" pitchFamily="34" charset="0"/>
                  </a:rPr>
                  <a:t>Schematic/Environmental/PS&amp;E	</a:t>
                </a:r>
                <a:r>
                  <a:rPr lang="en-US" sz="1600" dirty="0" smtClean="0">
                    <a:solidFill>
                      <a:prstClr val="black"/>
                    </a:solidFill>
                    <a:cs typeface="Arial" pitchFamily="34" charset="0"/>
                  </a:rPr>
                  <a:t>2		$   69,000,000</a:t>
                </a:r>
                <a:endParaRPr lang="en-US" sz="1600" dirty="0">
                  <a:solidFill>
                    <a:prstClr val="black"/>
                  </a:solidFill>
                  <a:cs typeface="Arial" pitchFamily="34" charset="0"/>
                </a:endParaRPr>
              </a:p>
              <a:p>
                <a:pPr marL="569913" indent="-346075" fontAlgn="base">
                  <a:buClr>
                    <a:srgbClr val="0A1B2B"/>
                  </a:buClr>
                  <a:buFont typeface="Wingdings" panose="05000000000000000000" pitchFamily="2" charset="2"/>
                  <a:buChar char="Ø"/>
                  <a:tabLst>
                    <a:tab pos="3433763" algn="l"/>
                  </a:tabLst>
                </a:pPr>
                <a:r>
                  <a:rPr lang="en-US" sz="1600" dirty="0">
                    <a:solidFill>
                      <a:prstClr val="black"/>
                    </a:solidFill>
                    <a:cs typeface="Arial" pitchFamily="34" charset="0"/>
                  </a:rPr>
                  <a:t>Schematic/Environmental	</a:t>
                </a:r>
                <a:r>
                  <a:rPr lang="en-US" sz="1600" dirty="0" smtClean="0">
                    <a:solidFill>
                      <a:prstClr val="black"/>
                    </a:solidFill>
                    <a:cs typeface="Arial" pitchFamily="34" charset="0"/>
                  </a:rPr>
                  <a:t>3		$   17,000,000</a:t>
                </a:r>
                <a:endParaRPr lang="en-US" sz="1600" dirty="0">
                  <a:solidFill>
                    <a:prstClr val="black"/>
                  </a:solidFill>
                  <a:cs typeface="Arial" pitchFamily="34" charset="0"/>
                </a:endParaRPr>
              </a:p>
              <a:p>
                <a:pPr marL="569913" indent="-346075" fontAlgn="base">
                  <a:spcAft>
                    <a:spcPts val="600"/>
                  </a:spcAft>
                  <a:buClr>
                    <a:srgbClr val="0A1B2B"/>
                  </a:buClr>
                  <a:buFont typeface="Wingdings" panose="05000000000000000000" pitchFamily="2" charset="2"/>
                  <a:buChar char="Ø"/>
                  <a:tabLst>
                    <a:tab pos="3433763" algn="l"/>
                  </a:tabLst>
                </a:pPr>
                <a:r>
                  <a:rPr lang="en-US" sz="1600" dirty="0" smtClean="0">
                    <a:solidFill>
                      <a:prstClr val="black"/>
                    </a:solidFill>
                    <a:cs typeface="Arial" pitchFamily="34" charset="0"/>
                  </a:rPr>
                  <a:t>Surveying                                        </a:t>
                </a:r>
                <a:r>
                  <a:rPr lang="en-US" sz="1600" u="sng" dirty="0" smtClean="0">
                    <a:solidFill>
                      <a:prstClr val="black"/>
                    </a:solidFill>
                    <a:cs typeface="Arial" pitchFamily="34" charset="0"/>
                  </a:rPr>
                  <a:t>2</a:t>
                </a:r>
                <a:r>
                  <a:rPr lang="en-US" sz="1600" dirty="0" smtClean="0">
                    <a:solidFill>
                      <a:prstClr val="black"/>
                    </a:solidFill>
                    <a:cs typeface="Arial" pitchFamily="34" charset="0"/>
                  </a:rPr>
                  <a:t>		$</a:t>
                </a:r>
                <a:r>
                  <a:rPr lang="en-US" sz="1600" b="1" dirty="0" smtClean="0">
                    <a:solidFill>
                      <a:prstClr val="black"/>
                    </a:solidFill>
                    <a:cs typeface="Arial" pitchFamily="34" charset="0"/>
                  </a:rPr>
                  <a:t>   </a:t>
                </a:r>
                <a:r>
                  <a:rPr lang="en-US" sz="1600" u="sng" dirty="0" smtClean="0">
                    <a:solidFill>
                      <a:prstClr val="black"/>
                    </a:solidFill>
                    <a:cs typeface="Arial" pitchFamily="34" charset="0"/>
                  </a:rPr>
                  <a:t>52,000,000</a:t>
                </a:r>
                <a:endParaRPr lang="en-US" sz="1600" dirty="0">
                  <a:solidFill>
                    <a:prstClr val="black"/>
                  </a:solidFill>
                  <a:cs typeface="Arial" pitchFamily="34" charset="0"/>
                </a:endParaRPr>
              </a:p>
              <a:p>
                <a:pPr marL="223838" fontAlgn="base">
                  <a:spcAft>
                    <a:spcPts val="600"/>
                  </a:spcAft>
                  <a:buClr>
                    <a:srgbClr val="0A1B2B"/>
                  </a:buClr>
                  <a:tabLst>
                    <a:tab pos="3433763" algn="l"/>
                  </a:tabLst>
                </a:pPr>
                <a:r>
                  <a:rPr lang="en-US" sz="1600" b="1" dirty="0">
                    <a:solidFill>
                      <a:prstClr val="black"/>
                    </a:solidFill>
                    <a:cs typeface="Arial" pitchFamily="34" charset="0"/>
                  </a:rPr>
                  <a:t> </a:t>
                </a:r>
                <a:r>
                  <a:rPr lang="en-US" sz="1600" b="1" dirty="0" smtClean="0">
                    <a:solidFill>
                      <a:prstClr val="black"/>
                    </a:solidFill>
                    <a:cs typeface="Arial" pitchFamily="34" charset="0"/>
                  </a:rPr>
                  <a:t>                                                             22	</a:t>
                </a:r>
                <a:r>
                  <a:rPr lang="en-US" sz="1600" b="1" dirty="0">
                    <a:solidFill>
                      <a:prstClr val="black"/>
                    </a:solidFill>
                    <a:cs typeface="Arial" pitchFamily="34" charset="0"/>
                  </a:rPr>
                  <a:t>	</a:t>
                </a:r>
                <a:r>
                  <a:rPr lang="en-US" sz="1600" b="1" dirty="0" smtClean="0">
                    <a:solidFill>
                      <a:prstClr val="black"/>
                    </a:solidFill>
                    <a:cs typeface="Arial" pitchFamily="34" charset="0"/>
                  </a:rPr>
                  <a:t>$308,755,000</a:t>
                </a:r>
                <a:endParaRPr lang="en-US" sz="1600" b="1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26" name="Isosceles Triangle 25"/>
              <p:cNvSpPr/>
              <p:nvPr>
                <p:custDataLst>
                  <p:tags r:id="rId3"/>
                </p:custDataLst>
              </p:nvPr>
            </p:nvSpPr>
            <p:spPr>
              <a:xfrm rot="10800000">
                <a:off x="5033140" y="1124777"/>
                <a:ext cx="283464" cy="182880"/>
              </a:xfrm>
              <a:prstGeom prst="triangle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prstClr val="white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4" name="Pentagon 23"/>
            <p:cNvSpPr/>
            <p:nvPr>
              <p:custDataLst>
                <p:tags r:id="rId1"/>
              </p:custDataLst>
            </p:nvPr>
          </p:nvSpPr>
          <p:spPr>
            <a:xfrm>
              <a:off x="4955861" y="711748"/>
              <a:ext cx="2743200" cy="376891"/>
            </a:xfrm>
            <a:prstGeom prst="homePlate">
              <a:avLst>
                <a:gd name="adj" fmla="val 33333"/>
              </a:avLst>
            </a:prstGeom>
            <a:gradFill flip="none" rotWithShape="1">
              <a:gsLst>
                <a:gs pos="0">
                  <a:schemeClr val="accent1">
                    <a:lumMod val="90000"/>
                    <a:lumOff val="10000"/>
                  </a:schemeClr>
                </a:gs>
                <a:gs pos="50000">
                  <a:schemeClr val="accent1">
                    <a:lumMod val="75000"/>
                    <a:lumOff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prstClr val="white"/>
                  </a:solidFill>
                  <a:cs typeface="Arial" pitchFamily="34" charset="0"/>
                </a:rPr>
                <a:t> Wave </a:t>
              </a:r>
              <a:r>
                <a:rPr lang="en-US" sz="1600" b="1" dirty="0" smtClean="0">
                  <a:solidFill>
                    <a:prstClr val="white"/>
                  </a:solidFill>
                  <a:cs typeface="Arial" pitchFamily="34" charset="0"/>
                </a:rPr>
                <a:t>3 </a:t>
              </a:r>
              <a:r>
                <a:rPr lang="en-US" sz="1600" b="1" dirty="0">
                  <a:solidFill>
                    <a:prstClr val="white"/>
                  </a:solidFill>
                  <a:cs typeface="Arial" pitchFamily="34" charset="0"/>
                </a:rPr>
                <a:t>Details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75534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353425" cy="400110"/>
          </a:xfrm>
        </p:spPr>
        <p:txBody>
          <a:bodyPr/>
          <a:lstStyle/>
          <a:p>
            <a:pPr eaLnBrk="1" hangingPunct="1"/>
            <a:r>
              <a:rPr altLang="en-US" sz="2000" dirty="0" smtClean="0">
                <a:cs typeface="Arial" charset="0"/>
              </a:rPr>
              <a:t>FY 17 - Wave 4 Update</a:t>
            </a:r>
            <a:r>
              <a:rPr lang="en-US" altLang="en-US" sz="2000" dirty="0" smtClean="0">
                <a:cs typeface="Arial" charset="0"/>
              </a:rPr>
              <a:t> </a:t>
            </a:r>
            <a:endParaRPr altLang="en-US" sz="2000" dirty="0" smtClean="0">
              <a:cs typeface="Arial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864600" y="6580188"/>
            <a:ext cx="279400" cy="18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Franklin Gothic Book" pitchFamily="34" charset="0"/>
              </a:defRPr>
            </a:lvl1pPr>
            <a:lvl2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lvl="1" indent="0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F59E43A3-D5B9-466C-9C37-0E160E8DBC4C}" type="slidenum">
              <a:rPr altLang="en-US" sz="800">
                <a:solidFill>
                  <a:prstClr val="white"/>
                </a:solidFill>
                <a:latin typeface="Arial" charset="0"/>
                <a:cs typeface="Arial" charset="0"/>
              </a:rPr>
              <a:pPr lvl="1" indent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9</a:t>
            </a:fld>
            <a:endParaRPr altLang="en-US" sz="800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62000" y="741726"/>
            <a:ext cx="7696201" cy="5125674"/>
            <a:chOff x="4955861" y="711748"/>
            <a:chExt cx="6413500" cy="5125674"/>
          </a:xfrm>
        </p:grpSpPr>
        <p:grpSp>
          <p:nvGrpSpPr>
            <p:cNvPr id="6" name="Group 5"/>
            <p:cNvGrpSpPr/>
            <p:nvPr/>
          </p:nvGrpSpPr>
          <p:grpSpPr>
            <a:xfrm>
              <a:off x="4955861" y="1084393"/>
              <a:ext cx="6413500" cy="4753029"/>
              <a:chOff x="5033140" y="1120531"/>
              <a:chExt cx="6688484" cy="4753029"/>
            </a:xfrm>
          </p:grpSpPr>
          <p:sp>
            <p:nvSpPr>
              <p:cNvPr id="9" name="Rectangle 8"/>
              <p:cNvSpPr/>
              <p:nvPr>
                <p:custDataLst>
                  <p:tags r:id="rId2"/>
                </p:custDataLst>
              </p:nvPr>
            </p:nvSpPr>
            <p:spPr bwMode="auto">
              <a:xfrm>
                <a:off x="5309995" y="1120531"/>
                <a:ext cx="6411629" cy="4753029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91440" rIns="91440" bIns="91440" rtlCol="0" anchor="t"/>
              <a:lstStyle/>
              <a:p>
                <a:pPr marL="233363" indent="-233363" fontAlgn="base">
                  <a:spcAft>
                    <a:spcPts val="600"/>
                  </a:spcAft>
                  <a:buClr>
                    <a:srgbClr val="0A1B2B"/>
                  </a:buClr>
                  <a:buFont typeface="Wingdings" panose="05000000000000000000" pitchFamily="2" charset="2"/>
                  <a:buChar char="§"/>
                </a:pPr>
                <a:r>
                  <a:rPr lang="en-US" sz="1600" dirty="0">
                    <a:solidFill>
                      <a:prstClr val="black"/>
                    </a:solidFill>
                    <a:cs typeface="Arial" pitchFamily="34" charset="0"/>
                  </a:rPr>
                  <a:t>Wave </a:t>
                </a:r>
                <a:r>
                  <a:rPr lang="en-US" sz="1600" dirty="0" smtClean="0">
                    <a:solidFill>
                      <a:prstClr val="black"/>
                    </a:solidFill>
                    <a:cs typeface="Arial" pitchFamily="34" charset="0"/>
                  </a:rPr>
                  <a:t>4 internal kickoff on July 6, 2017</a:t>
                </a:r>
                <a:endParaRPr lang="en-US" sz="1600" dirty="0">
                  <a:solidFill>
                    <a:prstClr val="black"/>
                  </a:solidFill>
                  <a:cs typeface="Arial" pitchFamily="34" charset="0"/>
                </a:endParaRPr>
              </a:p>
              <a:p>
                <a:pPr marL="233363" indent="-233363" fontAlgn="base">
                  <a:spcAft>
                    <a:spcPts val="600"/>
                  </a:spcAft>
                  <a:buClr>
                    <a:srgbClr val="0A1B2B"/>
                  </a:buClr>
                  <a:buFont typeface="Wingdings" panose="05000000000000000000" pitchFamily="2" charset="2"/>
                  <a:buChar char="§"/>
                </a:pPr>
                <a:r>
                  <a:rPr lang="en-US" sz="1600" dirty="0" smtClean="0">
                    <a:solidFill>
                      <a:schemeClr val="tx1"/>
                    </a:solidFill>
                    <a:cs typeface="Arial" pitchFamily="34" charset="0"/>
                  </a:rPr>
                  <a:t>A total </a:t>
                </a:r>
                <a:r>
                  <a:rPr lang="en-US" sz="1600" dirty="0" smtClean="0">
                    <a:solidFill>
                      <a:prstClr val="black"/>
                    </a:solidFill>
                    <a:cs typeface="Arial" pitchFamily="34" charset="0"/>
                  </a:rPr>
                  <a:t>of twenty one procurement </a:t>
                </a:r>
                <a:r>
                  <a:rPr lang="en-US" sz="1600" dirty="0">
                    <a:solidFill>
                      <a:prstClr val="black"/>
                    </a:solidFill>
                    <a:cs typeface="Arial" pitchFamily="34" charset="0"/>
                  </a:rPr>
                  <a:t>events scheduled </a:t>
                </a:r>
                <a:r>
                  <a:rPr lang="en-US" sz="1600" dirty="0" smtClean="0">
                    <a:solidFill>
                      <a:prstClr val="black"/>
                    </a:solidFill>
                    <a:cs typeface="Arial" pitchFamily="34" charset="0"/>
                  </a:rPr>
                  <a:t>consisting of ninety one individual contracts</a:t>
                </a:r>
                <a:endParaRPr lang="en-US" sz="1600" dirty="0">
                  <a:solidFill>
                    <a:prstClr val="black"/>
                  </a:solidFill>
                  <a:cs typeface="Arial" pitchFamily="34" charset="0"/>
                </a:endParaRPr>
              </a:p>
              <a:p>
                <a:pPr marL="457200" indent="-236538" fontAlgn="base">
                  <a:buClr>
                    <a:srgbClr val="0A1B2B"/>
                  </a:buClr>
                  <a:buFont typeface="Wingdings" panose="05000000000000000000" pitchFamily="2" charset="2"/>
                  <a:buChar char="Ø"/>
                  <a:tabLst>
                    <a:tab pos="3433763" algn="l"/>
                  </a:tabLst>
                </a:pPr>
                <a:r>
                  <a:rPr lang="en-US" sz="1600" dirty="0">
                    <a:solidFill>
                      <a:prstClr val="black"/>
                    </a:solidFill>
                    <a:cs typeface="Arial" pitchFamily="34" charset="0"/>
                  </a:rPr>
                  <a:t>CEI	</a:t>
                </a:r>
                <a:r>
                  <a:rPr lang="en-US" sz="1600" dirty="0" smtClean="0">
                    <a:solidFill>
                      <a:prstClr val="black"/>
                    </a:solidFill>
                    <a:cs typeface="Arial" pitchFamily="34" charset="0"/>
                  </a:rPr>
                  <a:t>1		$ 15,000,000</a:t>
                </a:r>
              </a:p>
              <a:p>
                <a:pPr marL="457200" indent="-236538" fontAlgn="base">
                  <a:buClr>
                    <a:srgbClr val="0A1B2B"/>
                  </a:buClr>
                  <a:buFont typeface="Wingdings" panose="05000000000000000000" pitchFamily="2" charset="2"/>
                  <a:buChar char="Ø"/>
                  <a:tabLst>
                    <a:tab pos="3433763" algn="l"/>
                  </a:tabLst>
                </a:pPr>
                <a:r>
                  <a:rPr lang="en-US" sz="1600" dirty="0" smtClean="0">
                    <a:solidFill>
                      <a:prstClr val="black"/>
                    </a:solidFill>
                    <a:cs typeface="Arial" pitchFamily="34" charset="0"/>
                  </a:rPr>
                  <a:t>CPM	1		$    6,000,000</a:t>
                </a:r>
                <a:endParaRPr lang="en-US" sz="1600" dirty="0">
                  <a:solidFill>
                    <a:prstClr val="black"/>
                  </a:solidFill>
                  <a:cs typeface="Arial" pitchFamily="34" charset="0"/>
                </a:endParaRPr>
              </a:p>
              <a:p>
                <a:pPr marL="457200" indent="-236538" fontAlgn="base">
                  <a:buClr>
                    <a:srgbClr val="0A1B2B"/>
                  </a:buClr>
                  <a:buFont typeface="Wingdings" panose="05000000000000000000" pitchFamily="2" charset="2"/>
                  <a:buChar char="Ø"/>
                  <a:tabLst>
                    <a:tab pos="3433763" algn="l"/>
                  </a:tabLst>
                </a:pPr>
                <a:r>
                  <a:rPr lang="en-US" sz="1600" dirty="0" smtClean="0">
                    <a:solidFill>
                      <a:prstClr val="black"/>
                    </a:solidFill>
                    <a:cs typeface="Arial" pitchFamily="34" charset="0"/>
                  </a:rPr>
                  <a:t>Engineering</a:t>
                </a:r>
                <a:r>
                  <a:rPr lang="en-US" sz="1600" dirty="0">
                    <a:solidFill>
                      <a:prstClr val="black"/>
                    </a:solidFill>
                    <a:cs typeface="Arial" pitchFamily="34" charset="0"/>
                  </a:rPr>
                  <a:t>	</a:t>
                </a:r>
                <a:r>
                  <a:rPr lang="en-US" sz="1600" dirty="0" smtClean="0">
                    <a:solidFill>
                      <a:prstClr val="black"/>
                    </a:solidFill>
                    <a:cs typeface="Arial" pitchFamily="34" charset="0"/>
                  </a:rPr>
                  <a:t>1		$    1,500,000</a:t>
                </a:r>
              </a:p>
              <a:p>
                <a:pPr marL="457200" indent="-236538" fontAlgn="base">
                  <a:buClr>
                    <a:srgbClr val="0A1B2B"/>
                  </a:buClr>
                  <a:buFont typeface="Wingdings" panose="05000000000000000000" pitchFamily="2" charset="2"/>
                  <a:buChar char="Ø"/>
                  <a:tabLst>
                    <a:tab pos="3433763" algn="l"/>
                  </a:tabLst>
                </a:pPr>
                <a:r>
                  <a:rPr lang="en-US" sz="1600" dirty="0" smtClean="0">
                    <a:solidFill>
                      <a:prstClr val="black"/>
                    </a:solidFill>
                    <a:cs typeface="Arial" pitchFamily="34" charset="0"/>
                  </a:rPr>
                  <a:t>GEC	2		$  28,000.000</a:t>
                </a:r>
                <a:endParaRPr lang="en-US" sz="1600" dirty="0">
                  <a:solidFill>
                    <a:prstClr val="black"/>
                  </a:solidFill>
                  <a:cs typeface="Arial" pitchFamily="34" charset="0"/>
                </a:endParaRPr>
              </a:p>
              <a:p>
                <a:pPr marL="457200" indent="-236538" fontAlgn="base">
                  <a:buClr>
                    <a:srgbClr val="0A1B2B"/>
                  </a:buClr>
                  <a:buFont typeface="Wingdings" panose="05000000000000000000" pitchFamily="2" charset="2"/>
                  <a:buChar char="Ø"/>
                  <a:tabLst>
                    <a:tab pos="3433763" algn="l"/>
                  </a:tabLst>
                </a:pPr>
                <a:r>
                  <a:rPr lang="en-US" sz="1600" dirty="0" smtClean="0">
                    <a:solidFill>
                      <a:prstClr val="black"/>
                    </a:solidFill>
                    <a:cs typeface="Arial" pitchFamily="34" charset="0"/>
                  </a:rPr>
                  <a:t>Materials </a:t>
                </a:r>
                <a:r>
                  <a:rPr lang="en-US" sz="1600" dirty="0">
                    <a:solidFill>
                      <a:prstClr val="black"/>
                    </a:solidFill>
                    <a:cs typeface="Arial" pitchFamily="34" charset="0"/>
                  </a:rPr>
                  <a:t>Engineering	</a:t>
                </a:r>
                <a:r>
                  <a:rPr lang="en-US" sz="1600" dirty="0" smtClean="0">
                    <a:solidFill>
                      <a:prstClr val="black"/>
                    </a:solidFill>
                    <a:cs typeface="Arial" pitchFamily="34" charset="0"/>
                  </a:rPr>
                  <a:t>1		$    4,000,000</a:t>
                </a:r>
                <a:endParaRPr lang="en-US" sz="1600" dirty="0">
                  <a:solidFill>
                    <a:prstClr val="black"/>
                  </a:solidFill>
                  <a:cs typeface="Arial" pitchFamily="34" charset="0"/>
                </a:endParaRPr>
              </a:p>
              <a:p>
                <a:pPr marL="457200" indent="-236538" fontAlgn="base">
                  <a:buClr>
                    <a:srgbClr val="0A1B2B"/>
                  </a:buClr>
                  <a:buFont typeface="Wingdings" panose="05000000000000000000" pitchFamily="2" charset="2"/>
                  <a:buChar char="Ø"/>
                  <a:tabLst>
                    <a:tab pos="3433763" algn="l"/>
                  </a:tabLst>
                </a:pPr>
                <a:r>
                  <a:rPr lang="en-US" sz="1600" dirty="0">
                    <a:solidFill>
                      <a:prstClr val="black"/>
                    </a:solidFill>
                    <a:cs typeface="Arial" pitchFamily="34" charset="0"/>
                  </a:rPr>
                  <a:t>Planning	</a:t>
                </a:r>
                <a:r>
                  <a:rPr lang="en-US" sz="1600" dirty="0" smtClean="0">
                    <a:solidFill>
                      <a:prstClr val="black"/>
                    </a:solidFill>
                    <a:cs typeface="Arial" pitchFamily="34" charset="0"/>
                  </a:rPr>
                  <a:t>1		$    4,000,000</a:t>
                </a:r>
                <a:endParaRPr lang="en-US" sz="1600" dirty="0">
                  <a:solidFill>
                    <a:prstClr val="black"/>
                  </a:solidFill>
                  <a:cs typeface="Arial" pitchFamily="34" charset="0"/>
                </a:endParaRPr>
              </a:p>
              <a:p>
                <a:pPr marL="457200" indent="-236538" fontAlgn="base">
                  <a:buClr>
                    <a:srgbClr val="0A1B2B"/>
                  </a:buClr>
                  <a:buFont typeface="Wingdings" panose="05000000000000000000" pitchFamily="2" charset="2"/>
                  <a:buChar char="Ø"/>
                  <a:tabLst>
                    <a:tab pos="3433763" algn="l"/>
                  </a:tabLst>
                </a:pPr>
                <a:r>
                  <a:rPr lang="en-US" sz="1600" dirty="0">
                    <a:solidFill>
                      <a:prstClr val="black"/>
                    </a:solidFill>
                    <a:cs typeface="Arial" pitchFamily="34" charset="0"/>
                  </a:rPr>
                  <a:t>PS&amp;E	</a:t>
                </a:r>
                <a:r>
                  <a:rPr lang="en-US" sz="1600" dirty="0" smtClean="0">
                    <a:solidFill>
                      <a:prstClr val="black"/>
                    </a:solidFill>
                    <a:cs typeface="Arial" pitchFamily="34" charset="0"/>
                  </a:rPr>
                  <a:t>5		$204,500,000</a:t>
                </a:r>
              </a:p>
              <a:p>
                <a:pPr marL="457200" indent="-236538" fontAlgn="base">
                  <a:buClr>
                    <a:srgbClr val="0A1B2B"/>
                  </a:buClr>
                  <a:buFont typeface="Wingdings" panose="05000000000000000000" pitchFamily="2" charset="2"/>
                  <a:buChar char="Ø"/>
                  <a:tabLst>
                    <a:tab pos="3433763" algn="l"/>
                  </a:tabLst>
                </a:pPr>
                <a:r>
                  <a:rPr lang="en-US" sz="1600" dirty="0" smtClean="0">
                    <a:solidFill>
                      <a:prstClr val="black"/>
                    </a:solidFill>
                    <a:cs typeface="Arial" pitchFamily="34" charset="0"/>
                  </a:rPr>
                  <a:t>Procurement Engineering	1		$  20,000,000</a:t>
                </a:r>
                <a:endParaRPr lang="en-US" sz="1600" dirty="0">
                  <a:solidFill>
                    <a:prstClr val="black"/>
                  </a:solidFill>
                  <a:cs typeface="Arial" pitchFamily="34" charset="0"/>
                </a:endParaRPr>
              </a:p>
              <a:p>
                <a:pPr marL="457200" indent="-236538" fontAlgn="base">
                  <a:buClr>
                    <a:srgbClr val="0A1B2B"/>
                  </a:buClr>
                  <a:buFont typeface="Wingdings" panose="05000000000000000000" pitchFamily="2" charset="2"/>
                  <a:buChar char="Ø"/>
                  <a:tabLst>
                    <a:tab pos="3433763" algn="l"/>
                  </a:tabLst>
                </a:pPr>
                <a:r>
                  <a:rPr lang="en-US" sz="1600" dirty="0">
                    <a:solidFill>
                      <a:prstClr val="black"/>
                    </a:solidFill>
                    <a:cs typeface="Arial" pitchFamily="34" charset="0"/>
                  </a:rPr>
                  <a:t>Schematic/Environmental/PS&amp;E	</a:t>
                </a:r>
                <a:r>
                  <a:rPr lang="en-US" sz="1600" dirty="0" smtClean="0">
                    <a:solidFill>
                      <a:prstClr val="black"/>
                    </a:solidFill>
                    <a:cs typeface="Arial" pitchFamily="34" charset="0"/>
                  </a:rPr>
                  <a:t>3		$  58,000,000</a:t>
                </a:r>
                <a:endParaRPr lang="en-US" sz="1600" dirty="0">
                  <a:solidFill>
                    <a:prstClr val="black"/>
                  </a:solidFill>
                  <a:cs typeface="Arial" pitchFamily="34" charset="0"/>
                </a:endParaRPr>
              </a:p>
              <a:p>
                <a:pPr marL="457200" indent="-236538" fontAlgn="base">
                  <a:buClr>
                    <a:srgbClr val="0A1B2B"/>
                  </a:buClr>
                  <a:buFont typeface="Wingdings" panose="05000000000000000000" pitchFamily="2" charset="2"/>
                  <a:buChar char="Ø"/>
                  <a:tabLst>
                    <a:tab pos="3433763" algn="l"/>
                  </a:tabLst>
                </a:pPr>
                <a:r>
                  <a:rPr lang="en-US" sz="1600" dirty="0">
                    <a:solidFill>
                      <a:prstClr val="black"/>
                    </a:solidFill>
                    <a:cs typeface="Arial" pitchFamily="34" charset="0"/>
                  </a:rPr>
                  <a:t>Schematic/Environmental	</a:t>
                </a:r>
                <a:r>
                  <a:rPr lang="en-US" sz="1600" dirty="0" smtClean="0">
                    <a:solidFill>
                      <a:prstClr val="black"/>
                    </a:solidFill>
                    <a:cs typeface="Arial" pitchFamily="34" charset="0"/>
                  </a:rPr>
                  <a:t>1		$  50,000,000</a:t>
                </a:r>
                <a:endParaRPr lang="en-US" sz="1600" dirty="0">
                  <a:solidFill>
                    <a:prstClr val="black"/>
                  </a:solidFill>
                  <a:cs typeface="Arial" pitchFamily="34" charset="0"/>
                </a:endParaRPr>
              </a:p>
              <a:p>
                <a:pPr marL="457200" indent="-236538" fontAlgn="base">
                  <a:buClr>
                    <a:srgbClr val="0A1B2B"/>
                  </a:buClr>
                  <a:buFont typeface="Wingdings" panose="05000000000000000000" pitchFamily="2" charset="2"/>
                  <a:buChar char="Ø"/>
                  <a:tabLst>
                    <a:tab pos="3433763" algn="l"/>
                  </a:tabLst>
                </a:pPr>
                <a:r>
                  <a:rPr lang="en-US" sz="1600" dirty="0">
                    <a:solidFill>
                      <a:prstClr val="black"/>
                    </a:solidFill>
                    <a:cs typeface="Arial" pitchFamily="34" charset="0"/>
                  </a:rPr>
                  <a:t>Surveying	</a:t>
                </a:r>
                <a:r>
                  <a:rPr lang="en-US" sz="1600" dirty="0" smtClean="0">
                    <a:solidFill>
                      <a:prstClr val="black"/>
                    </a:solidFill>
                    <a:cs typeface="Arial" pitchFamily="34" charset="0"/>
                  </a:rPr>
                  <a:t>2		$  12,000,000</a:t>
                </a:r>
              </a:p>
              <a:p>
                <a:pPr marL="457200" indent="-236538" fontAlgn="base">
                  <a:buClr>
                    <a:srgbClr val="0A1B2B"/>
                  </a:buClr>
                  <a:buFont typeface="Wingdings" panose="05000000000000000000" pitchFamily="2" charset="2"/>
                  <a:buChar char="Ø"/>
                  <a:tabLst>
                    <a:tab pos="3433763" algn="l"/>
                  </a:tabLst>
                </a:pPr>
                <a:r>
                  <a:rPr lang="en-US" sz="1600" dirty="0" smtClean="0">
                    <a:solidFill>
                      <a:prstClr val="black"/>
                    </a:solidFill>
                    <a:cs typeface="Arial" pitchFamily="34" charset="0"/>
                  </a:rPr>
                  <a:t>Traffic Engineering	1		$  20,000,000</a:t>
                </a:r>
              </a:p>
              <a:p>
                <a:pPr marL="457200" indent="-236538" fontAlgn="base">
                  <a:buClr>
                    <a:srgbClr val="0A1B2B"/>
                  </a:buClr>
                  <a:buFont typeface="Wingdings" panose="05000000000000000000" pitchFamily="2" charset="2"/>
                  <a:buChar char="Ø"/>
                  <a:tabLst>
                    <a:tab pos="3433763" algn="l"/>
                  </a:tabLst>
                </a:pPr>
                <a:r>
                  <a:rPr lang="en-US" sz="1600" dirty="0" smtClean="0">
                    <a:solidFill>
                      <a:prstClr val="black"/>
                    </a:solidFill>
                    <a:cs typeface="Arial" pitchFamily="34" charset="0"/>
                  </a:rPr>
                  <a:t>Utility Engineering	</a:t>
                </a:r>
                <a:r>
                  <a:rPr lang="en-US" sz="1600" u="sng" dirty="0" smtClean="0">
                    <a:solidFill>
                      <a:prstClr val="black"/>
                    </a:solidFill>
                    <a:cs typeface="Arial" pitchFamily="34" charset="0"/>
                  </a:rPr>
                  <a:t>1</a:t>
                </a:r>
                <a:r>
                  <a:rPr lang="en-US" sz="1600" dirty="0" smtClean="0">
                    <a:solidFill>
                      <a:prstClr val="black"/>
                    </a:solidFill>
                    <a:cs typeface="Arial" pitchFamily="34" charset="0"/>
                  </a:rPr>
                  <a:t>		</a:t>
                </a:r>
                <a:r>
                  <a:rPr lang="en-US" sz="1600" u="sng" dirty="0" smtClean="0">
                    <a:solidFill>
                      <a:prstClr val="black"/>
                    </a:solidFill>
                    <a:cs typeface="Arial" pitchFamily="34" charset="0"/>
                  </a:rPr>
                  <a:t>$  12,000,000</a:t>
                </a:r>
                <a:endParaRPr lang="en-US" sz="1600" u="sng" dirty="0">
                  <a:solidFill>
                    <a:prstClr val="black"/>
                  </a:solidFill>
                  <a:cs typeface="Arial" pitchFamily="34" charset="0"/>
                </a:endParaRPr>
              </a:p>
              <a:p>
                <a:pPr fontAlgn="base">
                  <a:spcAft>
                    <a:spcPts val="600"/>
                  </a:spcAft>
                  <a:buClr>
                    <a:srgbClr val="0A1B2B"/>
                  </a:buClr>
                </a:pPr>
                <a:r>
                  <a:rPr lang="en-US" sz="1600" dirty="0" smtClean="0">
                    <a:solidFill>
                      <a:prstClr val="black"/>
                    </a:solidFill>
                    <a:cs typeface="Arial" pitchFamily="34" charset="0"/>
                  </a:rPr>
                  <a:t>			</a:t>
                </a:r>
                <a:r>
                  <a:rPr lang="en-US" sz="1600" b="1" dirty="0" smtClean="0">
                    <a:solidFill>
                      <a:prstClr val="black"/>
                    </a:solidFill>
                    <a:cs typeface="Arial" pitchFamily="34" charset="0"/>
                  </a:rPr>
                  <a:t>            21  	$435,000,000</a:t>
                </a:r>
              </a:p>
            </p:txBody>
          </p:sp>
          <p:sp>
            <p:nvSpPr>
              <p:cNvPr id="10" name="Isosceles Triangle 9"/>
              <p:cNvSpPr/>
              <p:nvPr>
                <p:custDataLst>
                  <p:tags r:id="rId3"/>
                </p:custDataLst>
              </p:nvPr>
            </p:nvSpPr>
            <p:spPr>
              <a:xfrm rot="10800000">
                <a:off x="5033140" y="1124777"/>
                <a:ext cx="283464" cy="182880"/>
              </a:xfrm>
              <a:prstGeom prst="triangle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prstClr val="white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8" name="Pentagon 7"/>
            <p:cNvSpPr/>
            <p:nvPr>
              <p:custDataLst>
                <p:tags r:id="rId1"/>
              </p:custDataLst>
            </p:nvPr>
          </p:nvSpPr>
          <p:spPr>
            <a:xfrm>
              <a:off x="4955861" y="711748"/>
              <a:ext cx="2743200" cy="376891"/>
            </a:xfrm>
            <a:prstGeom prst="homePlate">
              <a:avLst>
                <a:gd name="adj" fmla="val 33333"/>
              </a:avLst>
            </a:prstGeom>
            <a:gradFill flip="none" rotWithShape="1">
              <a:gsLst>
                <a:gs pos="0">
                  <a:schemeClr val="accent1">
                    <a:lumMod val="90000"/>
                    <a:lumOff val="10000"/>
                  </a:schemeClr>
                </a:gs>
                <a:gs pos="50000">
                  <a:schemeClr val="accent1">
                    <a:lumMod val="75000"/>
                    <a:lumOff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prstClr val="white"/>
                  </a:solidFill>
                  <a:cs typeface="Arial" pitchFamily="34" charset="0"/>
                </a:rPr>
                <a:t> Wave 4</a:t>
              </a:r>
              <a:r>
                <a:rPr lang="en-US" sz="1600" b="1" dirty="0" smtClean="0">
                  <a:solidFill>
                    <a:prstClr val="white"/>
                  </a:solidFill>
                  <a:cs typeface="Arial" pitchFamily="34" charset="0"/>
                </a:rPr>
                <a:t> </a:t>
              </a:r>
              <a:r>
                <a:rPr lang="en-US" sz="1600" b="1" dirty="0">
                  <a:solidFill>
                    <a:prstClr val="white"/>
                  </a:solidFill>
                  <a:cs typeface="Arial" pitchFamily="34" charset="0"/>
                </a:rPr>
                <a:t>Details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72919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8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Gkbyk98a0WRhSUEJMtoi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W4shhwcZkSwgFoS2uM5Iw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akc.DmNqE2lY1U0KeV1Dg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Gkbyk98a0WRhSUEJMtoiQ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W4shhwcZkSwgFoS2uM5Iw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Gkbyk98a0WRhSUEJMtoiQ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akc.DmNqE2lY1U0KeV1D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Gkbyk98a0WRhSUEJMtoiQ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akc.DmNqE2lY1U0KeV1Dg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Gkbyk98a0WRhSUEJMtoi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jvTlj3QUWGql_i_7LeJw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akc.DmNqE2lY1U0KeV1Dg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akc.DmNqE2lY1U0KeV1Dg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Gkbyk98a0WRhSUEJMtoi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W4shhwcZkSwgFoS2uM5Iw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Gkbyk98a0WRhSUEJMtoiQ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W4shhwcZkSwgFoS2uM5Iw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jr9yLR6dESp92i.jUaesg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jr9yLR6dESp92i.jUaesg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jr9yLR6dESp92i.jUaesg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jr9yLR6dESp92i.jUaes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_Qp5HJoRkumCwRmwVWN2A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jr9yLR6dESp92i.jUaesg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Gkbyk98a0WRhSUEJMtoi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jvTlj3QUWGql_i_7LeJ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jpkN5a.s0eIRQ1VajZeX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E1_nFA840OlZ.4Wz9RlB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UdFQdb3k6Pf0.tJe3aj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.ZozDRwkUKmrwVY015d7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jvTlj3QUWGql_i_7LeJ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_Qp5HJoRkumCwRmwVWN2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jvTlj3QUWGql_i_7LeJ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_Qp5HJoRkumCwRmwVWN2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jpkN5a.s0eIRQ1VajZeX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E1_nFA840OlZ.4Wz9RlB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UdFQdb3k6Pf0.tJe3aj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jpkN5a.s0eIRQ1VajZeX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.ZozDRwkUKmrwVY015d7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jvTlj3QUWGql_i_7LeJ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_Qp5HJoRkumCwRmwVWN2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jvTlj3QUWGql_i_7LeJ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_Qp5HJoRkumCwRmwVWN2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jpkN5a.s0eIRQ1VajZeX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E1_nFA840OlZ.4Wz9RlB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E1_nFA840OlZ.4Wz9RlB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UdFQdb3k6Pf0.tJe3aj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.ZozDRwkUKmrwVY015d7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jvTlj3QUWGql_i_7LeJ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_Qp5HJoRkumCwRmwVWN2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jvTlj3QUWGql_i_7LeJ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_Qp5HJoRkumCwRmwVWN2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jpkN5a.s0eIRQ1VajZeX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UdFQdb3k6Pf0.tJe3aj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E1_nFA840OlZ.4Wz9RlB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UdFQdb3k6Pf0.tJe3aj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.ZozDRwkUKmrwVY015d7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jvTlj3QUWGql_i_7LeJ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_Qp5HJoRkumCwRmwVWN2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jvTlj3QUWGql_i_7LeJ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_Qp5HJoRkumCwRmwVWN2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jpkN5a.s0eIRQ1VajZeX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.ZozDRwkUKmrwVY015d7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.ZozDRwkUKmrwVY015d7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jpkN5a.s0eIRQ1VajZeX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E1_nFA840OlZ.4Wz9RlB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UdFQdb3k6Pf0.tJe3aj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.ZozDRwkUKmrwVY015d7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jvTlj3QUWGql_i_7LeJ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_Qp5HJoRkumCwRmwVWN2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jvTlj3QUWGql_i_7LeJ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_Qp5HJoRkumCwRmwVWN2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jpkN5a.s0eIRQ1VajZeX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E1_nFA840OlZ.4Wz9RlB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UdFQdb3k6Pf0.tJe3aj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.ZozDRwkUKmrwVY015d7w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jvTlj3QUWGql_i_7LeJ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_Qp5HJoRkumCwRmwVWN2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jvTlj3QUWGql_i_7LeJw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jvTlj3QUWGql_i_7LeJw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_Qp5HJoRkumCwRmwVWN2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XMlc47.UEWP7iPte3dUXg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hZwNAl7OUmsKlbFpZ9P7g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QAVaBanP0eicWyKFdlWp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Jxvpup.hkKqoIxH168kFg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WYXluxuHUaHDXRt_9Vgj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HNBTQl2nU6iiHZCSN46u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_Qp5HJoRkumCwRmwVWN2A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7HwmzcMqEKbN231oUcGiQ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qpNBLPGCUOmOUyokZD60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PrATWN8UE6tJbKQ1boalQ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XMlc47.UEWP7iPte3dUXg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WSvwZY4nUe86vujk4.fXw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_a9SF3L3kaBhd9QNcUN.w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Gkbyk98a0WRhSUEJMtoiQ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akc.DmNqE2lY1U0KeV1Dg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akc.DmNqE2lY1U0KeV1Dg"/>
</p:tagLst>
</file>

<file path=ppt/theme/theme1.xml><?xml version="1.0" encoding="utf-8"?>
<a:theme xmlns:a="http://schemas.openxmlformats.org/drawingml/2006/main" name="MASTER_powerpoint_template_STANDARD">
  <a:themeElements>
    <a:clrScheme name="Custom 7">
      <a:dk1>
        <a:sysClr val="windowText" lastClr="000000"/>
      </a:dk1>
      <a:lt1>
        <a:sysClr val="window" lastClr="FFFFFF"/>
      </a:lt1>
      <a:dk2>
        <a:srgbClr val="E2E7EB"/>
      </a:dk2>
      <a:lt2>
        <a:srgbClr val="F9EFE0"/>
      </a:lt2>
      <a:accent1>
        <a:srgbClr val="0A1B2B"/>
      </a:accent1>
      <a:accent2>
        <a:srgbClr val="14385C"/>
      </a:accent2>
      <a:accent3>
        <a:srgbClr val="899BAD"/>
      </a:accent3>
      <a:accent4>
        <a:srgbClr val="925700"/>
      </a:accent4>
      <a:accent5>
        <a:srgbClr val="CC7A00"/>
      </a:accent5>
      <a:accent6>
        <a:srgbClr val="E5BC7F"/>
      </a:accent6>
      <a:hlink>
        <a:srgbClr val="042A45"/>
      </a:hlink>
      <a:folHlink>
        <a:srgbClr val="4D4D4D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200" dirty="0" err="1" smtClean="0"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12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04_10_2015_MASTER_powerpoint_template">
  <a:themeElements>
    <a:clrScheme name="Custom 7">
      <a:dk1>
        <a:sysClr val="windowText" lastClr="000000"/>
      </a:dk1>
      <a:lt1>
        <a:sysClr val="window" lastClr="FFFFFF"/>
      </a:lt1>
      <a:dk2>
        <a:srgbClr val="E2E7EB"/>
      </a:dk2>
      <a:lt2>
        <a:srgbClr val="F9EFE0"/>
      </a:lt2>
      <a:accent1>
        <a:srgbClr val="0A1B2B"/>
      </a:accent1>
      <a:accent2>
        <a:srgbClr val="14385C"/>
      </a:accent2>
      <a:accent3>
        <a:srgbClr val="899BAD"/>
      </a:accent3>
      <a:accent4>
        <a:srgbClr val="925700"/>
      </a:accent4>
      <a:accent5>
        <a:srgbClr val="CC7A00"/>
      </a:accent5>
      <a:accent6>
        <a:srgbClr val="E5BC7F"/>
      </a:accent6>
      <a:hlink>
        <a:srgbClr val="042A45"/>
      </a:hlink>
      <a:folHlink>
        <a:srgbClr val="4D4D4D"/>
      </a:folHlink>
    </a:clrScheme>
    <a:fontScheme name="Custom 1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200" dirty="0" err="1" smtClean="0"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12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5_10_2015_MASTER_powerpoint_template">
  <a:themeElements>
    <a:clrScheme name="Custom 7">
      <a:dk1>
        <a:sysClr val="windowText" lastClr="000000"/>
      </a:dk1>
      <a:lt1>
        <a:sysClr val="window" lastClr="FFFFFF"/>
      </a:lt1>
      <a:dk2>
        <a:srgbClr val="E2E7EB"/>
      </a:dk2>
      <a:lt2>
        <a:srgbClr val="F9EFE0"/>
      </a:lt2>
      <a:accent1>
        <a:srgbClr val="0A1B2B"/>
      </a:accent1>
      <a:accent2>
        <a:srgbClr val="14385C"/>
      </a:accent2>
      <a:accent3>
        <a:srgbClr val="899BAD"/>
      </a:accent3>
      <a:accent4>
        <a:srgbClr val="925700"/>
      </a:accent4>
      <a:accent5>
        <a:srgbClr val="CC7A00"/>
      </a:accent5>
      <a:accent6>
        <a:srgbClr val="E5BC7F"/>
      </a:accent6>
      <a:hlink>
        <a:srgbClr val="042A45"/>
      </a:hlink>
      <a:folHlink>
        <a:srgbClr val="4D4D4D"/>
      </a:folHlink>
    </a:clrScheme>
    <a:fontScheme name="Custom 1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200" dirty="0" err="1" smtClean="0"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1200"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6_10_2015_MASTER_powerpoint_template">
  <a:themeElements>
    <a:clrScheme name="Custom 7">
      <a:dk1>
        <a:sysClr val="windowText" lastClr="000000"/>
      </a:dk1>
      <a:lt1>
        <a:sysClr val="window" lastClr="FFFFFF"/>
      </a:lt1>
      <a:dk2>
        <a:srgbClr val="E2E7EB"/>
      </a:dk2>
      <a:lt2>
        <a:srgbClr val="F9EFE0"/>
      </a:lt2>
      <a:accent1>
        <a:srgbClr val="0A1B2B"/>
      </a:accent1>
      <a:accent2>
        <a:srgbClr val="14385C"/>
      </a:accent2>
      <a:accent3>
        <a:srgbClr val="899BAD"/>
      </a:accent3>
      <a:accent4>
        <a:srgbClr val="925700"/>
      </a:accent4>
      <a:accent5>
        <a:srgbClr val="CC7A00"/>
      </a:accent5>
      <a:accent6>
        <a:srgbClr val="E5BC7F"/>
      </a:accent6>
      <a:hlink>
        <a:srgbClr val="042A45"/>
      </a:hlink>
      <a:folHlink>
        <a:srgbClr val="4D4D4D"/>
      </a:folHlink>
    </a:clrScheme>
    <a:fontScheme name="Custom 1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200" dirty="0" err="1" smtClean="0"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1200" dirty="0" err="1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7_10_2015_MASTER_powerpoint_template">
  <a:themeElements>
    <a:clrScheme name="Custom 7">
      <a:dk1>
        <a:sysClr val="windowText" lastClr="000000"/>
      </a:dk1>
      <a:lt1>
        <a:sysClr val="window" lastClr="FFFFFF"/>
      </a:lt1>
      <a:dk2>
        <a:srgbClr val="E2E7EB"/>
      </a:dk2>
      <a:lt2>
        <a:srgbClr val="F9EFE0"/>
      </a:lt2>
      <a:accent1>
        <a:srgbClr val="0A1B2B"/>
      </a:accent1>
      <a:accent2>
        <a:srgbClr val="14385C"/>
      </a:accent2>
      <a:accent3>
        <a:srgbClr val="899BAD"/>
      </a:accent3>
      <a:accent4>
        <a:srgbClr val="925700"/>
      </a:accent4>
      <a:accent5>
        <a:srgbClr val="CC7A00"/>
      </a:accent5>
      <a:accent6>
        <a:srgbClr val="E5BC7F"/>
      </a:accent6>
      <a:hlink>
        <a:srgbClr val="042A45"/>
      </a:hlink>
      <a:folHlink>
        <a:srgbClr val="4D4D4D"/>
      </a:folHlink>
    </a:clrScheme>
    <a:fontScheme name="Custom 1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200" dirty="0" err="1" smtClean="0"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1200" dirty="0" err="1" smtClean="0"/>
        </a:defPPr>
      </a:lstStyle>
    </a:txDef>
  </a:objectDefaults>
  <a:extraClrSchemeLst/>
</a:theme>
</file>

<file path=ppt/theme/theme6.xml><?xml version="1.0" encoding="utf-8"?>
<a:theme xmlns:a="http://schemas.openxmlformats.org/drawingml/2006/main" name="9_10_2015_MASTER_powerpoint_template">
  <a:themeElements>
    <a:clrScheme name="Custom 7">
      <a:dk1>
        <a:sysClr val="windowText" lastClr="000000"/>
      </a:dk1>
      <a:lt1>
        <a:sysClr val="window" lastClr="FFFFFF"/>
      </a:lt1>
      <a:dk2>
        <a:srgbClr val="E2E7EB"/>
      </a:dk2>
      <a:lt2>
        <a:srgbClr val="F9EFE0"/>
      </a:lt2>
      <a:accent1>
        <a:srgbClr val="0A1B2B"/>
      </a:accent1>
      <a:accent2>
        <a:srgbClr val="14385C"/>
      </a:accent2>
      <a:accent3>
        <a:srgbClr val="899BAD"/>
      </a:accent3>
      <a:accent4>
        <a:srgbClr val="925700"/>
      </a:accent4>
      <a:accent5>
        <a:srgbClr val="CC7A00"/>
      </a:accent5>
      <a:accent6>
        <a:srgbClr val="E5BC7F"/>
      </a:accent6>
      <a:hlink>
        <a:srgbClr val="042A45"/>
      </a:hlink>
      <a:folHlink>
        <a:srgbClr val="4D4D4D"/>
      </a:folHlink>
    </a:clrScheme>
    <a:fontScheme name="Custom 1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200" dirty="0" err="1" smtClean="0"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1200" dirty="0" err="1" smtClean="0"/>
        </a:defPPr>
      </a:lstStyle>
    </a:txDef>
  </a:objectDefaults>
  <a:extraClrSchemeLst/>
</a:theme>
</file>

<file path=ppt/theme/theme7.xml><?xml version="1.0" encoding="utf-8"?>
<a:theme xmlns:a="http://schemas.openxmlformats.org/drawingml/2006/main" name="10_10_2015_MASTER_powerpoint_template">
  <a:themeElements>
    <a:clrScheme name="Custom 7">
      <a:dk1>
        <a:sysClr val="windowText" lastClr="000000"/>
      </a:dk1>
      <a:lt1>
        <a:sysClr val="window" lastClr="FFFFFF"/>
      </a:lt1>
      <a:dk2>
        <a:srgbClr val="E2E7EB"/>
      </a:dk2>
      <a:lt2>
        <a:srgbClr val="F9EFE0"/>
      </a:lt2>
      <a:accent1>
        <a:srgbClr val="0A1B2B"/>
      </a:accent1>
      <a:accent2>
        <a:srgbClr val="14385C"/>
      </a:accent2>
      <a:accent3>
        <a:srgbClr val="899BAD"/>
      </a:accent3>
      <a:accent4>
        <a:srgbClr val="925700"/>
      </a:accent4>
      <a:accent5>
        <a:srgbClr val="CC7A00"/>
      </a:accent5>
      <a:accent6>
        <a:srgbClr val="E5BC7F"/>
      </a:accent6>
      <a:hlink>
        <a:srgbClr val="042A45"/>
      </a:hlink>
      <a:folHlink>
        <a:srgbClr val="4D4D4D"/>
      </a:folHlink>
    </a:clrScheme>
    <a:fontScheme name="Custom 1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200" dirty="0" err="1" smtClean="0"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1200" dirty="0" err="1" smtClean="0"/>
        </a:defPPr>
      </a:lstStyle>
    </a:tx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MASTER_powerpoint_template_STANDARD</Template>
  <TotalTime>3241</TotalTime>
  <Words>1118</Words>
  <Application>Microsoft Office PowerPoint</Application>
  <PresentationFormat>On-screen Show (4:3)</PresentationFormat>
  <Paragraphs>288</Paragraphs>
  <Slides>19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MASTER_powerpoint_template_STANDARD</vt:lpstr>
      <vt:lpstr>04_10_2015_MASTER_powerpoint_template</vt:lpstr>
      <vt:lpstr>5_10_2015_MASTER_powerpoint_template</vt:lpstr>
      <vt:lpstr>6_10_2015_MASTER_powerpoint_template</vt:lpstr>
      <vt:lpstr>7_10_2015_MASTER_powerpoint_template</vt:lpstr>
      <vt:lpstr>9_10_2015_MASTER_powerpoint_template</vt:lpstr>
      <vt:lpstr>10_10_2015_MASTER_powerpoint_template</vt:lpstr>
      <vt:lpstr>think-cell Slide</vt:lpstr>
      <vt:lpstr>COOPERATIVE INCLUSION PLAN  PEPS DIVISION UPDATE</vt:lpstr>
      <vt:lpstr>Mission</vt:lpstr>
      <vt:lpstr>Functional Organization</vt:lpstr>
      <vt:lpstr>Leadership Organization</vt:lpstr>
      <vt:lpstr>FY16 Procurement Results</vt:lpstr>
      <vt:lpstr>Future Letting – FY17 to FY25</vt:lpstr>
      <vt:lpstr>Future Annual Procurements</vt:lpstr>
      <vt:lpstr>FY 17 - Wave 3 Update </vt:lpstr>
      <vt:lpstr>FY 17 - Wave 4 Update </vt:lpstr>
      <vt:lpstr>Getting Started</vt:lpstr>
      <vt:lpstr>How do I get started?</vt:lpstr>
      <vt:lpstr>Procurement Tips</vt:lpstr>
      <vt:lpstr>Disqualifications</vt:lpstr>
      <vt:lpstr>Automation </vt:lpstr>
      <vt:lpstr>Preclusions</vt:lpstr>
      <vt:lpstr>Points of Contact</vt:lpstr>
      <vt:lpstr>Future PEPS Direction</vt:lpstr>
      <vt:lpstr>IS IT WORKING?</vt:lpstr>
      <vt:lpstr>Future News</vt:lpstr>
    </vt:vector>
  </TitlesOfParts>
  <Company>TxDOT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TxDOT</dc:creator>
  <cp:lastModifiedBy>TxDOT</cp:lastModifiedBy>
  <cp:revision>465</cp:revision>
  <cp:lastPrinted>2017-05-24T21:23:29Z</cp:lastPrinted>
  <dcterms:created xsi:type="dcterms:W3CDTF">2016-04-20T13:09:04Z</dcterms:created>
  <dcterms:modified xsi:type="dcterms:W3CDTF">2017-05-24T21:28:53Z</dcterms:modified>
</cp:coreProperties>
</file>