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8" r:id="rId3"/>
    <p:sldId id="341" r:id="rId4"/>
    <p:sldId id="342" r:id="rId5"/>
    <p:sldId id="339" r:id="rId6"/>
    <p:sldId id="304" r:id="rId7"/>
    <p:sldId id="331" r:id="rId8"/>
    <p:sldId id="335" r:id="rId9"/>
    <p:sldId id="333" r:id="rId10"/>
    <p:sldId id="330" r:id="rId11"/>
    <p:sldId id="325" r:id="rId12"/>
    <p:sldId id="337" r:id="rId13"/>
    <p:sldId id="332" r:id="rId14"/>
    <p:sldId id="334" r:id="rId15"/>
    <p:sldId id="344" r:id="rId16"/>
    <p:sldId id="343" r:id="rId17"/>
    <p:sldId id="329" r:id="rId18"/>
    <p:sldId id="340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jackson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6" autoAdjust="0"/>
    <p:restoredTop sz="92041" autoAdjust="0"/>
  </p:normalViewPr>
  <p:slideViewPr>
    <p:cSldViewPr>
      <p:cViewPr>
        <p:scale>
          <a:sx n="66" d="100"/>
          <a:sy n="66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2" y="-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0DCA36-C04E-4DDE-9C19-F78384D637CB}" type="doc">
      <dgm:prSet loTypeId="urn:microsoft.com/office/officeart/2005/8/layout/venn3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2B6BF04E-DBB4-4042-9631-99866FE101A4}" type="pres">
      <dgm:prSet presAssocID="{C60DCA36-C04E-4DDE-9C19-F78384D637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76C22E0-AECF-42B9-AAC0-46E10B2591D7}" type="presOf" srcId="{C60DCA36-C04E-4DDE-9C19-F78384D637CB}" destId="{2B6BF04E-DBB4-4042-9631-99866FE101A4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43979" cy="465141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3" y="1"/>
            <a:ext cx="3043979" cy="465141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08E40927-408E-4E92-93E2-F992EA10625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42384"/>
            <a:ext cx="3043979" cy="465141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3" y="8842384"/>
            <a:ext cx="3043979" cy="465141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48D6B4FA-3A50-4AFA-BAE9-5500D233CE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2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736" tIns="46869" rIns="93736" bIns="468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0"/>
            <a:ext cx="3043343" cy="465455"/>
          </a:xfrm>
          <a:prstGeom prst="rect">
            <a:avLst/>
          </a:prstGeom>
        </p:spPr>
        <p:txBody>
          <a:bodyPr vert="horz" lIns="93736" tIns="46869" rIns="93736" bIns="46869" rtlCol="0"/>
          <a:lstStyle>
            <a:lvl1pPr algn="r">
              <a:defRPr sz="1200"/>
            </a:lvl1pPr>
          </a:lstStyle>
          <a:p>
            <a:fld id="{87EBF16E-F18D-4860-9890-D14CF1E0C63B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36" tIns="46869" rIns="93736" bIns="4686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5"/>
            <a:ext cx="5618480" cy="4189095"/>
          </a:xfrm>
          <a:prstGeom prst="rect">
            <a:avLst/>
          </a:prstGeom>
        </p:spPr>
        <p:txBody>
          <a:bodyPr vert="horz" lIns="93736" tIns="46869" rIns="93736" bIns="4686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736" tIns="46869" rIns="93736" bIns="468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1"/>
            <a:ext cx="3043343" cy="465455"/>
          </a:xfrm>
          <a:prstGeom prst="rect">
            <a:avLst/>
          </a:prstGeom>
        </p:spPr>
        <p:txBody>
          <a:bodyPr vert="horz" lIns="93736" tIns="46869" rIns="93736" bIns="46869" rtlCol="0" anchor="b"/>
          <a:lstStyle>
            <a:lvl1pPr algn="r">
              <a:defRPr sz="1200"/>
            </a:lvl1pPr>
          </a:lstStyle>
          <a:p>
            <a:fld id="{A048F77D-3FE8-46A7-A8EE-EF1C56CD87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2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2140" y="4421823"/>
            <a:ext cx="6554893" cy="4576974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8F77D-3FE8-46A7-A8EE-EF1C56CD87B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942B49-60AA-4261-8A61-164B0561C484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4442A6-0742-4F02-9CA6-14C8F3558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686800" cy="2362200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en-US" sz="4800" dirty="0"/>
              <a:t>COOPERATIVE INCLUSION PLAN</a:t>
            </a:r>
            <a:br>
              <a:rPr lang="en-US" sz="4800" dirty="0"/>
            </a:br>
            <a:r>
              <a:rPr lang="en-US" sz="4800" dirty="0"/>
              <a:t>(CIP</a:t>
            </a:r>
            <a:r>
              <a:rPr lang="en-US" sz="4800" dirty="0" smtClean="0"/>
              <a:t>) University Training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05200"/>
            <a:ext cx="8686800" cy="2438400"/>
          </a:xfrm>
        </p:spPr>
        <p:txBody>
          <a:bodyPr anchor="t" anchorCtr="0">
            <a:normAutofit/>
          </a:bodyPr>
          <a:lstStyle/>
          <a:p>
            <a:pPr algn="ctr"/>
            <a:r>
              <a:rPr lang="en-US" sz="2800" dirty="0"/>
              <a:t>“Connecting the regional </a:t>
            </a:r>
            <a:r>
              <a:rPr lang="en-US" sz="2800" dirty="0" smtClean="0"/>
              <a:t>highway </a:t>
            </a:r>
            <a:r>
              <a:rPr lang="en-US" sz="2800" dirty="0"/>
              <a:t>transportation providers and contractors’ associations” </a:t>
            </a:r>
          </a:p>
          <a:p>
            <a:pPr algn="r"/>
            <a:r>
              <a:rPr lang="en-US" sz="3200" dirty="0"/>
              <a:t>				</a:t>
            </a:r>
            <a:endParaRPr lang="en-US" sz="3200" dirty="0" smtClean="0"/>
          </a:p>
          <a:p>
            <a:pPr algn="r"/>
            <a:r>
              <a:rPr lang="en-US" sz="2400" dirty="0" smtClean="0"/>
              <a:t>CIP University Training </a:t>
            </a:r>
            <a:endParaRPr lang="en-US" sz="2400" b="1" dirty="0"/>
          </a:p>
          <a:p>
            <a:pPr algn="r"/>
            <a:r>
              <a:rPr lang="en-US" sz="1800" b="1" dirty="0" smtClean="0"/>
              <a:t>October 18, 2013</a:t>
            </a:r>
            <a:endParaRPr lang="en-US" sz="1800" b="1" dirty="0"/>
          </a:p>
        </p:txBody>
      </p:sp>
      <p:pic>
        <p:nvPicPr>
          <p:cNvPr id="1026" name="Picture 2" descr="C:\Documents and Settings\ktolbert\Local Settings\Temporary Internet Files\Content.IE5\ZK94P8MA\MP900409489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1" y="152400"/>
            <a:ext cx="914400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76200" y="4191000"/>
            <a:ext cx="8686800" cy="2743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lang="en-US" sz="2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Strategic Thinking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Introduce new critical thinking model, ”Six Thinking Hats”, to attendees</a:t>
            </a:r>
          </a:p>
          <a:p>
            <a:endParaRPr lang="en-US" dirty="0"/>
          </a:p>
          <a:p>
            <a:r>
              <a:rPr lang="en-US" dirty="0"/>
              <a:t>“Mental Map” or cognitive focus shift on the part of attendees through engagement in a solutions building exercise to yield practical strategies to increase MWDBE participation in highway construction contracting.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Provide a new problem solving tool</a:t>
            </a:r>
          </a:p>
          <a:p>
            <a:endParaRPr lang="en-US" dirty="0" smtClean="0"/>
          </a:p>
          <a:p>
            <a:r>
              <a:rPr lang="en-US" dirty="0" smtClean="0"/>
              <a:t>Enhanced Relationships</a:t>
            </a:r>
          </a:p>
          <a:p>
            <a:endParaRPr lang="en-US" dirty="0" smtClean="0"/>
          </a:p>
          <a:p>
            <a:r>
              <a:rPr lang="en-US" dirty="0" smtClean="0"/>
              <a:t>Enhanced Solutions Development</a:t>
            </a:r>
          </a:p>
          <a:p>
            <a:endParaRPr lang="en-US" dirty="0" smtClean="0"/>
          </a:p>
          <a:p>
            <a:r>
              <a:rPr lang="en-US" dirty="0" smtClean="0"/>
              <a:t>Ongoing engagement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The Why, What, How and When</a:t>
            </a:r>
            <a:br>
              <a:rPr lang="en-US" dirty="0"/>
            </a:b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960739"/>
            <a:ext cx="8153400" cy="377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2417685"/>
              </p:ext>
            </p:extLst>
          </p:nvPr>
        </p:nvGraphicFramePr>
        <p:xfrm>
          <a:off x="914400" y="2070417"/>
          <a:ext cx="7543800" cy="3720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108"/>
                <a:gridCol w="5706692"/>
              </a:tblGrid>
              <a:tr h="3720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Innovation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Transform from the traditional “Push” approach with information being delivered from TxDOT/NTTA to the MWDBE supplier community to a “Pull” strategy capturing real-life/real-time direct input from MWDBEs regarding current processes and practices utilized by transportation providers.  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17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Six Thinking Hats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06734"/>
            <a:ext cx="8610600" cy="507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4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Six Thinking Hats Exercise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30" y="2308726"/>
            <a:ext cx="7395089" cy="3078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84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smtClean="0"/>
              <a:t>Deliverables Template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322706"/>
              </p:ext>
            </p:extLst>
          </p:nvPr>
        </p:nvGraphicFramePr>
        <p:xfrm>
          <a:off x="457200" y="1676400"/>
          <a:ext cx="8153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 members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461685"/>
              </p:ext>
            </p:extLst>
          </p:nvPr>
        </p:nvGraphicFramePr>
        <p:xfrm>
          <a:off x="457200" y="2819400"/>
          <a:ext cx="8153400" cy="297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662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7365D"/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Barrier</a:t>
                      </a:r>
                      <a:endParaRPr lang="en-US" sz="1800" dirty="0">
                        <a:solidFill>
                          <a:srgbClr val="000080"/>
                        </a:solidFill>
                        <a:effectLst/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7365D"/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Prime/Causal Factor(s)</a:t>
                      </a:r>
                      <a:endParaRPr lang="en-US" sz="1800" dirty="0">
                        <a:solidFill>
                          <a:srgbClr val="000080"/>
                        </a:solidFill>
                        <a:effectLst/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7365D"/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Inhibitor(s)</a:t>
                      </a:r>
                      <a:endParaRPr lang="en-US" sz="1800" dirty="0">
                        <a:solidFill>
                          <a:srgbClr val="000080"/>
                        </a:solidFill>
                        <a:effectLst/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7365D"/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Enabler(s)</a:t>
                      </a:r>
                      <a:endParaRPr lang="en-US" sz="1800" dirty="0">
                        <a:solidFill>
                          <a:srgbClr val="000080"/>
                        </a:solidFill>
                        <a:effectLst/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7365D"/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Implementable Solutions</a:t>
                      </a:r>
                      <a:endParaRPr lang="en-US" sz="1800" dirty="0">
                        <a:solidFill>
                          <a:srgbClr val="000080"/>
                        </a:solidFill>
                        <a:effectLst/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47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7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393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input </a:t>
            </a:r>
            <a:r>
              <a:rPr lang="en-US" smtClean="0"/>
              <a:t>is valuable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40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 Remarks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572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3600" b="1" dirty="0"/>
              <a:t>The </a:t>
            </a:r>
            <a:r>
              <a:rPr lang="en-US" sz="3600" b="1" dirty="0" smtClean="0"/>
              <a:t>Honorable</a:t>
            </a:r>
          </a:p>
          <a:p>
            <a:pPr marL="0" indent="0" algn="ctr">
              <a:buNone/>
            </a:pPr>
            <a:r>
              <a:rPr lang="en-US" sz="6600" b="1" dirty="0" smtClean="0"/>
              <a:t>Carolyn </a:t>
            </a:r>
            <a:r>
              <a:rPr lang="en-US" sz="6600" b="1" dirty="0"/>
              <a:t>R. </a:t>
            </a:r>
            <a:r>
              <a:rPr lang="en-US" sz="6600" b="1" dirty="0" smtClean="0"/>
              <a:t>Davis</a:t>
            </a:r>
          </a:p>
          <a:p>
            <a:pPr marL="0" indent="0" algn="ctr">
              <a:buNone/>
            </a:pPr>
            <a:r>
              <a:rPr lang="en-US" sz="3600" b="1" dirty="0" smtClean="0"/>
              <a:t>Councilmember</a:t>
            </a:r>
            <a:r>
              <a:rPr lang="en-US" sz="3600" b="1" dirty="0"/>
              <a:t>, District 7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752600"/>
            <a:ext cx="1619250" cy="152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8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81400"/>
            <a:ext cx="7490733" cy="762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289" y="76200"/>
            <a:ext cx="6131568" cy="115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 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14800" y="914400"/>
            <a:ext cx="914400" cy="74676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3000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00200" y="2057400"/>
            <a:ext cx="5943600" cy="2209800"/>
          </a:xfrm>
          <a:prstGeom prst="roundRect">
            <a:avLst/>
          </a:prstGeom>
          <a:solidFill>
            <a:srgbClr val="2E8A3C"/>
          </a:solidFill>
          <a:ln w="508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0" y="213360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362200" y="4495800"/>
            <a:ext cx="4419600" cy="1752600"/>
          </a:xfrm>
          <a:prstGeom prst="roundRect">
            <a:avLst/>
          </a:prstGeom>
          <a:solidFill>
            <a:srgbClr val="2E8A3C"/>
          </a:solidFill>
          <a:ln w="508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ahoma" pitchFamily="34" charset="0"/>
              </a:rPr>
              <a:t>Opportunities</a:t>
            </a:r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3733800" y="2438400"/>
            <a:ext cx="1752600" cy="1600200"/>
            <a:chOff x="1371600" y="3962400"/>
            <a:chExt cx="1219200" cy="914400"/>
          </a:xfrm>
        </p:grpSpPr>
        <p:sp>
          <p:nvSpPr>
            <p:cNvPr id="9" name="Bent Arrow 8"/>
            <p:cNvSpPr/>
            <p:nvPr/>
          </p:nvSpPr>
          <p:spPr>
            <a:xfrm rot="5400000">
              <a:off x="1295400" y="4038600"/>
              <a:ext cx="914400" cy="762000"/>
            </a:xfrm>
            <a:prstGeom prst="bentArrow">
              <a:avLst/>
            </a:prstGeom>
            <a:gradFill flip="none" rotWithShape="1">
              <a:gsLst>
                <a:gs pos="27000">
                  <a:schemeClr val="bg1"/>
                </a:gs>
                <a:gs pos="50000">
                  <a:schemeClr val="bg1">
                    <a:lumMod val="85000"/>
                  </a:schemeClr>
                </a:gs>
                <a:gs pos="75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bg1"/>
              </a:solidFill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Bent Arrow 9"/>
            <p:cNvSpPr/>
            <p:nvPr/>
          </p:nvSpPr>
          <p:spPr>
            <a:xfrm rot="5400000" flipV="1">
              <a:off x="1714500" y="4000500"/>
              <a:ext cx="914400" cy="838200"/>
            </a:xfrm>
            <a:prstGeom prst="bentArrow">
              <a:avLst/>
            </a:prstGeom>
            <a:gradFill flip="none" rotWithShape="1">
              <a:gsLst>
                <a:gs pos="27000">
                  <a:schemeClr val="bg1"/>
                </a:gs>
                <a:gs pos="50000">
                  <a:schemeClr val="bg1">
                    <a:lumMod val="85000"/>
                  </a:schemeClr>
                </a:gs>
                <a:gs pos="75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bg1"/>
              </a:solidFill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52600" y="2438400"/>
            <a:ext cx="2667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ahoma" pitchFamily="34" charset="0"/>
              </a:rPr>
              <a:t>Highway Transportation Providers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2743200"/>
            <a:ext cx="3048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ahoma" pitchFamily="34" charset="0"/>
              </a:rPr>
              <a:t>Contractor Associations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4572000" y="411480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4572000" y="457200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4572000" y="609600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road06.png"/>
          <p:cNvPicPr>
            <a:picLocks noChangeAspect="1"/>
          </p:cNvPicPr>
          <p:nvPr/>
        </p:nvPicPr>
        <p:blipFill>
          <a:blip r:embed="rId2">
            <a:lum bright="1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1476375"/>
            <a:ext cx="5486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228600"/>
            <a:ext cx="8229600" cy="12954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5400" b="1" dirty="0" smtClean="0"/>
              <a:t>Target Groups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-990600" y="1828800"/>
          <a:ext cx="87630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0" y="1609725"/>
            <a:ext cx="2563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w Cen MT" pitchFamily="34" charset="0"/>
              </a:rPr>
              <a:t>Minority Businesses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962400" y="2600325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w Cen MT" pitchFamily="34" charset="0"/>
              </a:rPr>
              <a:t>Woman-Owned Businesses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114800" y="3743325"/>
            <a:ext cx="4535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w Cen MT" pitchFamily="34" charset="0"/>
              </a:rPr>
              <a:t>Historically Underutilized Businesses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581400" y="1981200"/>
            <a:ext cx="5410200" cy="952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276600" y="2971800"/>
            <a:ext cx="5715000" cy="952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819400" y="4114800"/>
            <a:ext cx="6172200" cy="952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14600" y="6704013"/>
            <a:ext cx="6477000" cy="1587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4267200" y="4948238"/>
            <a:ext cx="2141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w Cen MT" pitchFamily="34" charset="0"/>
              </a:rPr>
              <a:t>Small Businesses</a:t>
            </a:r>
          </a:p>
        </p:txBody>
      </p:sp>
      <p:grpSp>
        <p:nvGrpSpPr>
          <p:cNvPr id="15" name="Gruppe 72"/>
          <p:cNvGrpSpPr>
            <a:grpSpLocks/>
          </p:cNvGrpSpPr>
          <p:nvPr/>
        </p:nvGrpSpPr>
        <p:grpSpPr bwMode="auto">
          <a:xfrm>
            <a:off x="1600200" y="4419600"/>
            <a:ext cx="1041400" cy="1133475"/>
            <a:chOff x="6736239" y="307975"/>
            <a:chExt cx="1336199" cy="1454438"/>
          </a:xfrm>
        </p:grpSpPr>
        <p:sp>
          <p:nvSpPr>
            <p:cNvPr id="16" name="Ellipse 98"/>
            <p:cNvSpPr/>
            <p:nvPr/>
          </p:nvSpPr>
          <p:spPr bwMode="auto">
            <a:xfrm>
              <a:off x="6786578" y="1500174"/>
              <a:ext cx="1198946" cy="262239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  <a:ea typeface="ＭＳ Ｐゴシック" pitchFamily="-111" charset="-128"/>
              </a:endParaRPr>
            </a:p>
          </p:txBody>
        </p:sp>
        <p:grpSp>
          <p:nvGrpSpPr>
            <p:cNvPr id="17" name="Gruppe 69"/>
            <p:cNvGrpSpPr>
              <a:grpSpLocks/>
            </p:cNvGrpSpPr>
            <p:nvPr/>
          </p:nvGrpSpPr>
          <p:grpSpPr bwMode="auto">
            <a:xfrm>
              <a:off x="6736239" y="307975"/>
              <a:ext cx="1336199" cy="1335088"/>
              <a:chOff x="6990733" y="4742888"/>
              <a:chExt cx="1335699" cy="1335810"/>
            </a:xfrm>
          </p:grpSpPr>
          <p:sp>
            <p:nvSpPr>
              <p:cNvPr id="18" name="Ellipse 99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>
                <a:gsLst>
                  <a:gs pos="0">
                    <a:srgbClr val="45CDFF"/>
                  </a:gs>
                  <a:gs pos="100000">
                    <a:srgbClr val="0070C0"/>
                  </a:gs>
                </a:gsLst>
                <a:path path="shape">
                  <a:fillToRect l="50000" t="50000" r="50000" b="50000"/>
                </a:path>
              </a:gradFill>
              <a:ln w="9525" cap="flat" cmpd="sng" algn="ctr">
                <a:solidFill>
                  <a:srgbClr val="0081BE">
                    <a:lumMod val="75000"/>
                  </a:srgbClr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+mn-lt"/>
                  <a:ea typeface="ＭＳ Ｐゴシック" pitchFamily="-111" charset="-128"/>
                </a:endParaRPr>
              </a:p>
            </p:txBody>
          </p:sp>
          <p:sp>
            <p:nvSpPr>
              <p:cNvPr id="19" name="Ellipse 100"/>
              <p:cNvSpPr>
                <a:spLocks noChangeArrowheads="1"/>
              </p:cNvSpPr>
              <p:nvPr/>
            </p:nvSpPr>
            <p:spPr bwMode="auto">
              <a:xfrm>
                <a:off x="7169968" y="4786328"/>
                <a:ext cx="982937" cy="72132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US" altLang="en-US" dirty="0">
                  <a:solidFill>
                    <a:srgbClr val="FFFFFF"/>
                  </a:solidFill>
                  <a:latin typeface="Tw Cen MT" pitchFamily="34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20" name="Gruppe 72"/>
          <p:cNvGrpSpPr>
            <a:grpSpLocks/>
          </p:cNvGrpSpPr>
          <p:nvPr/>
        </p:nvGrpSpPr>
        <p:grpSpPr bwMode="auto">
          <a:xfrm>
            <a:off x="2151063" y="3352800"/>
            <a:ext cx="842962" cy="904875"/>
            <a:chOff x="6736239" y="307975"/>
            <a:chExt cx="1336199" cy="1454438"/>
          </a:xfrm>
        </p:grpSpPr>
        <p:sp>
          <p:nvSpPr>
            <p:cNvPr id="21" name="Ellipse 98"/>
            <p:cNvSpPr/>
            <p:nvPr/>
          </p:nvSpPr>
          <p:spPr bwMode="auto">
            <a:xfrm>
              <a:off x="6786578" y="1500174"/>
              <a:ext cx="1198946" cy="262239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  <a:ea typeface="ＭＳ Ｐゴシック" pitchFamily="-111" charset="-128"/>
              </a:endParaRPr>
            </a:p>
          </p:txBody>
        </p:sp>
        <p:grpSp>
          <p:nvGrpSpPr>
            <p:cNvPr id="22" name="Gruppe 69"/>
            <p:cNvGrpSpPr>
              <a:grpSpLocks/>
            </p:cNvGrpSpPr>
            <p:nvPr/>
          </p:nvGrpSpPr>
          <p:grpSpPr bwMode="auto">
            <a:xfrm>
              <a:off x="6736239" y="307975"/>
              <a:ext cx="1336199" cy="1335088"/>
              <a:chOff x="6990733" y="4742888"/>
              <a:chExt cx="1335699" cy="1335810"/>
            </a:xfrm>
          </p:grpSpPr>
          <p:sp>
            <p:nvSpPr>
              <p:cNvPr id="23" name="Ellipse 99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>
                <a:gsLst>
                  <a:gs pos="0">
                    <a:srgbClr val="45CDFF"/>
                  </a:gs>
                  <a:gs pos="100000">
                    <a:srgbClr val="0070C0"/>
                  </a:gs>
                </a:gsLst>
                <a:path path="shape">
                  <a:fillToRect l="50000" t="50000" r="50000" b="50000"/>
                </a:path>
              </a:gradFill>
              <a:ln w="9525" cap="flat" cmpd="sng" algn="ctr">
                <a:solidFill>
                  <a:srgbClr val="0081BE">
                    <a:lumMod val="75000"/>
                  </a:srgbClr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+mn-lt"/>
                  <a:ea typeface="ＭＳ Ｐゴシック" pitchFamily="-111" charset="-128"/>
                </a:endParaRPr>
              </a:p>
            </p:txBody>
          </p:sp>
          <p:sp>
            <p:nvSpPr>
              <p:cNvPr id="24" name="Ellipse 100"/>
              <p:cNvSpPr>
                <a:spLocks noChangeArrowheads="1"/>
              </p:cNvSpPr>
              <p:nvPr/>
            </p:nvSpPr>
            <p:spPr bwMode="auto">
              <a:xfrm>
                <a:off x="7169968" y="4786328"/>
                <a:ext cx="982937" cy="72132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US" altLang="en-US" dirty="0">
                  <a:solidFill>
                    <a:srgbClr val="FFFFFF"/>
                  </a:solidFill>
                  <a:latin typeface="Tw Cen MT" pitchFamily="34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25" name="Gruppe 72"/>
          <p:cNvGrpSpPr>
            <a:grpSpLocks/>
          </p:cNvGrpSpPr>
          <p:nvPr/>
        </p:nvGrpSpPr>
        <p:grpSpPr bwMode="auto">
          <a:xfrm>
            <a:off x="2636838" y="2378075"/>
            <a:ext cx="684212" cy="736600"/>
            <a:chOff x="6736239" y="307975"/>
            <a:chExt cx="1336199" cy="1454438"/>
          </a:xfrm>
        </p:grpSpPr>
        <p:sp>
          <p:nvSpPr>
            <p:cNvPr id="26" name="Ellipse 98"/>
            <p:cNvSpPr/>
            <p:nvPr/>
          </p:nvSpPr>
          <p:spPr bwMode="auto">
            <a:xfrm>
              <a:off x="6786578" y="1500174"/>
              <a:ext cx="1198946" cy="262239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  <a:ea typeface="ＭＳ Ｐゴシック" pitchFamily="-111" charset="-128"/>
              </a:endParaRPr>
            </a:p>
          </p:txBody>
        </p:sp>
        <p:grpSp>
          <p:nvGrpSpPr>
            <p:cNvPr id="27" name="Gruppe 69"/>
            <p:cNvGrpSpPr>
              <a:grpSpLocks/>
            </p:cNvGrpSpPr>
            <p:nvPr/>
          </p:nvGrpSpPr>
          <p:grpSpPr bwMode="auto">
            <a:xfrm>
              <a:off x="6736239" y="307975"/>
              <a:ext cx="1336199" cy="1335088"/>
              <a:chOff x="6990733" y="4742888"/>
              <a:chExt cx="1335699" cy="1335810"/>
            </a:xfrm>
          </p:grpSpPr>
          <p:sp>
            <p:nvSpPr>
              <p:cNvPr id="28" name="Ellipse 99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>
                <a:gsLst>
                  <a:gs pos="0">
                    <a:srgbClr val="45CDFF"/>
                  </a:gs>
                  <a:gs pos="100000">
                    <a:srgbClr val="0070C0"/>
                  </a:gs>
                </a:gsLst>
                <a:path path="shape">
                  <a:fillToRect l="50000" t="50000" r="50000" b="50000"/>
                </a:path>
              </a:gradFill>
              <a:ln w="9525" cap="flat" cmpd="sng" algn="ctr">
                <a:solidFill>
                  <a:srgbClr val="0081BE">
                    <a:lumMod val="75000"/>
                  </a:srgbClr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+mn-lt"/>
                  <a:ea typeface="ＭＳ Ｐゴシック" pitchFamily="-111" charset="-128"/>
                </a:endParaRPr>
              </a:p>
            </p:txBody>
          </p:sp>
          <p:sp>
            <p:nvSpPr>
              <p:cNvPr id="29" name="Ellipse 100"/>
              <p:cNvSpPr>
                <a:spLocks noChangeArrowheads="1"/>
              </p:cNvSpPr>
              <p:nvPr/>
            </p:nvSpPr>
            <p:spPr bwMode="auto">
              <a:xfrm>
                <a:off x="7169968" y="4786328"/>
                <a:ext cx="982937" cy="72132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US" altLang="en-US" dirty="0">
                  <a:solidFill>
                    <a:srgbClr val="FFFFFF"/>
                  </a:solidFill>
                  <a:latin typeface="Tw Cen MT" pitchFamily="34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30" name="Gruppe 72"/>
          <p:cNvGrpSpPr>
            <a:grpSpLocks/>
          </p:cNvGrpSpPr>
          <p:nvPr/>
        </p:nvGrpSpPr>
        <p:grpSpPr bwMode="auto">
          <a:xfrm>
            <a:off x="3030538" y="1627188"/>
            <a:ext cx="487362" cy="522287"/>
            <a:chOff x="6736239" y="307975"/>
            <a:chExt cx="1336199" cy="1454438"/>
          </a:xfrm>
        </p:grpSpPr>
        <p:sp>
          <p:nvSpPr>
            <p:cNvPr id="31" name="Ellipse 98"/>
            <p:cNvSpPr/>
            <p:nvPr/>
          </p:nvSpPr>
          <p:spPr bwMode="auto">
            <a:xfrm>
              <a:off x="6786578" y="1500174"/>
              <a:ext cx="1198946" cy="262239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  <a:ea typeface="ＭＳ Ｐゴシック" pitchFamily="-111" charset="-128"/>
              </a:endParaRPr>
            </a:p>
          </p:txBody>
        </p:sp>
        <p:grpSp>
          <p:nvGrpSpPr>
            <p:cNvPr id="32" name="Gruppe 69"/>
            <p:cNvGrpSpPr>
              <a:grpSpLocks/>
            </p:cNvGrpSpPr>
            <p:nvPr/>
          </p:nvGrpSpPr>
          <p:grpSpPr bwMode="auto">
            <a:xfrm>
              <a:off x="6736239" y="307975"/>
              <a:ext cx="1336199" cy="1335088"/>
              <a:chOff x="6990733" y="4742888"/>
              <a:chExt cx="1335699" cy="1335810"/>
            </a:xfrm>
          </p:grpSpPr>
          <p:sp>
            <p:nvSpPr>
              <p:cNvPr id="33" name="Ellipse 99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>
                <a:gsLst>
                  <a:gs pos="0">
                    <a:srgbClr val="45CDFF"/>
                  </a:gs>
                  <a:gs pos="100000">
                    <a:srgbClr val="0070C0"/>
                  </a:gs>
                </a:gsLst>
                <a:path path="shape">
                  <a:fillToRect l="50000" t="50000" r="50000" b="50000"/>
                </a:path>
              </a:gradFill>
              <a:ln w="9525" cap="flat" cmpd="sng" algn="ctr">
                <a:solidFill>
                  <a:srgbClr val="0081BE">
                    <a:lumMod val="75000"/>
                  </a:srgbClr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+mn-lt"/>
                  <a:ea typeface="ＭＳ Ｐゴシック" pitchFamily="-111" charset="-128"/>
                </a:endParaRPr>
              </a:p>
            </p:txBody>
          </p:sp>
          <p:sp>
            <p:nvSpPr>
              <p:cNvPr id="34" name="Ellipse 100"/>
              <p:cNvSpPr>
                <a:spLocks noChangeArrowheads="1"/>
              </p:cNvSpPr>
              <p:nvPr/>
            </p:nvSpPr>
            <p:spPr bwMode="auto">
              <a:xfrm>
                <a:off x="7169968" y="4786328"/>
                <a:ext cx="982937" cy="72132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US" altLang="en-US" dirty="0">
                  <a:solidFill>
                    <a:srgbClr val="FFFFFF"/>
                  </a:solidFill>
                  <a:latin typeface="Tw Cen MT" pitchFamily="34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35" name="Gruppe 72"/>
          <p:cNvGrpSpPr>
            <a:grpSpLocks/>
          </p:cNvGrpSpPr>
          <p:nvPr/>
        </p:nvGrpSpPr>
        <p:grpSpPr bwMode="auto">
          <a:xfrm>
            <a:off x="914400" y="5638800"/>
            <a:ext cx="1325563" cy="1371600"/>
            <a:chOff x="6736239" y="307975"/>
            <a:chExt cx="1336199" cy="1454438"/>
          </a:xfrm>
        </p:grpSpPr>
        <p:sp>
          <p:nvSpPr>
            <p:cNvPr id="36" name="Ellipse 98"/>
            <p:cNvSpPr/>
            <p:nvPr/>
          </p:nvSpPr>
          <p:spPr bwMode="auto">
            <a:xfrm>
              <a:off x="6786578" y="1500174"/>
              <a:ext cx="1198946" cy="262239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  <a:ea typeface="ＭＳ Ｐゴシック" pitchFamily="-111" charset="-128"/>
              </a:endParaRPr>
            </a:p>
          </p:txBody>
        </p:sp>
        <p:grpSp>
          <p:nvGrpSpPr>
            <p:cNvPr id="37" name="Gruppe 69"/>
            <p:cNvGrpSpPr>
              <a:grpSpLocks/>
            </p:cNvGrpSpPr>
            <p:nvPr/>
          </p:nvGrpSpPr>
          <p:grpSpPr bwMode="auto">
            <a:xfrm>
              <a:off x="6736239" y="307975"/>
              <a:ext cx="1336199" cy="1335088"/>
              <a:chOff x="6990733" y="4742888"/>
              <a:chExt cx="1335699" cy="1335810"/>
            </a:xfrm>
          </p:grpSpPr>
          <p:sp>
            <p:nvSpPr>
              <p:cNvPr id="38" name="Ellipse 99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>
                <a:gsLst>
                  <a:gs pos="0">
                    <a:srgbClr val="45CDFF"/>
                  </a:gs>
                  <a:gs pos="100000">
                    <a:srgbClr val="0070C0"/>
                  </a:gs>
                </a:gsLst>
                <a:path path="shape">
                  <a:fillToRect l="50000" t="50000" r="50000" b="50000"/>
                </a:path>
              </a:gradFill>
              <a:ln w="9525" cap="flat" cmpd="sng" algn="ctr">
                <a:solidFill>
                  <a:srgbClr val="0081BE">
                    <a:lumMod val="75000"/>
                  </a:srgbClr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+mn-lt"/>
                  <a:ea typeface="ＭＳ Ｐゴシック" pitchFamily="-111" charset="-128"/>
                </a:endParaRPr>
              </a:p>
            </p:txBody>
          </p:sp>
          <p:sp>
            <p:nvSpPr>
              <p:cNvPr id="39" name="Ellipse 100"/>
              <p:cNvSpPr>
                <a:spLocks noChangeArrowheads="1"/>
              </p:cNvSpPr>
              <p:nvPr/>
            </p:nvSpPr>
            <p:spPr bwMode="auto">
              <a:xfrm>
                <a:off x="7169968" y="4786328"/>
                <a:ext cx="982937" cy="72132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US" altLang="en-US" dirty="0">
                  <a:solidFill>
                    <a:srgbClr val="FFFFFF"/>
                  </a:solidFill>
                  <a:latin typeface="Tw Cen MT" pitchFamily="34" charset="0"/>
                  <a:ea typeface="ＭＳ Ｐゴシック" pitchFamily="34" charset="-128"/>
                </a:endParaRPr>
              </a:p>
            </p:txBody>
          </p:sp>
        </p:grpSp>
      </p:grpSp>
      <p:cxnSp>
        <p:nvCxnSpPr>
          <p:cNvPr id="40" name="Straight Connector 39"/>
          <p:cNvCxnSpPr/>
          <p:nvPr/>
        </p:nvCxnSpPr>
        <p:spPr>
          <a:xfrm>
            <a:off x="2667000" y="5334000"/>
            <a:ext cx="6324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2"/>
          <p:cNvSpPr txBox="1">
            <a:spLocks noChangeArrowheads="1"/>
          </p:cNvSpPr>
          <p:nvPr/>
        </p:nvSpPr>
        <p:spPr bwMode="auto">
          <a:xfrm>
            <a:off x="4419600" y="6319838"/>
            <a:ext cx="3438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w Cen MT" pitchFamily="34" charset="0"/>
              </a:rPr>
              <a:t>Disadvantaged Businesses</a:t>
            </a:r>
          </a:p>
        </p:txBody>
      </p:sp>
    </p:spTree>
    <p:extLst>
      <p:ext uri="{BB962C8B-B14F-4D97-AF65-F5344CB8AC3E}">
        <p14:creationId xmlns:p14="http://schemas.microsoft.com/office/powerpoint/2010/main" val="4313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5400" b="1" dirty="0" smtClean="0"/>
              <a:t>Five Major Components</a:t>
            </a:r>
          </a:p>
        </p:txBody>
      </p:sp>
      <p:sp>
        <p:nvSpPr>
          <p:cNvPr id="5" name="Bent Arrow 4"/>
          <p:cNvSpPr/>
          <p:nvPr/>
        </p:nvSpPr>
        <p:spPr>
          <a:xfrm>
            <a:off x="248557" y="1514475"/>
            <a:ext cx="8494486" cy="5334000"/>
          </a:xfrm>
          <a:prstGeom prst="ben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3000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964871" y="1632857"/>
            <a:ext cx="4572000" cy="3505200"/>
          </a:xfrm>
          <a:prstGeom prst="roundRect">
            <a:avLst/>
          </a:prstGeom>
          <a:solidFill>
            <a:srgbClr val="2E8A3C"/>
          </a:solidFill>
          <a:ln w="508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ahoma" pitchFamily="34" charset="0"/>
            </a:endParaRP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463800" y="1828800"/>
            <a:ext cx="5486400" cy="533400"/>
            <a:chOff x="2819400" y="1752600"/>
            <a:chExt cx="5486400" cy="533400"/>
          </a:xfrm>
        </p:grpSpPr>
        <p:sp>
          <p:nvSpPr>
            <p:cNvPr id="8" name="Right Arrow 7"/>
            <p:cNvSpPr/>
            <p:nvPr/>
          </p:nvSpPr>
          <p:spPr>
            <a:xfrm>
              <a:off x="2819400" y="1752600"/>
              <a:ext cx="1066800" cy="533400"/>
            </a:xfrm>
            <a:prstGeom prst="rightArrow">
              <a:avLst/>
            </a:prstGeom>
            <a:gradFill flip="none" rotWithShape="1">
              <a:gsLst>
                <a:gs pos="27000">
                  <a:schemeClr val="bg1"/>
                </a:gs>
                <a:gs pos="50000">
                  <a:schemeClr val="bg1">
                    <a:lumMod val="85000"/>
                  </a:schemeClr>
                </a:gs>
                <a:gs pos="75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bg1"/>
              </a:solidFill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02113" y="1752600"/>
              <a:ext cx="4103687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800" dirty="0"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cs typeface="Tahoma" pitchFamily="34" charset="0"/>
                </a:rPr>
                <a:t>Education</a:t>
              </a:r>
            </a:p>
          </p:txBody>
        </p:sp>
      </p:grpSp>
      <p:sp>
        <p:nvSpPr>
          <p:cNvPr id="10" name="Oval 9"/>
          <p:cNvSpPr/>
          <p:nvPr/>
        </p:nvSpPr>
        <p:spPr bwMode="auto">
          <a:xfrm>
            <a:off x="2971800" y="297180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7162800" y="297180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2438400" y="2438400"/>
            <a:ext cx="5486400" cy="533400"/>
            <a:chOff x="2819400" y="1752600"/>
            <a:chExt cx="5486400" cy="533400"/>
          </a:xfrm>
        </p:grpSpPr>
        <p:sp>
          <p:nvSpPr>
            <p:cNvPr id="13" name="Right Arrow 12"/>
            <p:cNvSpPr/>
            <p:nvPr/>
          </p:nvSpPr>
          <p:spPr>
            <a:xfrm>
              <a:off x="2819400" y="1752600"/>
              <a:ext cx="1066800" cy="533400"/>
            </a:xfrm>
            <a:prstGeom prst="rightArrow">
              <a:avLst/>
            </a:prstGeom>
            <a:gradFill flip="none" rotWithShape="1">
              <a:gsLst>
                <a:gs pos="27000">
                  <a:schemeClr val="bg1"/>
                </a:gs>
                <a:gs pos="50000">
                  <a:schemeClr val="bg1">
                    <a:lumMod val="85000"/>
                  </a:schemeClr>
                </a:gs>
                <a:gs pos="75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bg1"/>
              </a:solidFill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27513" y="1752600"/>
              <a:ext cx="4078287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800" dirty="0"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cs typeface="Tahoma" pitchFamily="34" charset="0"/>
                </a:rPr>
                <a:t>Access</a:t>
              </a:r>
            </a:p>
          </p:txBody>
        </p:sp>
      </p:grp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2438400" y="3048000"/>
            <a:ext cx="6324600" cy="533400"/>
            <a:chOff x="2948492" y="1752600"/>
            <a:chExt cx="5357308" cy="533400"/>
          </a:xfrm>
        </p:grpSpPr>
        <p:sp>
          <p:nvSpPr>
            <p:cNvPr id="16" name="Right Arrow 15"/>
            <p:cNvSpPr/>
            <p:nvPr/>
          </p:nvSpPr>
          <p:spPr>
            <a:xfrm>
              <a:off x="2948492" y="1752600"/>
              <a:ext cx="937260" cy="533400"/>
            </a:xfrm>
            <a:prstGeom prst="rightArrow">
              <a:avLst/>
            </a:prstGeom>
            <a:gradFill flip="none" rotWithShape="1">
              <a:gsLst>
                <a:gs pos="27000">
                  <a:schemeClr val="bg1"/>
                </a:gs>
                <a:gs pos="50000">
                  <a:schemeClr val="bg1">
                    <a:lumMod val="85000"/>
                  </a:schemeClr>
                </a:gs>
                <a:gs pos="75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bg1"/>
              </a:solidFill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14352" y="1752600"/>
              <a:ext cx="4191448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800" dirty="0"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cs typeface="Tahoma" pitchFamily="34" charset="0"/>
                </a:rPr>
                <a:t>Availability </a:t>
              </a:r>
            </a:p>
          </p:txBody>
        </p:sp>
      </p:grp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2438400" y="3657600"/>
            <a:ext cx="5486400" cy="533400"/>
            <a:chOff x="2819400" y="1752600"/>
            <a:chExt cx="5486400" cy="533400"/>
          </a:xfrm>
        </p:grpSpPr>
        <p:sp>
          <p:nvSpPr>
            <p:cNvPr id="19" name="Right Arrow 18"/>
            <p:cNvSpPr/>
            <p:nvPr/>
          </p:nvSpPr>
          <p:spPr>
            <a:xfrm>
              <a:off x="2819400" y="1752600"/>
              <a:ext cx="1066800" cy="533400"/>
            </a:xfrm>
            <a:prstGeom prst="rightArrow">
              <a:avLst/>
            </a:prstGeom>
            <a:gradFill flip="none" rotWithShape="1">
              <a:gsLst>
                <a:gs pos="27000">
                  <a:schemeClr val="bg1"/>
                </a:gs>
                <a:gs pos="50000">
                  <a:schemeClr val="bg1">
                    <a:lumMod val="85000"/>
                  </a:schemeClr>
                </a:gs>
                <a:gs pos="75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bg1"/>
              </a:solidFill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27513" y="1752600"/>
              <a:ext cx="4078287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800" dirty="0"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cs typeface="Tahoma" pitchFamily="34" charset="0"/>
                </a:rPr>
                <a:t>Capacity</a:t>
              </a:r>
            </a:p>
          </p:txBody>
        </p:sp>
      </p:grpSp>
      <p:grpSp>
        <p:nvGrpSpPr>
          <p:cNvPr id="21" name="Group 29"/>
          <p:cNvGrpSpPr>
            <a:grpSpLocks/>
          </p:cNvGrpSpPr>
          <p:nvPr/>
        </p:nvGrpSpPr>
        <p:grpSpPr bwMode="auto">
          <a:xfrm>
            <a:off x="2438400" y="4267200"/>
            <a:ext cx="6248400" cy="600075"/>
            <a:chOff x="2895601" y="2743200"/>
            <a:chExt cx="5410199" cy="599420"/>
          </a:xfrm>
        </p:grpSpPr>
        <p:sp>
          <p:nvSpPr>
            <p:cNvPr id="22" name="Right Arrow 21"/>
            <p:cNvSpPr/>
            <p:nvPr/>
          </p:nvSpPr>
          <p:spPr>
            <a:xfrm>
              <a:off x="2895601" y="2743200"/>
              <a:ext cx="923693" cy="532818"/>
            </a:xfrm>
            <a:prstGeom prst="rightArrow">
              <a:avLst/>
            </a:prstGeom>
            <a:gradFill flip="none" rotWithShape="1">
              <a:gsLst>
                <a:gs pos="27000">
                  <a:schemeClr val="bg1"/>
                </a:gs>
                <a:gs pos="50000">
                  <a:schemeClr val="bg1">
                    <a:lumMod val="85000"/>
                  </a:schemeClr>
                </a:gs>
                <a:gs pos="75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bg1"/>
              </a:solidFill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21" y="2819317"/>
              <a:ext cx="4190979" cy="52330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800" dirty="0"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cs typeface="Tahoma" pitchFamily="34" charset="0"/>
                </a:rPr>
                <a:t>Utilization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56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76400"/>
            <a:ext cx="3355848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CIP Partners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68" y="3352800"/>
            <a:ext cx="7490732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4991100" cy="93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Agenda</a:t>
            </a:r>
            <a:br>
              <a:rPr lang="en-US" b="1" dirty="0" smtClean="0"/>
            </a:br>
            <a:r>
              <a:rPr lang="en-US" sz="3100" b="1" dirty="0" smtClean="0"/>
              <a:t>Moderator – John H. Martinez-D., President, RHCA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5181600"/>
          </a:xfrm>
        </p:spPr>
        <p:txBody>
          <a:bodyPr>
            <a:noAutofit/>
          </a:bodyPr>
          <a:lstStyle/>
          <a:p>
            <a:pPr marL="0" lvl="0" indent="0">
              <a:buClr>
                <a:srgbClr val="DD8047"/>
              </a:buClr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                       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987192"/>
              </p:ext>
            </p:extLst>
          </p:nvPr>
        </p:nvGraphicFramePr>
        <p:xfrm>
          <a:off x="228600" y="1612005"/>
          <a:ext cx="8686800" cy="5093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248400"/>
              </a:tblGrid>
              <a:tr h="493583">
                <a:tc>
                  <a:txBody>
                    <a:bodyPr/>
                    <a:lstStyle/>
                    <a:p>
                      <a:r>
                        <a:rPr lang="en-US" dirty="0" smtClean="0"/>
                        <a:t>8:15</a:t>
                      </a:r>
                      <a:r>
                        <a:rPr lang="en-US" baseline="0" dirty="0" smtClean="0"/>
                        <a:t> AM – 8:30 AM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9358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8:30 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AM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Opening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Remarks –William “Bill” Hale, TxDOT, Dallas District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9358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8:35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 AM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Welcome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– The Honorable, Carolyn R. Davis, Councilmember, District 7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9358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8:40  AM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CIP Dashboard Overview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 - Anthony Coleman, NTTA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9358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8:45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 AM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Workshops  Overview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 Kimberly Tolbert, NTTA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9358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9:00 AM – 11:15 AM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Workshop 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Sessions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9358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11:15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AM – 11:30 AM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Networking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9358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11:30 AM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Diversity Strategic Thinking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– Clifton Miller, Cemetrics</a:t>
                      </a: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85193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12:40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Closing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Remarks - The Honorable, Carolyn R. Davis, Councilmember, District 7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Workshop 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524000"/>
            <a:ext cx="8153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164285"/>
              </p:ext>
            </p:extLst>
          </p:nvPr>
        </p:nvGraphicFramePr>
        <p:xfrm>
          <a:off x="2" y="1524000"/>
          <a:ext cx="9143999" cy="51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369"/>
                <a:gridCol w="4090736"/>
                <a:gridCol w="3769894"/>
              </a:tblGrid>
              <a:tr h="489992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9:00 – </a:t>
                      </a:r>
                    </a:p>
                    <a:p>
                      <a:r>
                        <a:rPr lang="en-US" dirty="0" smtClean="0"/>
                        <a:t>9:40  AM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Room One</a:t>
                      </a:r>
                      <a:endParaRPr lang="en-US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Room Two</a:t>
                      </a:r>
                      <a:endParaRPr lang="en-US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390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Scoring a touchdown with bonding and credit risk</a:t>
                      </a:r>
                    </a:p>
                    <a:p>
                      <a:r>
                        <a:rPr lang="en-US" sz="1400" dirty="0" smtClean="0"/>
                        <a:t>Facilitator:</a:t>
                      </a:r>
                      <a:r>
                        <a:rPr lang="en-US" sz="1400" baseline="0" dirty="0" smtClean="0"/>
                        <a:t> Anuj M. Patel, P.E., A P Engineering</a:t>
                      </a:r>
                    </a:p>
                    <a:p>
                      <a:r>
                        <a:rPr lang="en-US" sz="1400" baseline="0" dirty="0" smtClean="0"/>
                        <a:t>Presenter: Brady Cox, Baldwin-Cox Agency, LLC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Game</a:t>
                      </a:r>
                      <a:r>
                        <a:rPr lang="en-US" sz="2000" i="1" baseline="0" dirty="0" smtClean="0"/>
                        <a:t> ticket for becoming a certified DBE</a:t>
                      </a:r>
                    </a:p>
                    <a:p>
                      <a:r>
                        <a:rPr lang="en-US" sz="1400" baseline="0" dirty="0" smtClean="0"/>
                        <a:t>Facilitator: Pat Parrish, NTTA</a:t>
                      </a:r>
                    </a:p>
                    <a:p>
                      <a:r>
                        <a:rPr lang="en-US" sz="1400" baseline="0" dirty="0" smtClean="0"/>
                        <a:t>Presenter: Albert Titus, North Central Texas Regional Certification Agency 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61223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9:45 – 10:25 AM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Gaining first downs navigating TxDOT’s website</a:t>
                      </a:r>
                    </a:p>
                    <a:p>
                      <a:r>
                        <a:rPr lang="en-US" sz="1400" baseline="0" dirty="0" smtClean="0"/>
                        <a:t>Facilitator: Denise Prather, P.E., TxDOT, Dallas</a:t>
                      </a:r>
                    </a:p>
                    <a:p>
                      <a:r>
                        <a:rPr lang="en-US" sz="1400" baseline="0" dirty="0" smtClean="0"/>
                        <a:t>Presenter: Tony Payberah, P.E., TxDOT, Dallas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Moving from a rookie to becoming a franchise player</a:t>
                      </a:r>
                    </a:p>
                    <a:p>
                      <a:r>
                        <a:rPr lang="en-US" sz="1400" baseline="0" dirty="0" smtClean="0"/>
                        <a:t>Facilitator: </a:t>
                      </a:r>
                      <a:r>
                        <a:rPr lang="en-US" sz="1400" baseline="0" smtClean="0"/>
                        <a:t>Andrew Nash, </a:t>
                      </a:r>
                      <a:r>
                        <a:rPr lang="en-US" sz="1400" baseline="0" dirty="0" smtClean="0"/>
                        <a:t>DFW MSDC</a:t>
                      </a:r>
                    </a:p>
                    <a:p>
                      <a:r>
                        <a:rPr lang="en-US" sz="1400" baseline="0" dirty="0" smtClean="0"/>
                        <a:t>Presenters: Monica Bailey Jackson, LeVis Group</a:t>
                      </a:r>
                    </a:p>
                    <a:p>
                      <a:r>
                        <a:rPr lang="en-US" sz="1400" baseline="0" dirty="0" smtClean="0"/>
                        <a:t>Eduardo Medellin, Todo Construction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61223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10:30 – 11:10 AM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PreGame show for highway construction</a:t>
                      </a:r>
                    </a:p>
                    <a:p>
                      <a:r>
                        <a:rPr lang="en-US" sz="1400" baseline="0" dirty="0" smtClean="0"/>
                        <a:t>Facilitator: Kimberly Tolbert, NTTA</a:t>
                      </a:r>
                    </a:p>
                    <a:p>
                      <a:r>
                        <a:rPr lang="en-US" sz="1400" baseline="0" dirty="0" smtClean="0"/>
                        <a:t>Presenters: Braylon Lester, Xtra 21 Express Trucking,  Eugene Walker Jr., EJ Smith Construction and </a:t>
                      </a:r>
                    </a:p>
                    <a:p>
                      <a:r>
                        <a:rPr lang="en-US" sz="1400" baseline="0" dirty="0" smtClean="0"/>
                        <a:t>Sharon Douglas, Douglas Construction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half-time and locker room report</a:t>
                      </a:r>
                    </a:p>
                    <a:p>
                      <a:r>
                        <a:rPr lang="en-US" sz="1400" baseline="0" dirty="0" smtClean="0"/>
                        <a:t>Facilitator: Anthony Coleman, NTTA</a:t>
                      </a:r>
                    </a:p>
                    <a:p>
                      <a:r>
                        <a:rPr lang="en-US" sz="1400" baseline="0" dirty="0" smtClean="0"/>
                        <a:t>Presenter: Demetria Wise, 3i Construction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8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Six Thinking Hats Exercise</a:t>
            </a:r>
            <a:endParaRPr lang="en-US" sz="4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Strategic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Diversity Strategic </a:t>
            </a:r>
            <a:r>
              <a:rPr lang="en-US" dirty="0" smtClean="0"/>
              <a:t>Thinking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Objectives and Desired Outcomes</a:t>
            </a:r>
          </a:p>
          <a:p>
            <a:r>
              <a:rPr lang="en-US" dirty="0"/>
              <a:t>The Why, What, How and When</a:t>
            </a:r>
          </a:p>
          <a:p>
            <a:r>
              <a:rPr lang="en-US" dirty="0"/>
              <a:t>Six </a:t>
            </a:r>
            <a:r>
              <a:rPr lang="en-US" dirty="0" smtClean="0"/>
              <a:t>Thinking </a:t>
            </a:r>
            <a:r>
              <a:rPr lang="en-US" dirty="0"/>
              <a:t>Hats Overview and Exercise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2891</TotalTime>
  <Words>512</Words>
  <Application>Microsoft Office PowerPoint</Application>
  <PresentationFormat>On-screen Show (4:3)</PresentationFormat>
  <Paragraphs>116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COOPERATIVE INCLUSION PLAN (CIP) University Training </vt:lpstr>
      <vt:lpstr>CIP Overview</vt:lpstr>
      <vt:lpstr>PowerPoint Presentation</vt:lpstr>
      <vt:lpstr>PowerPoint Presentation</vt:lpstr>
      <vt:lpstr>CIP Partners</vt:lpstr>
      <vt:lpstr>Agenda Moderator – John H. Martinez-D., President, RHCA</vt:lpstr>
      <vt:lpstr>Workshop Schedule</vt:lpstr>
      <vt:lpstr>Diversity Strategic Thinking</vt:lpstr>
      <vt:lpstr>Diversity Strategic Thinking Agenda</vt:lpstr>
      <vt:lpstr>Diversity Strategic Thinking </vt:lpstr>
      <vt:lpstr>The Why, What, How and When </vt:lpstr>
      <vt:lpstr>Innovation</vt:lpstr>
      <vt:lpstr>Six Thinking Hats Process</vt:lpstr>
      <vt:lpstr>Six Thinking Hats Exercise </vt:lpstr>
      <vt:lpstr>Deliverables Template</vt:lpstr>
      <vt:lpstr>Evaluation</vt:lpstr>
      <vt:lpstr>Closing Remarks</vt:lpstr>
      <vt:lpstr>Thank You</vt:lpstr>
    </vt:vector>
  </TitlesOfParts>
  <Company>North Texas Tollway Authoirty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INCLUSION PLAN</dc:title>
  <dc:creator>ktolbert</dc:creator>
  <cp:lastModifiedBy>Denise Prather</cp:lastModifiedBy>
  <cp:revision>345</cp:revision>
  <cp:lastPrinted>2013-10-16T17:55:02Z</cp:lastPrinted>
  <dcterms:created xsi:type="dcterms:W3CDTF">2012-08-28T14:42:23Z</dcterms:created>
  <dcterms:modified xsi:type="dcterms:W3CDTF">2013-10-22T16:23:54Z</dcterms:modified>
</cp:coreProperties>
</file>