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0"/>
  </p:notesMasterIdLst>
  <p:handoutMasterIdLst>
    <p:handoutMasterId r:id="rId21"/>
  </p:handoutMasterIdLst>
  <p:sldIdLst>
    <p:sldId id="256" r:id="rId2"/>
    <p:sldId id="338" r:id="rId3"/>
    <p:sldId id="341" r:id="rId4"/>
    <p:sldId id="342" r:id="rId5"/>
    <p:sldId id="339" r:id="rId6"/>
    <p:sldId id="304" r:id="rId7"/>
    <p:sldId id="331" r:id="rId8"/>
    <p:sldId id="335" r:id="rId9"/>
    <p:sldId id="333" r:id="rId10"/>
    <p:sldId id="330" r:id="rId11"/>
    <p:sldId id="325" r:id="rId12"/>
    <p:sldId id="337" r:id="rId13"/>
    <p:sldId id="332" r:id="rId14"/>
    <p:sldId id="334" r:id="rId15"/>
    <p:sldId id="344" r:id="rId16"/>
    <p:sldId id="343" r:id="rId17"/>
    <p:sldId id="329" r:id="rId18"/>
    <p:sldId id="340" r:id="rId19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jackson" initials="k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80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86" autoAdjust="0"/>
    <p:restoredTop sz="92041" autoAdjust="0"/>
  </p:normalViewPr>
  <p:slideViewPr>
    <p:cSldViewPr>
      <p:cViewPr>
        <p:scale>
          <a:sx n="66" d="100"/>
          <a:sy n="66" d="100"/>
        </p:scale>
        <p:origin x="-70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732" y="-72"/>
      </p:cViewPr>
      <p:guideLst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60DCA36-C04E-4DDE-9C19-F78384D637CB}" type="doc">
      <dgm:prSet loTypeId="urn:microsoft.com/office/officeart/2005/8/layout/venn3" loCatId="relationship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en-US"/>
        </a:p>
      </dgm:t>
    </dgm:pt>
    <dgm:pt modelId="{2B6BF04E-DBB4-4042-9631-99866FE101A4}" type="pres">
      <dgm:prSet presAssocID="{C60DCA36-C04E-4DDE-9C19-F78384D637C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176C22E0-AECF-42B9-AAC0-46E10B2591D7}" type="presOf" srcId="{C60DCA36-C04E-4DDE-9C19-F78384D637CB}" destId="{2B6BF04E-DBB4-4042-9631-99866FE101A4}" srcOrd="0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3043979" cy="465141"/>
          </a:xfrm>
          <a:prstGeom prst="rect">
            <a:avLst/>
          </a:prstGeom>
        </p:spPr>
        <p:txBody>
          <a:bodyPr vert="horz" lIns="91567" tIns="45785" rIns="91567" bIns="4578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7533" y="1"/>
            <a:ext cx="3043979" cy="465141"/>
          </a:xfrm>
          <a:prstGeom prst="rect">
            <a:avLst/>
          </a:prstGeom>
        </p:spPr>
        <p:txBody>
          <a:bodyPr vert="horz" lIns="91567" tIns="45785" rIns="91567" bIns="45785" rtlCol="0"/>
          <a:lstStyle>
            <a:lvl1pPr algn="r">
              <a:defRPr sz="1200"/>
            </a:lvl1pPr>
          </a:lstStyle>
          <a:p>
            <a:fld id="{08E40927-408E-4E92-93E2-F992EA106252}" type="datetimeFigureOut">
              <a:rPr lang="en-US" smtClean="0"/>
              <a:pPr/>
              <a:t>10/22/2013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8842384"/>
            <a:ext cx="3043979" cy="465141"/>
          </a:xfrm>
          <a:prstGeom prst="rect">
            <a:avLst/>
          </a:prstGeom>
        </p:spPr>
        <p:txBody>
          <a:bodyPr vert="horz" lIns="91567" tIns="45785" rIns="91567" bIns="4578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7533" y="8842384"/>
            <a:ext cx="3043979" cy="465141"/>
          </a:xfrm>
          <a:prstGeom prst="rect">
            <a:avLst/>
          </a:prstGeom>
        </p:spPr>
        <p:txBody>
          <a:bodyPr vert="horz" lIns="91567" tIns="45785" rIns="91567" bIns="45785" rtlCol="0" anchor="b"/>
          <a:lstStyle>
            <a:lvl1pPr algn="r">
              <a:defRPr sz="1200"/>
            </a:lvl1pPr>
          </a:lstStyle>
          <a:p>
            <a:fld id="{48D6B4FA-3A50-4AFA-BAE9-5500D233CE1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3229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736" tIns="46869" rIns="93736" bIns="4686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4" y="0"/>
            <a:ext cx="3043343" cy="465455"/>
          </a:xfrm>
          <a:prstGeom prst="rect">
            <a:avLst/>
          </a:prstGeom>
        </p:spPr>
        <p:txBody>
          <a:bodyPr vert="horz" lIns="93736" tIns="46869" rIns="93736" bIns="46869" rtlCol="0"/>
          <a:lstStyle>
            <a:lvl1pPr algn="r">
              <a:defRPr sz="1200"/>
            </a:lvl1pPr>
          </a:lstStyle>
          <a:p>
            <a:fld id="{87EBF16E-F18D-4860-9890-D14CF1E0C63B}" type="datetimeFigureOut">
              <a:rPr lang="en-US" smtClean="0"/>
              <a:pPr/>
              <a:t>10/22/2013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6913"/>
            <a:ext cx="4657725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736" tIns="46869" rIns="93736" bIns="4686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1" y="4421825"/>
            <a:ext cx="5618480" cy="4189095"/>
          </a:xfrm>
          <a:prstGeom prst="rect">
            <a:avLst/>
          </a:prstGeom>
        </p:spPr>
        <p:txBody>
          <a:bodyPr vert="horz" lIns="93736" tIns="46869" rIns="93736" bIns="4686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1"/>
            <a:ext cx="3043343" cy="465455"/>
          </a:xfrm>
          <a:prstGeom prst="rect">
            <a:avLst/>
          </a:prstGeom>
        </p:spPr>
        <p:txBody>
          <a:bodyPr vert="horz" lIns="93736" tIns="46869" rIns="93736" bIns="4686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4" y="8842031"/>
            <a:ext cx="3043343" cy="465455"/>
          </a:xfrm>
          <a:prstGeom prst="rect">
            <a:avLst/>
          </a:prstGeom>
        </p:spPr>
        <p:txBody>
          <a:bodyPr vert="horz" lIns="93736" tIns="46869" rIns="93736" bIns="46869" rtlCol="0" anchor="b"/>
          <a:lstStyle>
            <a:lvl1pPr algn="r">
              <a:defRPr sz="1200"/>
            </a:lvl1pPr>
          </a:lstStyle>
          <a:p>
            <a:fld id="{A048F77D-3FE8-46A7-A8EE-EF1C56CD87B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9236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12140" y="4421823"/>
            <a:ext cx="6554893" cy="4576974"/>
          </a:xfrm>
        </p:spPr>
        <p:txBody>
          <a:bodyPr>
            <a:normAutofit/>
          </a:bodyPr>
          <a:lstStyle/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48F77D-3FE8-46A7-A8EE-EF1C56CD87B4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FD942B49-60AA-4261-8A61-164B0561C484}" type="datetimeFigureOut">
              <a:rPr lang="en-US" smtClean="0"/>
              <a:pPr/>
              <a:t>10/22/2013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54442A6-0742-4F02-9CA6-14C8F35580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42B49-60AA-4261-8A61-164B0561C484}" type="datetimeFigureOut">
              <a:rPr lang="en-US" smtClean="0"/>
              <a:pPr/>
              <a:t>10/22/2013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442A6-0742-4F02-9CA6-14C8F35580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FD942B49-60AA-4261-8A61-164B0561C484}" type="datetimeFigureOut">
              <a:rPr lang="en-US" smtClean="0"/>
              <a:pPr/>
              <a:t>10/22/2013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54442A6-0742-4F02-9CA6-14C8F35580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42B49-60AA-4261-8A61-164B0561C484}" type="datetimeFigureOut">
              <a:rPr lang="en-US" smtClean="0"/>
              <a:pPr/>
              <a:t>10/22/2013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54442A6-0742-4F02-9CA6-14C8F35580A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42B49-60AA-4261-8A61-164B0561C484}" type="datetimeFigureOut">
              <a:rPr lang="en-US" smtClean="0"/>
              <a:pPr/>
              <a:t>10/22/2013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54442A6-0742-4F02-9CA6-14C8F35580A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D942B49-60AA-4261-8A61-164B0561C484}" type="datetimeFigureOut">
              <a:rPr lang="en-US" smtClean="0"/>
              <a:pPr/>
              <a:t>10/22/2013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54442A6-0742-4F02-9CA6-14C8F35580A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D942B49-60AA-4261-8A61-164B0561C484}" type="datetimeFigureOut">
              <a:rPr lang="en-US" smtClean="0"/>
              <a:pPr/>
              <a:t>10/22/2013</a:t>
            </a:fld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54442A6-0742-4F02-9CA6-14C8F35580A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42B49-60AA-4261-8A61-164B0561C484}" type="datetimeFigureOut">
              <a:rPr lang="en-US" smtClean="0"/>
              <a:pPr/>
              <a:t>10/22/2013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54442A6-0742-4F02-9CA6-14C8F35580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42B49-60AA-4261-8A61-164B0561C484}" type="datetimeFigureOut">
              <a:rPr lang="en-US" smtClean="0"/>
              <a:pPr/>
              <a:t>10/22/2013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54442A6-0742-4F02-9CA6-14C8F35580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42B49-60AA-4261-8A61-164B0561C484}" type="datetimeFigureOut">
              <a:rPr lang="en-US" smtClean="0"/>
              <a:pPr/>
              <a:t>10/22/2013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54442A6-0742-4F02-9CA6-14C8F35580A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FD942B49-60AA-4261-8A61-164B0561C484}" type="datetimeFigureOut">
              <a:rPr lang="en-US" smtClean="0"/>
              <a:pPr/>
              <a:t>10/22/2013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54442A6-0742-4F02-9CA6-14C8F35580A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D942B49-60AA-4261-8A61-164B0561C484}" type="datetimeFigureOut">
              <a:rPr lang="en-US" smtClean="0"/>
              <a:pPr/>
              <a:t>10/22/2013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54442A6-0742-4F02-9CA6-14C8F35580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143000"/>
            <a:ext cx="8686800" cy="2362200"/>
          </a:xfrm>
          <a:solidFill>
            <a:schemeClr val="bg2"/>
          </a:solidFill>
        </p:spPr>
        <p:txBody>
          <a:bodyPr>
            <a:noAutofit/>
          </a:bodyPr>
          <a:lstStyle/>
          <a:p>
            <a:pPr algn="ctr"/>
            <a:r>
              <a:rPr lang="en-US" sz="4800" dirty="0"/>
              <a:t>COOPERATIVE INCLUSION PLAN</a:t>
            </a:r>
            <a:br>
              <a:rPr lang="en-US" sz="4800" dirty="0"/>
            </a:br>
            <a:r>
              <a:rPr lang="en-US" sz="4800" dirty="0"/>
              <a:t>(CIP</a:t>
            </a:r>
            <a:r>
              <a:rPr lang="en-US" sz="4800" dirty="0" smtClean="0"/>
              <a:t>) University Training 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505200"/>
            <a:ext cx="8686800" cy="2438400"/>
          </a:xfrm>
        </p:spPr>
        <p:txBody>
          <a:bodyPr anchor="t" anchorCtr="0">
            <a:normAutofit/>
          </a:bodyPr>
          <a:lstStyle/>
          <a:p>
            <a:pPr algn="ctr"/>
            <a:r>
              <a:rPr lang="en-US" sz="2800" dirty="0"/>
              <a:t>“Connecting the regional </a:t>
            </a:r>
            <a:r>
              <a:rPr lang="en-US" sz="2800" dirty="0" smtClean="0"/>
              <a:t>highway </a:t>
            </a:r>
            <a:r>
              <a:rPr lang="en-US" sz="2800" dirty="0"/>
              <a:t>transportation providers and contractors’ associations” </a:t>
            </a:r>
          </a:p>
          <a:p>
            <a:pPr algn="r"/>
            <a:r>
              <a:rPr lang="en-US" sz="3200" dirty="0"/>
              <a:t>				</a:t>
            </a:r>
            <a:endParaRPr lang="en-US" sz="3200" dirty="0" smtClean="0"/>
          </a:p>
          <a:p>
            <a:pPr algn="r"/>
            <a:r>
              <a:rPr lang="en-US" sz="2400" dirty="0" smtClean="0"/>
              <a:t>CIP University Training </a:t>
            </a:r>
            <a:endParaRPr lang="en-US" sz="2400" b="1" dirty="0"/>
          </a:p>
          <a:p>
            <a:pPr algn="r"/>
            <a:r>
              <a:rPr lang="en-US" sz="1800" b="1" dirty="0" smtClean="0"/>
              <a:t>October 18, 2013</a:t>
            </a:r>
            <a:endParaRPr lang="en-US" sz="1800" b="1" dirty="0"/>
          </a:p>
        </p:txBody>
      </p:sp>
      <p:pic>
        <p:nvPicPr>
          <p:cNvPr id="1026" name="Picture 2" descr="C:\Documents and Settings\ktolbert\Local Settings\Temporary Internet Files\Content.IE5\ZK94P8MA\MP900409489[1].jp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 flipH="1">
            <a:off x="1" y="152400"/>
            <a:ext cx="9144000" cy="17526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76200" y="4191000"/>
            <a:ext cx="8686800" cy="2743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endParaRPr lang="en-US" sz="26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Diversity Strategic Thinking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Introduce new critical thinking model, ”Six Thinking Hats”, to attendees</a:t>
            </a:r>
          </a:p>
          <a:p>
            <a:endParaRPr lang="en-US" dirty="0"/>
          </a:p>
          <a:p>
            <a:r>
              <a:rPr lang="en-US" dirty="0"/>
              <a:t>“Mental Map” or cognitive focus shift on the part of attendees through engagement in a solutions building exercise to yield practical strategies to increase MWDBE participation in highway construction contracting.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Provide a new problem solving tool</a:t>
            </a:r>
          </a:p>
          <a:p>
            <a:endParaRPr lang="en-US" dirty="0" smtClean="0"/>
          </a:p>
          <a:p>
            <a:r>
              <a:rPr lang="en-US" dirty="0" smtClean="0"/>
              <a:t>Enhanced Relationships</a:t>
            </a:r>
          </a:p>
          <a:p>
            <a:endParaRPr lang="en-US" dirty="0" smtClean="0"/>
          </a:p>
          <a:p>
            <a:r>
              <a:rPr lang="en-US" dirty="0" smtClean="0"/>
              <a:t>Enhanced Solutions Development</a:t>
            </a:r>
          </a:p>
          <a:p>
            <a:endParaRPr lang="en-US" dirty="0" smtClean="0"/>
          </a:p>
          <a:p>
            <a:r>
              <a:rPr lang="en-US" dirty="0" smtClean="0"/>
              <a:t>Ongoing engagement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Objectives</a:t>
            </a:r>
          </a:p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Desired Outcomes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5662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dirty="0"/>
              <a:t>The Why, What, How and When</a:t>
            </a:r>
            <a:br>
              <a:rPr lang="en-US" dirty="0"/>
            </a:br>
            <a:endParaRPr lang="en-US" dirty="0"/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775" y="1960739"/>
            <a:ext cx="8153400" cy="37747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4103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Innovation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582417685"/>
              </p:ext>
            </p:extLst>
          </p:nvPr>
        </p:nvGraphicFramePr>
        <p:xfrm>
          <a:off x="914400" y="2070417"/>
          <a:ext cx="7543800" cy="37207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37108"/>
                <a:gridCol w="5706692"/>
              </a:tblGrid>
              <a:tr h="372078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Innovation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Transform from the traditional “Push” approach with information being delivered from TxDOT/NTTA to the MWDBE supplier community to a “Pull” strategy capturing real-life/real-time direct input from MWDBEs regarding current processes and practices utilized by transportation providers.   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9171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dirty="0"/>
              <a:t>Six Thinking Hats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406734"/>
            <a:ext cx="8610600" cy="5070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68487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dirty="0"/>
              <a:t>Six Thinking Hats Exercise</a:t>
            </a:r>
            <a:br>
              <a:rPr lang="en-US" dirty="0"/>
            </a:b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930" y="2308726"/>
            <a:ext cx="7395089" cy="3078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28440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</p:spPr>
        <p:txBody>
          <a:bodyPr/>
          <a:lstStyle/>
          <a:p>
            <a:r>
              <a:rPr lang="en-US" dirty="0" smtClean="0"/>
              <a:t>Deliverables Template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8322706"/>
              </p:ext>
            </p:extLst>
          </p:nvPr>
        </p:nvGraphicFramePr>
        <p:xfrm>
          <a:off x="457200" y="1676400"/>
          <a:ext cx="81534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6700"/>
                <a:gridCol w="40767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Team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Team members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4461685"/>
              </p:ext>
            </p:extLst>
          </p:nvPr>
        </p:nvGraphicFramePr>
        <p:xfrm>
          <a:off x="457200" y="2819400"/>
          <a:ext cx="8153400" cy="29717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0680"/>
                <a:gridCol w="1630680"/>
                <a:gridCol w="1630680"/>
                <a:gridCol w="1630680"/>
                <a:gridCol w="1630680"/>
              </a:tblGrid>
              <a:tr h="66236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17365D"/>
                          </a:solidFill>
                          <a:effectLst/>
                          <a:latin typeface="Tw Cen MT" panose="020B0602020104020603" pitchFamily="34" charset="0"/>
                          <a:ea typeface="Times New Roman"/>
                          <a:cs typeface="Times New Roman"/>
                        </a:rPr>
                        <a:t>Barrier</a:t>
                      </a:r>
                      <a:endParaRPr lang="en-US" sz="1800" dirty="0">
                        <a:solidFill>
                          <a:srgbClr val="000080"/>
                        </a:solidFill>
                        <a:effectLst/>
                        <a:latin typeface="Tw Cen MT" panose="020B0602020104020603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17365D"/>
                          </a:solidFill>
                          <a:effectLst/>
                          <a:latin typeface="Tw Cen MT" panose="020B0602020104020603" pitchFamily="34" charset="0"/>
                          <a:ea typeface="Times New Roman"/>
                          <a:cs typeface="Times New Roman"/>
                        </a:rPr>
                        <a:t>Prime/Causal Factor(s)</a:t>
                      </a:r>
                      <a:endParaRPr lang="en-US" sz="1800" dirty="0">
                        <a:solidFill>
                          <a:srgbClr val="000080"/>
                        </a:solidFill>
                        <a:effectLst/>
                        <a:latin typeface="Tw Cen MT" panose="020B0602020104020603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17365D"/>
                          </a:solidFill>
                          <a:effectLst/>
                          <a:latin typeface="Tw Cen MT" panose="020B0602020104020603" pitchFamily="34" charset="0"/>
                          <a:ea typeface="Times New Roman"/>
                          <a:cs typeface="Times New Roman"/>
                        </a:rPr>
                        <a:t>Inhibitor(s)</a:t>
                      </a:r>
                      <a:endParaRPr lang="en-US" sz="1800" dirty="0">
                        <a:solidFill>
                          <a:srgbClr val="000080"/>
                        </a:solidFill>
                        <a:effectLst/>
                        <a:latin typeface="Tw Cen MT" panose="020B0602020104020603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17365D"/>
                          </a:solidFill>
                          <a:effectLst/>
                          <a:latin typeface="Tw Cen MT" panose="020B0602020104020603" pitchFamily="34" charset="0"/>
                          <a:ea typeface="Times New Roman"/>
                          <a:cs typeface="Times New Roman"/>
                        </a:rPr>
                        <a:t>Enabler(s)</a:t>
                      </a:r>
                      <a:endParaRPr lang="en-US" sz="1800" dirty="0">
                        <a:solidFill>
                          <a:srgbClr val="000080"/>
                        </a:solidFill>
                        <a:effectLst/>
                        <a:latin typeface="Tw Cen MT" panose="020B0602020104020603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17365D"/>
                          </a:solidFill>
                          <a:effectLst/>
                          <a:latin typeface="Tw Cen MT" panose="020B0602020104020603" pitchFamily="34" charset="0"/>
                          <a:ea typeface="Times New Roman"/>
                          <a:cs typeface="Times New Roman"/>
                        </a:rPr>
                        <a:t>Implementable Solutions</a:t>
                      </a:r>
                      <a:endParaRPr lang="en-US" sz="1800" dirty="0">
                        <a:solidFill>
                          <a:srgbClr val="000080"/>
                        </a:solidFill>
                        <a:effectLst/>
                        <a:latin typeface="Tw Cen MT" panose="020B0602020104020603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547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5471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13939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Your input </a:t>
            </a:r>
            <a:r>
              <a:rPr lang="en-US" smtClean="0"/>
              <a:t>is valuable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3400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Closing Remarks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524000"/>
            <a:ext cx="8153400" cy="4572000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 smtClean="0"/>
          </a:p>
          <a:p>
            <a:pPr marL="0" indent="0" algn="ctr">
              <a:buNone/>
            </a:pPr>
            <a:endParaRPr lang="en-US" sz="6000" b="1" dirty="0" smtClean="0"/>
          </a:p>
          <a:p>
            <a:pPr marL="0" indent="0" algn="ctr">
              <a:buNone/>
            </a:pPr>
            <a:r>
              <a:rPr lang="en-US" sz="3600" b="1" dirty="0"/>
              <a:t>The </a:t>
            </a:r>
            <a:r>
              <a:rPr lang="en-US" sz="3600" b="1" dirty="0" smtClean="0"/>
              <a:t>Honorable</a:t>
            </a:r>
          </a:p>
          <a:p>
            <a:pPr marL="0" indent="0" algn="ctr">
              <a:buNone/>
            </a:pPr>
            <a:r>
              <a:rPr lang="en-US" sz="6600" b="1" dirty="0" smtClean="0"/>
              <a:t>Carolyn </a:t>
            </a:r>
            <a:r>
              <a:rPr lang="en-US" sz="6600" b="1" dirty="0"/>
              <a:t>R. </a:t>
            </a:r>
            <a:r>
              <a:rPr lang="en-US" sz="6600" b="1" dirty="0" smtClean="0"/>
              <a:t>Davis</a:t>
            </a:r>
          </a:p>
          <a:p>
            <a:pPr marL="0" indent="0" algn="ctr">
              <a:buNone/>
            </a:pPr>
            <a:r>
              <a:rPr lang="en-US" sz="3600" b="1" dirty="0" smtClean="0"/>
              <a:t>Councilmember</a:t>
            </a:r>
            <a:r>
              <a:rPr lang="en-US" sz="3600" b="1" dirty="0"/>
              <a:t>, District 7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200" y="1752600"/>
            <a:ext cx="1619250" cy="1526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823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09800"/>
            <a:ext cx="8153400" cy="990600"/>
          </a:xfrm>
        </p:spPr>
        <p:txBody>
          <a:bodyPr/>
          <a:lstStyle/>
          <a:p>
            <a:pPr algn="ctr"/>
            <a:r>
              <a:rPr lang="en-US" dirty="0" smtClean="0"/>
              <a:t>Thank You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581400"/>
            <a:ext cx="7490733" cy="76200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7289" y="76200"/>
            <a:ext cx="6131568" cy="1151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0462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CIP Overview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114800" y="914400"/>
            <a:ext cx="914400" cy="74676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50000"/>
                </a:schemeClr>
              </a:gs>
              <a:gs pos="30000">
                <a:schemeClr val="bg1">
                  <a:lumMod val="85000"/>
                </a:schemeClr>
              </a:gs>
              <a:gs pos="100000">
                <a:schemeClr val="bg1">
                  <a:lumMod val="50000"/>
                </a:schemeClr>
              </a:gs>
            </a:gsLst>
            <a:lin ang="0" scaled="1"/>
            <a:tileRect/>
          </a:gra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254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1600200" y="2057400"/>
            <a:ext cx="5943600" cy="2209800"/>
          </a:xfrm>
          <a:prstGeom prst="roundRect">
            <a:avLst/>
          </a:prstGeom>
          <a:solidFill>
            <a:srgbClr val="2E8A3C"/>
          </a:solidFill>
          <a:ln w="50800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prstMaterial="matte">
            <a:bevelT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Tahoma" pitchFamily="34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4572000" y="2133600"/>
            <a:ext cx="76200" cy="762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prstMaterial="dkEdge">
            <a:bevelT w="254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2362200" y="4495800"/>
            <a:ext cx="4419600" cy="1752600"/>
          </a:xfrm>
          <a:prstGeom prst="roundRect">
            <a:avLst/>
          </a:prstGeom>
          <a:solidFill>
            <a:srgbClr val="2E8A3C"/>
          </a:solidFill>
          <a:ln w="50800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prstMaterial="matte">
            <a:bevelT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Tahoma" pitchFamily="34" charset="0"/>
              </a:rPr>
              <a:t>Opportunities</a:t>
            </a:r>
          </a:p>
        </p:txBody>
      </p:sp>
      <p:grpSp>
        <p:nvGrpSpPr>
          <p:cNvPr id="8" name="Group 18"/>
          <p:cNvGrpSpPr>
            <a:grpSpLocks/>
          </p:cNvGrpSpPr>
          <p:nvPr/>
        </p:nvGrpSpPr>
        <p:grpSpPr bwMode="auto">
          <a:xfrm>
            <a:off x="3733800" y="2438400"/>
            <a:ext cx="1752600" cy="1600200"/>
            <a:chOff x="1371600" y="3962400"/>
            <a:chExt cx="1219200" cy="914400"/>
          </a:xfrm>
        </p:grpSpPr>
        <p:sp>
          <p:nvSpPr>
            <p:cNvPr id="9" name="Bent Arrow 8"/>
            <p:cNvSpPr/>
            <p:nvPr/>
          </p:nvSpPr>
          <p:spPr>
            <a:xfrm rot="5400000">
              <a:off x="1295400" y="4038600"/>
              <a:ext cx="914400" cy="762000"/>
            </a:xfrm>
            <a:prstGeom prst="bentArrow">
              <a:avLst/>
            </a:prstGeom>
            <a:gradFill flip="none" rotWithShape="1">
              <a:gsLst>
                <a:gs pos="27000">
                  <a:schemeClr val="bg1"/>
                </a:gs>
                <a:gs pos="50000">
                  <a:schemeClr val="bg1">
                    <a:lumMod val="85000"/>
                  </a:schemeClr>
                </a:gs>
                <a:gs pos="75000">
                  <a:schemeClr val="bg1"/>
                </a:gs>
              </a:gsLst>
              <a:lin ang="5400000" scaled="1"/>
              <a:tileRect/>
            </a:gradFill>
            <a:ln w="0">
              <a:solidFill>
                <a:schemeClr val="bg1"/>
              </a:solidFill>
            </a:ln>
            <a:effectLst>
              <a:outerShdw blurRad="254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0" name="Bent Arrow 9"/>
            <p:cNvSpPr/>
            <p:nvPr/>
          </p:nvSpPr>
          <p:spPr>
            <a:xfrm rot="5400000" flipV="1">
              <a:off x="1714500" y="4000500"/>
              <a:ext cx="914400" cy="838200"/>
            </a:xfrm>
            <a:prstGeom prst="bentArrow">
              <a:avLst/>
            </a:prstGeom>
            <a:gradFill flip="none" rotWithShape="1">
              <a:gsLst>
                <a:gs pos="27000">
                  <a:schemeClr val="bg1"/>
                </a:gs>
                <a:gs pos="50000">
                  <a:schemeClr val="bg1">
                    <a:lumMod val="85000"/>
                  </a:schemeClr>
                </a:gs>
                <a:gs pos="75000">
                  <a:schemeClr val="bg1"/>
                </a:gs>
              </a:gsLst>
              <a:lin ang="5400000" scaled="1"/>
              <a:tileRect/>
            </a:gradFill>
            <a:ln w="0">
              <a:solidFill>
                <a:schemeClr val="bg1"/>
              </a:solidFill>
            </a:ln>
            <a:effectLst>
              <a:outerShdw blurRad="254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1752600" y="2438400"/>
            <a:ext cx="2667000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Tahoma" pitchFamily="34" charset="0"/>
              </a:rPr>
              <a:t>Highway Transportation Providers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343400" y="2743200"/>
            <a:ext cx="3048000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Tahoma" pitchFamily="34" charset="0"/>
              </a:rPr>
              <a:t>Contractor Associations</a:t>
            </a:r>
          </a:p>
        </p:txBody>
      </p:sp>
      <p:sp>
        <p:nvSpPr>
          <p:cNvPr id="13" name="Oval 12"/>
          <p:cNvSpPr/>
          <p:nvPr/>
        </p:nvSpPr>
        <p:spPr bwMode="auto">
          <a:xfrm>
            <a:off x="4572000" y="4114800"/>
            <a:ext cx="76200" cy="762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prstMaterial="dkEdge">
            <a:bevelT w="254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Oval 13"/>
          <p:cNvSpPr/>
          <p:nvPr/>
        </p:nvSpPr>
        <p:spPr bwMode="auto">
          <a:xfrm>
            <a:off x="4572000" y="4572000"/>
            <a:ext cx="76200" cy="762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prstMaterial="dkEdge">
            <a:bevelT w="254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Oval 14"/>
          <p:cNvSpPr/>
          <p:nvPr/>
        </p:nvSpPr>
        <p:spPr bwMode="auto">
          <a:xfrm>
            <a:off x="4572000" y="6096000"/>
            <a:ext cx="76200" cy="762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prstMaterial="dkEdge">
            <a:bevelT w="254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868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road06.png"/>
          <p:cNvPicPr>
            <a:picLocks noChangeAspect="1"/>
          </p:cNvPicPr>
          <p:nvPr/>
        </p:nvPicPr>
        <p:blipFill>
          <a:blip r:embed="rId2">
            <a:lum bright="10000"/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66800" y="1476375"/>
            <a:ext cx="5486400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09600" y="228600"/>
            <a:ext cx="8229600" cy="12954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5400" b="1" dirty="0" smtClean="0"/>
              <a:t>Target Groups</a:t>
            </a:r>
          </a:p>
        </p:txBody>
      </p:sp>
      <p:graphicFrame>
        <p:nvGraphicFramePr>
          <p:cNvPr id="6" name="Content Placeholder 6"/>
          <p:cNvGraphicFramePr>
            <a:graphicFrameLocks noGrp="1"/>
          </p:cNvGraphicFramePr>
          <p:nvPr>
            <p:ph sz="quarter" idx="1"/>
          </p:nvPr>
        </p:nvGraphicFramePr>
        <p:xfrm>
          <a:off x="-990600" y="1828800"/>
          <a:ext cx="87630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Box 7"/>
          <p:cNvSpPr txBox="1">
            <a:spLocks noChangeArrowheads="1"/>
          </p:cNvSpPr>
          <p:nvPr/>
        </p:nvSpPr>
        <p:spPr bwMode="auto">
          <a:xfrm>
            <a:off x="3810000" y="1609725"/>
            <a:ext cx="25638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dirty="0">
                <a:latin typeface="Tw Cen MT" pitchFamily="34" charset="0"/>
              </a:rPr>
              <a:t>Minority Businesses</a:t>
            </a:r>
          </a:p>
        </p:txBody>
      </p:sp>
      <p:sp>
        <p:nvSpPr>
          <p:cNvPr id="8" name="TextBox 8"/>
          <p:cNvSpPr txBox="1">
            <a:spLocks noChangeArrowheads="1"/>
          </p:cNvSpPr>
          <p:nvPr/>
        </p:nvSpPr>
        <p:spPr bwMode="auto">
          <a:xfrm>
            <a:off x="3962400" y="2600325"/>
            <a:ext cx="3429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dirty="0">
                <a:latin typeface="Tw Cen MT" pitchFamily="34" charset="0"/>
              </a:rPr>
              <a:t>Woman-Owned Businesses</a:t>
            </a:r>
          </a:p>
        </p:txBody>
      </p:sp>
      <p:sp>
        <p:nvSpPr>
          <p:cNvPr id="9" name="TextBox 9"/>
          <p:cNvSpPr txBox="1">
            <a:spLocks noChangeArrowheads="1"/>
          </p:cNvSpPr>
          <p:nvPr/>
        </p:nvSpPr>
        <p:spPr bwMode="auto">
          <a:xfrm>
            <a:off x="4114800" y="3743325"/>
            <a:ext cx="45354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dirty="0">
                <a:latin typeface="Tw Cen MT" pitchFamily="34" charset="0"/>
              </a:rPr>
              <a:t>Historically Underutilized Businesses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3581400" y="1981200"/>
            <a:ext cx="5410200" cy="9525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3276600" y="2971800"/>
            <a:ext cx="5715000" cy="9525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2819400" y="4114800"/>
            <a:ext cx="6172200" cy="9525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514600" y="6704013"/>
            <a:ext cx="6477000" cy="1587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4"/>
          <p:cNvSpPr txBox="1">
            <a:spLocks noChangeArrowheads="1"/>
          </p:cNvSpPr>
          <p:nvPr/>
        </p:nvSpPr>
        <p:spPr bwMode="auto">
          <a:xfrm>
            <a:off x="4267200" y="4948238"/>
            <a:ext cx="21415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dirty="0">
                <a:latin typeface="Tw Cen MT" pitchFamily="34" charset="0"/>
              </a:rPr>
              <a:t>Small Businesses</a:t>
            </a:r>
          </a:p>
        </p:txBody>
      </p:sp>
      <p:grpSp>
        <p:nvGrpSpPr>
          <p:cNvPr id="15" name="Gruppe 72"/>
          <p:cNvGrpSpPr>
            <a:grpSpLocks/>
          </p:cNvGrpSpPr>
          <p:nvPr/>
        </p:nvGrpSpPr>
        <p:grpSpPr bwMode="auto">
          <a:xfrm>
            <a:off x="1600200" y="4419600"/>
            <a:ext cx="1041400" cy="1133475"/>
            <a:chOff x="6736239" y="307975"/>
            <a:chExt cx="1336199" cy="1454438"/>
          </a:xfrm>
        </p:grpSpPr>
        <p:sp>
          <p:nvSpPr>
            <p:cNvPr id="16" name="Ellipse 98"/>
            <p:cNvSpPr/>
            <p:nvPr/>
          </p:nvSpPr>
          <p:spPr bwMode="auto">
            <a:xfrm>
              <a:off x="6786578" y="1500174"/>
              <a:ext cx="1198946" cy="262239"/>
            </a:xfrm>
            <a:prstGeom prst="ellipse">
              <a:avLst/>
            </a:prstGeom>
            <a:gradFill flip="none" rotWithShape="1">
              <a:gsLst>
                <a:gs pos="100000">
                  <a:srgbClr val="FFFFFF">
                    <a:alpha val="0"/>
                  </a:srgbClr>
                </a:gs>
                <a:gs pos="0">
                  <a:srgbClr val="E6E6E6">
                    <a:lumMod val="10000"/>
                    <a:alpha val="76000"/>
                  </a:srgbClr>
                </a:gs>
              </a:gsLst>
              <a:path path="shape">
                <a:fillToRect l="50000" t="50000" r="50000" b="50000"/>
              </a:path>
              <a:tileRect/>
            </a:gradFill>
            <a:ln w="9525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FFFFFF"/>
                </a:solidFill>
                <a:latin typeface="+mn-lt"/>
                <a:ea typeface="ＭＳ Ｐゴシック" pitchFamily="-111" charset="-128"/>
              </a:endParaRPr>
            </a:p>
          </p:txBody>
        </p:sp>
        <p:grpSp>
          <p:nvGrpSpPr>
            <p:cNvPr id="17" name="Gruppe 69"/>
            <p:cNvGrpSpPr>
              <a:grpSpLocks/>
            </p:cNvGrpSpPr>
            <p:nvPr/>
          </p:nvGrpSpPr>
          <p:grpSpPr bwMode="auto">
            <a:xfrm>
              <a:off x="6736239" y="307975"/>
              <a:ext cx="1336199" cy="1335088"/>
              <a:chOff x="6990733" y="4742888"/>
              <a:chExt cx="1335699" cy="1335810"/>
            </a:xfrm>
          </p:grpSpPr>
          <p:sp>
            <p:nvSpPr>
              <p:cNvPr id="18" name="Ellipse 99"/>
              <p:cNvSpPr/>
              <p:nvPr/>
            </p:nvSpPr>
            <p:spPr bwMode="auto">
              <a:xfrm>
                <a:off x="6990733" y="4742888"/>
                <a:ext cx="1335699" cy="1335810"/>
              </a:xfrm>
              <a:prstGeom prst="ellipse">
                <a:avLst/>
              </a:prstGeom>
              <a:gradFill>
                <a:gsLst>
                  <a:gs pos="0">
                    <a:srgbClr val="45CDFF"/>
                  </a:gs>
                  <a:gs pos="100000">
                    <a:srgbClr val="0070C0"/>
                  </a:gs>
                </a:gsLst>
                <a:path path="shape">
                  <a:fillToRect l="50000" t="50000" r="50000" b="50000"/>
                </a:path>
              </a:gradFill>
              <a:ln w="9525" cap="flat" cmpd="sng" algn="ctr">
                <a:solidFill>
                  <a:srgbClr val="0081BE">
                    <a:lumMod val="75000"/>
                  </a:srgbClr>
                </a:solidFill>
                <a:prstDash val="solid"/>
              </a:ln>
              <a:effectLst>
                <a:innerShdw blurRad="190500" dist="114300" dir="5640000">
                  <a:srgbClr val="000000">
                    <a:alpha val="37000"/>
                  </a:srgbClr>
                </a:innerShdw>
              </a:effectLst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srgbClr val="FFFFFF"/>
                  </a:solidFill>
                  <a:latin typeface="+mn-lt"/>
                  <a:ea typeface="ＭＳ Ｐゴシック" pitchFamily="-111" charset="-128"/>
                </a:endParaRPr>
              </a:p>
            </p:txBody>
          </p:sp>
          <p:sp>
            <p:nvSpPr>
              <p:cNvPr id="19" name="Ellipse 100"/>
              <p:cNvSpPr>
                <a:spLocks noChangeArrowheads="1"/>
              </p:cNvSpPr>
              <p:nvPr/>
            </p:nvSpPr>
            <p:spPr bwMode="auto">
              <a:xfrm>
                <a:off x="7169968" y="4786328"/>
                <a:ext cx="982937" cy="721325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alpha val="76999"/>
                    </a:srgbClr>
                  </a:gs>
                  <a:gs pos="100000">
                    <a:srgbClr val="8EB4E3">
                      <a:alpha val="0"/>
                    </a:srgbClr>
                  </a:gs>
                </a:gsLst>
                <a:lin ang="54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endParaRPr lang="en-US" altLang="en-US" dirty="0">
                  <a:solidFill>
                    <a:srgbClr val="FFFFFF"/>
                  </a:solidFill>
                  <a:latin typeface="Tw Cen MT" pitchFamily="34" charset="0"/>
                  <a:ea typeface="ＭＳ Ｐゴシック" pitchFamily="34" charset="-128"/>
                </a:endParaRPr>
              </a:p>
            </p:txBody>
          </p:sp>
        </p:grpSp>
      </p:grpSp>
      <p:grpSp>
        <p:nvGrpSpPr>
          <p:cNvPr id="20" name="Gruppe 72"/>
          <p:cNvGrpSpPr>
            <a:grpSpLocks/>
          </p:cNvGrpSpPr>
          <p:nvPr/>
        </p:nvGrpSpPr>
        <p:grpSpPr bwMode="auto">
          <a:xfrm>
            <a:off x="2151063" y="3352800"/>
            <a:ext cx="842962" cy="904875"/>
            <a:chOff x="6736239" y="307975"/>
            <a:chExt cx="1336199" cy="1454438"/>
          </a:xfrm>
        </p:grpSpPr>
        <p:sp>
          <p:nvSpPr>
            <p:cNvPr id="21" name="Ellipse 98"/>
            <p:cNvSpPr/>
            <p:nvPr/>
          </p:nvSpPr>
          <p:spPr bwMode="auto">
            <a:xfrm>
              <a:off x="6786578" y="1500174"/>
              <a:ext cx="1198946" cy="262239"/>
            </a:xfrm>
            <a:prstGeom prst="ellipse">
              <a:avLst/>
            </a:prstGeom>
            <a:gradFill flip="none" rotWithShape="1">
              <a:gsLst>
                <a:gs pos="100000">
                  <a:srgbClr val="FFFFFF">
                    <a:alpha val="0"/>
                  </a:srgbClr>
                </a:gs>
                <a:gs pos="0">
                  <a:srgbClr val="E6E6E6">
                    <a:lumMod val="10000"/>
                    <a:alpha val="76000"/>
                  </a:srgbClr>
                </a:gs>
              </a:gsLst>
              <a:path path="shape">
                <a:fillToRect l="50000" t="50000" r="50000" b="50000"/>
              </a:path>
              <a:tileRect/>
            </a:gradFill>
            <a:ln w="9525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FFFFFF"/>
                </a:solidFill>
                <a:latin typeface="+mn-lt"/>
                <a:ea typeface="ＭＳ Ｐゴシック" pitchFamily="-111" charset="-128"/>
              </a:endParaRPr>
            </a:p>
          </p:txBody>
        </p:sp>
        <p:grpSp>
          <p:nvGrpSpPr>
            <p:cNvPr id="22" name="Gruppe 69"/>
            <p:cNvGrpSpPr>
              <a:grpSpLocks/>
            </p:cNvGrpSpPr>
            <p:nvPr/>
          </p:nvGrpSpPr>
          <p:grpSpPr bwMode="auto">
            <a:xfrm>
              <a:off x="6736239" y="307975"/>
              <a:ext cx="1336199" cy="1335088"/>
              <a:chOff x="6990733" y="4742888"/>
              <a:chExt cx="1335699" cy="1335810"/>
            </a:xfrm>
          </p:grpSpPr>
          <p:sp>
            <p:nvSpPr>
              <p:cNvPr id="23" name="Ellipse 99"/>
              <p:cNvSpPr/>
              <p:nvPr/>
            </p:nvSpPr>
            <p:spPr bwMode="auto">
              <a:xfrm>
                <a:off x="6990733" y="4742888"/>
                <a:ext cx="1335699" cy="1335810"/>
              </a:xfrm>
              <a:prstGeom prst="ellipse">
                <a:avLst/>
              </a:prstGeom>
              <a:gradFill>
                <a:gsLst>
                  <a:gs pos="0">
                    <a:srgbClr val="45CDFF"/>
                  </a:gs>
                  <a:gs pos="100000">
                    <a:srgbClr val="0070C0"/>
                  </a:gs>
                </a:gsLst>
                <a:path path="shape">
                  <a:fillToRect l="50000" t="50000" r="50000" b="50000"/>
                </a:path>
              </a:gradFill>
              <a:ln w="9525" cap="flat" cmpd="sng" algn="ctr">
                <a:solidFill>
                  <a:srgbClr val="0081BE">
                    <a:lumMod val="75000"/>
                  </a:srgbClr>
                </a:solidFill>
                <a:prstDash val="solid"/>
              </a:ln>
              <a:effectLst>
                <a:innerShdw blurRad="190500" dist="114300" dir="5640000">
                  <a:srgbClr val="000000">
                    <a:alpha val="37000"/>
                  </a:srgbClr>
                </a:innerShdw>
              </a:effectLst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srgbClr val="FFFFFF"/>
                  </a:solidFill>
                  <a:latin typeface="+mn-lt"/>
                  <a:ea typeface="ＭＳ Ｐゴシック" pitchFamily="-111" charset="-128"/>
                </a:endParaRPr>
              </a:p>
            </p:txBody>
          </p:sp>
          <p:sp>
            <p:nvSpPr>
              <p:cNvPr id="24" name="Ellipse 100"/>
              <p:cNvSpPr>
                <a:spLocks noChangeArrowheads="1"/>
              </p:cNvSpPr>
              <p:nvPr/>
            </p:nvSpPr>
            <p:spPr bwMode="auto">
              <a:xfrm>
                <a:off x="7169968" y="4786328"/>
                <a:ext cx="982937" cy="721325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alpha val="76999"/>
                    </a:srgbClr>
                  </a:gs>
                  <a:gs pos="100000">
                    <a:srgbClr val="8EB4E3">
                      <a:alpha val="0"/>
                    </a:srgbClr>
                  </a:gs>
                </a:gsLst>
                <a:lin ang="54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endParaRPr lang="en-US" altLang="en-US" dirty="0">
                  <a:solidFill>
                    <a:srgbClr val="FFFFFF"/>
                  </a:solidFill>
                  <a:latin typeface="Tw Cen MT" pitchFamily="34" charset="0"/>
                  <a:ea typeface="ＭＳ Ｐゴシック" pitchFamily="34" charset="-128"/>
                </a:endParaRPr>
              </a:p>
            </p:txBody>
          </p:sp>
        </p:grpSp>
      </p:grpSp>
      <p:grpSp>
        <p:nvGrpSpPr>
          <p:cNvPr id="25" name="Gruppe 72"/>
          <p:cNvGrpSpPr>
            <a:grpSpLocks/>
          </p:cNvGrpSpPr>
          <p:nvPr/>
        </p:nvGrpSpPr>
        <p:grpSpPr bwMode="auto">
          <a:xfrm>
            <a:off x="2636838" y="2378075"/>
            <a:ext cx="684212" cy="736600"/>
            <a:chOff x="6736239" y="307975"/>
            <a:chExt cx="1336199" cy="1454438"/>
          </a:xfrm>
        </p:grpSpPr>
        <p:sp>
          <p:nvSpPr>
            <p:cNvPr id="26" name="Ellipse 98"/>
            <p:cNvSpPr/>
            <p:nvPr/>
          </p:nvSpPr>
          <p:spPr bwMode="auto">
            <a:xfrm>
              <a:off x="6786578" y="1500174"/>
              <a:ext cx="1198946" cy="262239"/>
            </a:xfrm>
            <a:prstGeom prst="ellipse">
              <a:avLst/>
            </a:prstGeom>
            <a:gradFill flip="none" rotWithShape="1">
              <a:gsLst>
                <a:gs pos="100000">
                  <a:srgbClr val="FFFFFF">
                    <a:alpha val="0"/>
                  </a:srgbClr>
                </a:gs>
                <a:gs pos="0">
                  <a:srgbClr val="E6E6E6">
                    <a:lumMod val="10000"/>
                    <a:alpha val="76000"/>
                  </a:srgbClr>
                </a:gs>
              </a:gsLst>
              <a:path path="shape">
                <a:fillToRect l="50000" t="50000" r="50000" b="50000"/>
              </a:path>
              <a:tileRect/>
            </a:gradFill>
            <a:ln w="9525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FFFFFF"/>
                </a:solidFill>
                <a:latin typeface="+mn-lt"/>
                <a:ea typeface="ＭＳ Ｐゴシック" pitchFamily="-111" charset="-128"/>
              </a:endParaRPr>
            </a:p>
          </p:txBody>
        </p:sp>
        <p:grpSp>
          <p:nvGrpSpPr>
            <p:cNvPr id="27" name="Gruppe 69"/>
            <p:cNvGrpSpPr>
              <a:grpSpLocks/>
            </p:cNvGrpSpPr>
            <p:nvPr/>
          </p:nvGrpSpPr>
          <p:grpSpPr bwMode="auto">
            <a:xfrm>
              <a:off x="6736239" y="307975"/>
              <a:ext cx="1336199" cy="1335088"/>
              <a:chOff x="6990733" y="4742888"/>
              <a:chExt cx="1335699" cy="1335810"/>
            </a:xfrm>
          </p:grpSpPr>
          <p:sp>
            <p:nvSpPr>
              <p:cNvPr id="28" name="Ellipse 99"/>
              <p:cNvSpPr/>
              <p:nvPr/>
            </p:nvSpPr>
            <p:spPr bwMode="auto">
              <a:xfrm>
                <a:off x="6990733" y="4742888"/>
                <a:ext cx="1335699" cy="1335810"/>
              </a:xfrm>
              <a:prstGeom prst="ellipse">
                <a:avLst/>
              </a:prstGeom>
              <a:gradFill>
                <a:gsLst>
                  <a:gs pos="0">
                    <a:srgbClr val="45CDFF"/>
                  </a:gs>
                  <a:gs pos="100000">
                    <a:srgbClr val="0070C0"/>
                  </a:gs>
                </a:gsLst>
                <a:path path="shape">
                  <a:fillToRect l="50000" t="50000" r="50000" b="50000"/>
                </a:path>
              </a:gradFill>
              <a:ln w="9525" cap="flat" cmpd="sng" algn="ctr">
                <a:solidFill>
                  <a:srgbClr val="0081BE">
                    <a:lumMod val="75000"/>
                  </a:srgbClr>
                </a:solidFill>
                <a:prstDash val="solid"/>
              </a:ln>
              <a:effectLst>
                <a:innerShdw blurRad="190500" dist="114300" dir="5640000">
                  <a:srgbClr val="000000">
                    <a:alpha val="37000"/>
                  </a:srgbClr>
                </a:innerShdw>
              </a:effectLst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srgbClr val="FFFFFF"/>
                  </a:solidFill>
                  <a:latin typeface="+mn-lt"/>
                  <a:ea typeface="ＭＳ Ｐゴシック" pitchFamily="-111" charset="-128"/>
                </a:endParaRPr>
              </a:p>
            </p:txBody>
          </p:sp>
          <p:sp>
            <p:nvSpPr>
              <p:cNvPr id="29" name="Ellipse 100"/>
              <p:cNvSpPr>
                <a:spLocks noChangeArrowheads="1"/>
              </p:cNvSpPr>
              <p:nvPr/>
            </p:nvSpPr>
            <p:spPr bwMode="auto">
              <a:xfrm>
                <a:off x="7169968" y="4786328"/>
                <a:ext cx="982937" cy="721325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alpha val="76999"/>
                    </a:srgbClr>
                  </a:gs>
                  <a:gs pos="100000">
                    <a:srgbClr val="8EB4E3">
                      <a:alpha val="0"/>
                    </a:srgbClr>
                  </a:gs>
                </a:gsLst>
                <a:lin ang="54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endParaRPr lang="en-US" altLang="en-US" dirty="0">
                  <a:solidFill>
                    <a:srgbClr val="FFFFFF"/>
                  </a:solidFill>
                  <a:latin typeface="Tw Cen MT" pitchFamily="34" charset="0"/>
                  <a:ea typeface="ＭＳ Ｐゴシック" pitchFamily="34" charset="-128"/>
                </a:endParaRPr>
              </a:p>
            </p:txBody>
          </p:sp>
        </p:grpSp>
      </p:grpSp>
      <p:grpSp>
        <p:nvGrpSpPr>
          <p:cNvPr id="30" name="Gruppe 72"/>
          <p:cNvGrpSpPr>
            <a:grpSpLocks/>
          </p:cNvGrpSpPr>
          <p:nvPr/>
        </p:nvGrpSpPr>
        <p:grpSpPr bwMode="auto">
          <a:xfrm>
            <a:off x="3030538" y="1627188"/>
            <a:ext cx="487362" cy="522287"/>
            <a:chOff x="6736239" y="307975"/>
            <a:chExt cx="1336199" cy="1454438"/>
          </a:xfrm>
        </p:grpSpPr>
        <p:sp>
          <p:nvSpPr>
            <p:cNvPr id="31" name="Ellipse 98"/>
            <p:cNvSpPr/>
            <p:nvPr/>
          </p:nvSpPr>
          <p:spPr bwMode="auto">
            <a:xfrm>
              <a:off x="6786578" y="1500174"/>
              <a:ext cx="1198946" cy="262239"/>
            </a:xfrm>
            <a:prstGeom prst="ellipse">
              <a:avLst/>
            </a:prstGeom>
            <a:gradFill flip="none" rotWithShape="1">
              <a:gsLst>
                <a:gs pos="100000">
                  <a:srgbClr val="FFFFFF">
                    <a:alpha val="0"/>
                  </a:srgbClr>
                </a:gs>
                <a:gs pos="0">
                  <a:srgbClr val="E6E6E6">
                    <a:lumMod val="10000"/>
                    <a:alpha val="76000"/>
                  </a:srgbClr>
                </a:gs>
              </a:gsLst>
              <a:path path="shape">
                <a:fillToRect l="50000" t="50000" r="50000" b="50000"/>
              </a:path>
              <a:tileRect/>
            </a:gradFill>
            <a:ln w="9525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FFFFFF"/>
                </a:solidFill>
                <a:latin typeface="+mn-lt"/>
                <a:ea typeface="ＭＳ Ｐゴシック" pitchFamily="-111" charset="-128"/>
              </a:endParaRPr>
            </a:p>
          </p:txBody>
        </p:sp>
        <p:grpSp>
          <p:nvGrpSpPr>
            <p:cNvPr id="32" name="Gruppe 69"/>
            <p:cNvGrpSpPr>
              <a:grpSpLocks/>
            </p:cNvGrpSpPr>
            <p:nvPr/>
          </p:nvGrpSpPr>
          <p:grpSpPr bwMode="auto">
            <a:xfrm>
              <a:off x="6736239" y="307975"/>
              <a:ext cx="1336199" cy="1335088"/>
              <a:chOff x="6990733" y="4742888"/>
              <a:chExt cx="1335699" cy="1335810"/>
            </a:xfrm>
          </p:grpSpPr>
          <p:sp>
            <p:nvSpPr>
              <p:cNvPr id="33" name="Ellipse 99"/>
              <p:cNvSpPr/>
              <p:nvPr/>
            </p:nvSpPr>
            <p:spPr bwMode="auto">
              <a:xfrm>
                <a:off x="6990733" y="4742888"/>
                <a:ext cx="1335699" cy="1335810"/>
              </a:xfrm>
              <a:prstGeom prst="ellipse">
                <a:avLst/>
              </a:prstGeom>
              <a:gradFill>
                <a:gsLst>
                  <a:gs pos="0">
                    <a:srgbClr val="45CDFF"/>
                  </a:gs>
                  <a:gs pos="100000">
                    <a:srgbClr val="0070C0"/>
                  </a:gs>
                </a:gsLst>
                <a:path path="shape">
                  <a:fillToRect l="50000" t="50000" r="50000" b="50000"/>
                </a:path>
              </a:gradFill>
              <a:ln w="9525" cap="flat" cmpd="sng" algn="ctr">
                <a:solidFill>
                  <a:srgbClr val="0081BE">
                    <a:lumMod val="75000"/>
                  </a:srgbClr>
                </a:solidFill>
                <a:prstDash val="solid"/>
              </a:ln>
              <a:effectLst>
                <a:innerShdw blurRad="190500" dist="114300" dir="5640000">
                  <a:srgbClr val="000000">
                    <a:alpha val="37000"/>
                  </a:srgbClr>
                </a:innerShdw>
              </a:effectLst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srgbClr val="FFFFFF"/>
                  </a:solidFill>
                  <a:latin typeface="+mn-lt"/>
                  <a:ea typeface="ＭＳ Ｐゴシック" pitchFamily="-111" charset="-128"/>
                </a:endParaRPr>
              </a:p>
            </p:txBody>
          </p:sp>
          <p:sp>
            <p:nvSpPr>
              <p:cNvPr id="34" name="Ellipse 100"/>
              <p:cNvSpPr>
                <a:spLocks noChangeArrowheads="1"/>
              </p:cNvSpPr>
              <p:nvPr/>
            </p:nvSpPr>
            <p:spPr bwMode="auto">
              <a:xfrm>
                <a:off x="7169968" y="4786328"/>
                <a:ext cx="982937" cy="721325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alpha val="76999"/>
                    </a:srgbClr>
                  </a:gs>
                  <a:gs pos="100000">
                    <a:srgbClr val="8EB4E3">
                      <a:alpha val="0"/>
                    </a:srgbClr>
                  </a:gs>
                </a:gsLst>
                <a:lin ang="54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endParaRPr lang="en-US" altLang="en-US" dirty="0">
                  <a:solidFill>
                    <a:srgbClr val="FFFFFF"/>
                  </a:solidFill>
                  <a:latin typeface="Tw Cen MT" pitchFamily="34" charset="0"/>
                  <a:ea typeface="ＭＳ Ｐゴシック" pitchFamily="34" charset="-128"/>
                </a:endParaRPr>
              </a:p>
            </p:txBody>
          </p:sp>
        </p:grpSp>
      </p:grpSp>
      <p:grpSp>
        <p:nvGrpSpPr>
          <p:cNvPr id="35" name="Gruppe 72"/>
          <p:cNvGrpSpPr>
            <a:grpSpLocks/>
          </p:cNvGrpSpPr>
          <p:nvPr/>
        </p:nvGrpSpPr>
        <p:grpSpPr bwMode="auto">
          <a:xfrm>
            <a:off x="914400" y="5638800"/>
            <a:ext cx="1325563" cy="1371600"/>
            <a:chOff x="6736239" y="307975"/>
            <a:chExt cx="1336199" cy="1454438"/>
          </a:xfrm>
        </p:grpSpPr>
        <p:sp>
          <p:nvSpPr>
            <p:cNvPr id="36" name="Ellipse 98"/>
            <p:cNvSpPr/>
            <p:nvPr/>
          </p:nvSpPr>
          <p:spPr bwMode="auto">
            <a:xfrm>
              <a:off x="6786578" y="1500174"/>
              <a:ext cx="1198946" cy="262239"/>
            </a:xfrm>
            <a:prstGeom prst="ellipse">
              <a:avLst/>
            </a:prstGeom>
            <a:gradFill flip="none" rotWithShape="1">
              <a:gsLst>
                <a:gs pos="100000">
                  <a:srgbClr val="FFFFFF">
                    <a:alpha val="0"/>
                  </a:srgbClr>
                </a:gs>
                <a:gs pos="0">
                  <a:srgbClr val="E6E6E6">
                    <a:lumMod val="10000"/>
                    <a:alpha val="76000"/>
                  </a:srgbClr>
                </a:gs>
              </a:gsLst>
              <a:path path="shape">
                <a:fillToRect l="50000" t="50000" r="50000" b="50000"/>
              </a:path>
              <a:tileRect/>
            </a:gradFill>
            <a:ln w="9525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FFFFFF"/>
                </a:solidFill>
                <a:latin typeface="+mn-lt"/>
                <a:ea typeface="ＭＳ Ｐゴシック" pitchFamily="-111" charset="-128"/>
              </a:endParaRPr>
            </a:p>
          </p:txBody>
        </p:sp>
        <p:grpSp>
          <p:nvGrpSpPr>
            <p:cNvPr id="37" name="Gruppe 69"/>
            <p:cNvGrpSpPr>
              <a:grpSpLocks/>
            </p:cNvGrpSpPr>
            <p:nvPr/>
          </p:nvGrpSpPr>
          <p:grpSpPr bwMode="auto">
            <a:xfrm>
              <a:off x="6736239" y="307975"/>
              <a:ext cx="1336199" cy="1335088"/>
              <a:chOff x="6990733" y="4742888"/>
              <a:chExt cx="1335699" cy="1335810"/>
            </a:xfrm>
          </p:grpSpPr>
          <p:sp>
            <p:nvSpPr>
              <p:cNvPr id="38" name="Ellipse 99"/>
              <p:cNvSpPr/>
              <p:nvPr/>
            </p:nvSpPr>
            <p:spPr bwMode="auto">
              <a:xfrm>
                <a:off x="6990733" y="4742888"/>
                <a:ext cx="1335699" cy="1335810"/>
              </a:xfrm>
              <a:prstGeom prst="ellipse">
                <a:avLst/>
              </a:prstGeom>
              <a:gradFill>
                <a:gsLst>
                  <a:gs pos="0">
                    <a:srgbClr val="45CDFF"/>
                  </a:gs>
                  <a:gs pos="100000">
                    <a:srgbClr val="0070C0"/>
                  </a:gs>
                </a:gsLst>
                <a:path path="shape">
                  <a:fillToRect l="50000" t="50000" r="50000" b="50000"/>
                </a:path>
              </a:gradFill>
              <a:ln w="9525" cap="flat" cmpd="sng" algn="ctr">
                <a:solidFill>
                  <a:srgbClr val="0081BE">
                    <a:lumMod val="75000"/>
                  </a:srgbClr>
                </a:solidFill>
                <a:prstDash val="solid"/>
              </a:ln>
              <a:effectLst>
                <a:innerShdw blurRad="190500" dist="114300" dir="5640000">
                  <a:srgbClr val="000000">
                    <a:alpha val="37000"/>
                  </a:srgbClr>
                </a:innerShdw>
              </a:effectLst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srgbClr val="FFFFFF"/>
                  </a:solidFill>
                  <a:latin typeface="+mn-lt"/>
                  <a:ea typeface="ＭＳ Ｐゴシック" pitchFamily="-111" charset="-128"/>
                </a:endParaRPr>
              </a:p>
            </p:txBody>
          </p:sp>
          <p:sp>
            <p:nvSpPr>
              <p:cNvPr id="39" name="Ellipse 100"/>
              <p:cNvSpPr>
                <a:spLocks noChangeArrowheads="1"/>
              </p:cNvSpPr>
              <p:nvPr/>
            </p:nvSpPr>
            <p:spPr bwMode="auto">
              <a:xfrm>
                <a:off x="7169968" y="4786328"/>
                <a:ext cx="982937" cy="721325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alpha val="76999"/>
                    </a:srgbClr>
                  </a:gs>
                  <a:gs pos="100000">
                    <a:srgbClr val="8EB4E3">
                      <a:alpha val="0"/>
                    </a:srgbClr>
                  </a:gs>
                </a:gsLst>
                <a:lin ang="54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endParaRPr lang="en-US" altLang="en-US" dirty="0">
                  <a:solidFill>
                    <a:srgbClr val="FFFFFF"/>
                  </a:solidFill>
                  <a:latin typeface="Tw Cen MT" pitchFamily="34" charset="0"/>
                  <a:ea typeface="ＭＳ Ｐゴシック" pitchFamily="34" charset="-128"/>
                </a:endParaRPr>
              </a:p>
            </p:txBody>
          </p:sp>
        </p:grpSp>
      </p:grpSp>
      <p:cxnSp>
        <p:nvCxnSpPr>
          <p:cNvPr id="40" name="Straight Connector 39"/>
          <p:cNvCxnSpPr/>
          <p:nvPr/>
        </p:nvCxnSpPr>
        <p:spPr>
          <a:xfrm>
            <a:off x="2667000" y="5334000"/>
            <a:ext cx="6324600" cy="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2"/>
          <p:cNvSpPr txBox="1">
            <a:spLocks noChangeArrowheads="1"/>
          </p:cNvSpPr>
          <p:nvPr/>
        </p:nvSpPr>
        <p:spPr bwMode="auto">
          <a:xfrm>
            <a:off x="4419600" y="6319838"/>
            <a:ext cx="34385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dirty="0">
                <a:latin typeface="Tw Cen MT" pitchFamily="34" charset="0"/>
              </a:rPr>
              <a:t>Disadvantaged Businesses</a:t>
            </a:r>
          </a:p>
        </p:txBody>
      </p:sp>
    </p:spTree>
    <p:extLst>
      <p:ext uri="{BB962C8B-B14F-4D97-AF65-F5344CB8AC3E}">
        <p14:creationId xmlns:p14="http://schemas.microsoft.com/office/powerpoint/2010/main" val="431374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09600" y="3048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5400" b="1" dirty="0" smtClean="0"/>
              <a:t>Five Major Components</a:t>
            </a:r>
          </a:p>
        </p:txBody>
      </p:sp>
      <p:sp>
        <p:nvSpPr>
          <p:cNvPr id="5" name="Bent Arrow 4"/>
          <p:cNvSpPr/>
          <p:nvPr/>
        </p:nvSpPr>
        <p:spPr>
          <a:xfrm>
            <a:off x="248557" y="1514475"/>
            <a:ext cx="8494486" cy="5334000"/>
          </a:xfrm>
          <a:prstGeom prst="bentArrow">
            <a:avLst/>
          </a:prstGeom>
          <a:gradFill flip="none" rotWithShape="1">
            <a:gsLst>
              <a:gs pos="0">
                <a:schemeClr val="bg1">
                  <a:lumMod val="50000"/>
                </a:schemeClr>
              </a:gs>
              <a:gs pos="30000">
                <a:schemeClr val="bg1">
                  <a:lumMod val="85000"/>
                </a:schemeClr>
              </a:gs>
              <a:gs pos="100000">
                <a:schemeClr val="bg1">
                  <a:lumMod val="5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254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1964871" y="1632857"/>
            <a:ext cx="4572000" cy="3505200"/>
          </a:xfrm>
          <a:prstGeom prst="roundRect">
            <a:avLst/>
          </a:prstGeom>
          <a:solidFill>
            <a:srgbClr val="2E8A3C"/>
          </a:solidFill>
          <a:ln w="50800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prstMaterial="matte">
            <a:bevelT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Tahoma" pitchFamily="34" charset="0"/>
            </a:endParaRPr>
          </a:p>
        </p:txBody>
      </p:sp>
      <p:grpSp>
        <p:nvGrpSpPr>
          <p:cNvPr id="7" name="Group 19"/>
          <p:cNvGrpSpPr>
            <a:grpSpLocks/>
          </p:cNvGrpSpPr>
          <p:nvPr/>
        </p:nvGrpSpPr>
        <p:grpSpPr bwMode="auto">
          <a:xfrm>
            <a:off x="2463800" y="1828800"/>
            <a:ext cx="5486400" cy="533400"/>
            <a:chOff x="2819400" y="1752600"/>
            <a:chExt cx="5486400" cy="533400"/>
          </a:xfrm>
        </p:grpSpPr>
        <p:sp>
          <p:nvSpPr>
            <p:cNvPr id="8" name="Right Arrow 7"/>
            <p:cNvSpPr/>
            <p:nvPr/>
          </p:nvSpPr>
          <p:spPr>
            <a:xfrm>
              <a:off x="2819400" y="1752600"/>
              <a:ext cx="1066800" cy="533400"/>
            </a:xfrm>
            <a:prstGeom prst="rightArrow">
              <a:avLst/>
            </a:prstGeom>
            <a:gradFill flip="none" rotWithShape="1">
              <a:gsLst>
                <a:gs pos="27000">
                  <a:schemeClr val="bg1"/>
                </a:gs>
                <a:gs pos="50000">
                  <a:schemeClr val="bg1">
                    <a:lumMod val="85000"/>
                  </a:schemeClr>
                </a:gs>
                <a:gs pos="75000">
                  <a:schemeClr val="bg1"/>
                </a:gs>
              </a:gsLst>
              <a:lin ang="5400000" scaled="1"/>
              <a:tileRect/>
            </a:gradFill>
            <a:ln w="0">
              <a:solidFill>
                <a:schemeClr val="bg1"/>
              </a:solidFill>
            </a:ln>
            <a:effectLst>
              <a:outerShdw blurRad="254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202113" y="1752600"/>
              <a:ext cx="4103687" cy="52387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ct val="20000"/>
                </a:spcBef>
                <a:spcAft>
                  <a:spcPts val="0"/>
                </a:spcAft>
                <a:defRPr/>
              </a:pPr>
              <a:r>
                <a:rPr lang="en-US" sz="2800" dirty="0">
                  <a:solidFill>
                    <a:schemeClr val="lt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itchFamily="34" charset="0"/>
                  <a:cs typeface="Tahoma" pitchFamily="34" charset="0"/>
                </a:rPr>
                <a:t>Education</a:t>
              </a:r>
            </a:p>
          </p:txBody>
        </p:sp>
      </p:grpSp>
      <p:sp>
        <p:nvSpPr>
          <p:cNvPr id="10" name="Oval 9"/>
          <p:cNvSpPr/>
          <p:nvPr/>
        </p:nvSpPr>
        <p:spPr bwMode="auto">
          <a:xfrm>
            <a:off x="2971800" y="2971800"/>
            <a:ext cx="76200" cy="762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prstMaterial="dkEdge">
            <a:bevelT w="254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Oval 10"/>
          <p:cNvSpPr/>
          <p:nvPr/>
        </p:nvSpPr>
        <p:spPr bwMode="auto">
          <a:xfrm>
            <a:off x="7162800" y="2971800"/>
            <a:ext cx="76200" cy="762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prstMaterial="dkEdge">
            <a:bevelT w="254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12" name="Group 20"/>
          <p:cNvGrpSpPr>
            <a:grpSpLocks/>
          </p:cNvGrpSpPr>
          <p:nvPr/>
        </p:nvGrpSpPr>
        <p:grpSpPr bwMode="auto">
          <a:xfrm>
            <a:off x="2438400" y="2438400"/>
            <a:ext cx="5486400" cy="533400"/>
            <a:chOff x="2819400" y="1752600"/>
            <a:chExt cx="5486400" cy="533400"/>
          </a:xfrm>
        </p:grpSpPr>
        <p:sp>
          <p:nvSpPr>
            <p:cNvPr id="13" name="Right Arrow 12"/>
            <p:cNvSpPr/>
            <p:nvPr/>
          </p:nvSpPr>
          <p:spPr>
            <a:xfrm>
              <a:off x="2819400" y="1752600"/>
              <a:ext cx="1066800" cy="533400"/>
            </a:xfrm>
            <a:prstGeom prst="rightArrow">
              <a:avLst/>
            </a:prstGeom>
            <a:gradFill flip="none" rotWithShape="1">
              <a:gsLst>
                <a:gs pos="27000">
                  <a:schemeClr val="bg1"/>
                </a:gs>
                <a:gs pos="50000">
                  <a:schemeClr val="bg1">
                    <a:lumMod val="85000"/>
                  </a:schemeClr>
                </a:gs>
                <a:gs pos="75000">
                  <a:schemeClr val="bg1"/>
                </a:gs>
              </a:gsLst>
              <a:lin ang="5400000" scaled="1"/>
              <a:tileRect/>
            </a:gradFill>
            <a:ln w="0">
              <a:solidFill>
                <a:schemeClr val="bg1"/>
              </a:solidFill>
            </a:ln>
            <a:effectLst>
              <a:outerShdw blurRad="254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227513" y="1752600"/>
              <a:ext cx="4078287" cy="52387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ct val="20000"/>
                </a:spcBef>
                <a:spcAft>
                  <a:spcPts val="0"/>
                </a:spcAft>
                <a:defRPr/>
              </a:pPr>
              <a:r>
                <a:rPr lang="en-US" sz="2800" dirty="0">
                  <a:solidFill>
                    <a:schemeClr val="lt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itchFamily="34" charset="0"/>
                  <a:cs typeface="Tahoma" pitchFamily="34" charset="0"/>
                </a:rPr>
                <a:t>Access</a:t>
              </a:r>
            </a:p>
          </p:txBody>
        </p:sp>
      </p:grpSp>
      <p:grpSp>
        <p:nvGrpSpPr>
          <p:cNvPr id="15" name="Group 23"/>
          <p:cNvGrpSpPr>
            <a:grpSpLocks/>
          </p:cNvGrpSpPr>
          <p:nvPr/>
        </p:nvGrpSpPr>
        <p:grpSpPr bwMode="auto">
          <a:xfrm>
            <a:off x="2438400" y="3048000"/>
            <a:ext cx="6324600" cy="533400"/>
            <a:chOff x="2948492" y="1752600"/>
            <a:chExt cx="5357308" cy="533400"/>
          </a:xfrm>
        </p:grpSpPr>
        <p:sp>
          <p:nvSpPr>
            <p:cNvPr id="16" name="Right Arrow 15"/>
            <p:cNvSpPr/>
            <p:nvPr/>
          </p:nvSpPr>
          <p:spPr>
            <a:xfrm>
              <a:off x="2948492" y="1752600"/>
              <a:ext cx="937260" cy="533400"/>
            </a:xfrm>
            <a:prstGeom prst="rightArrow">
              <a:avLst/>
            </a:prstGeom>
            <a:gradFill flip="none" rotWithShape="1">
              <a:gsLst>
                <a:gs pos="27000">
                  <a:schemeClr val="bg1"/>
                </a:gs>
                <a:gs pos="50000">
                  <a:schemeClr val="bg1">
                    <a:lumMod val="85000"/>
                  </a:schemeClr>
                </a:gs>
                <a:gs pos="75000">
                  <a:schemeClr val="bg1"/>
                </a:gs>
              </a:gsLst>
              <a:lin ang="5400000" scaled="1"/>
              <a:tileRect/>
            </a:gradFill>
            <a:ln w="0">
              <a:solidFill>
                <a:schemeClr val="bg1"/>
              </a:solidFill>
            </a:ln>
            <a:effectLst>
              <a:outerShdw blurRad="254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114352" y="1752600"/>
              <a:ext cx="4191448" cy="52387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ct val="20000"/>
                </a:spcBef>
                <a:spcAft>
                  <a:spcPts val="0"/>
                </a:spcAft>
                <a:defRPr/>
              </a:pPr>
              <a:r>
                <a:rPr lang="en-US" sz="2800" dirty="0">
                  <a:solidFill>
                    <a:schemeClr val="lt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itchFamily="34" charset="0"/>
                  <a:cs typeface="Tahoma" pitchFamily="34" charset="0"/>
                </a:rPr>
                <a:t>Availability </a:t>
              </a:r>
            </a:p>
          </p:txBody>
        </p:sp>
      </p:grpSp>
      <p:grpSp>
        <p:nvGrpSpPr>
          <p:cNvPr id="18" name="Group 26"/>
          <p:cNvGrpSpPr>
            <a:grpSpLocks/>
          </p:cNvGrpSpPr>
          <p:nvPr/>
        </p:nvGrpSpPr>
        <p:grpSpPr bwMode="auto">
          <a:xfrm>
            <a:off x="2438400" y="3657600"/>
            <a:ext cx="5486400" cy="533400"/>
            <a:chOff x="2819400" y="1752600"/>
            <a:chExt cx="5486400" cy="533400"/>
          </a:xfrm>
        </p:grpSpPr>
        <p:sp>
          <p:nvSpPr>
            <p:cNvPr id="19" name="Right Arrow 18"/>
            <p:cNvSpPr/>
            <p:nvPr/>
          </p:nvSpPr>
          <p:spPr>
            <a:xfrm>
              <a:off x="2819400" y="1752600"/>
              <a:ext cx="1066800" cy="533400"/>
            </a:xfrm>
            <a:prstGeom prst="rightArrow">
              <a:avLst/>
            </a:prstGeom>
            <a:gradFill flip="none" rotWithShape="1">
              <a:gsLst>
                <a:gs pos="27000">
                  <a:schemeClr val="bg1"/>
                </a:gs>
                <a:gs pos="50000">
                  <a:schemeClr val="bg1">
                    <a:lumMod val="85000"/>
                  </a:schemeClr>
                </a:gs>
                <a:gs pos="75000">
                  <a:schemeClr val="bg1"/>
                </a:gs>
              </a:gsLst>
              <a:lin ang="5400000" scaled="1"/>
              <a:tileRect/>
            </a:gradFill>
            <a:ln w="0">
              <a:solidFill>
                <a:schemeClr val="bg1"/>
              </a:solidFill>
            </a:ln>
            <a:effectLst>
              <a:outerShdw blurRad="254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227513" y="1752600"/>
              <a:ext cx="4078287" cy="52387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ct val="20000"/>
                </a:spcBef>
                <a:spcAft>
                  <a:spcPts val="0"/>
                </a:spcAft>
                <a:defRPr/>
              </a:pPr>
              <a:r>
                <a:rPr lang="en-US" sz="2800" dirty="0">
                  <a:solidFill>
                    <a:schemeClr val="lt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itchFamily="34" charset="0"/>
                  <a:cs typeface="Tahoma" pitchFamily="34" charset="0"/>
                </a:rPr>
                <a:t>Capacity</a:t>
              </a:r>
            </a:p>
          </p:txBody>
        </p:sp>
      </p:grpSp>
      <p:grpSp>
        <p:nvGrpSpPr>
          <p:cNvPr id="21" name="Group 29"/>
          <p:cNvGrpSpPr>
            <a:grpSpLocks/>
          </p:cNvGrpSpPr>
          <p:nvPr/>
        </p:nvGrpSpPr>
        <p:grpSpPr bwMode="auto">
          <a:xfrm>
            <a:off x="2438400" y="4267200"/>
            <a:ext cx="6248400" cy="600075"/>
            <a:chOff x="2895601" y="2743200"/>
            <a:chExt cx="5410199" cy="599420"/>
          </a:xfrm>
        </p:grpSpPr>
        <p:sp>
          <p:nvSpPr>
            <p:cNvPr id="22" name="Right Arrow 21"/>
            <p:cNvSpPr/>
            <p:nvPr/>
          </p:nvSpPr>
          <p:spPr>
            <a:xfrm>
              <a:off x="2895601" y="2743200"/>
              <a:ext cx="923693" cy="532818"/>
            </a:xfrm>
            <a:prstGeom prst="rightArrow">
              <a:avLst/>
            </a:prstGeom>
            <a:gradFill flip="none" rotWithShape="1">
              <a:gsLst>
                <a:gs pos="27000">
                  <a:schemeClr val="bg1"/>
                </a:gs>
                <a:gs pos="50000">
                  <a:schemeClr val="bg1">
                    <a:lumMod val="85000"/>
                  </a:schemeClr>
                </a:gs>
                <a:gs pos="75000">
                  <a:schemeClr val="bg1"/>
                </a:gs>
              </a:gsLst>
              <a:lin ang="5400000" scaled="1"/>
              <a:tileRect/>
            </a:gradFill>
            <a:ln w="0">
              <a:solidFill>
                <a:schemeClr val="bg1"/>
              </a:solidFill>
            </a:ln>
            <a:effectLst>
              <a:outerShdw blurRad="254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114821" y="2819317"/>
              <a:ext cx="4190979" cy="52330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ct val="20000"/>
                </a:spcBef>
                <a:spcAft>
                  <a:spcPts val="0"/>
                </a:spcAft>
                <a:defRPr/>
              </a:pPr>
              <a:r>
                <a:rPr lang="en-US" sz="2800" dirty="0">
                  <a:solidFill>
                    <a:schemeClr val="lt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itchFamily="34" charset="0"/>
                  <a:cs typeface="Tahoma" pitchFamily="34" charset="0"/>
                </a:rPr>
                <a:t>Utilization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05603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676400"/>
            <a:ext cx="3355848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CIP Partners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068" y="3352800"/>
            <a:ext cx="7490732" cy="762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28600"/>
            <a:ext cx="4991100" cy="937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3228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Agenda</a:t>
            </a:r>
            <a:br>
              <a:rPr lang="en-US" b="1" dirty="0" smtClean="0"/>
            </a:br>
            <a:r>
              <a:rPr lang="en-US" sz="3100" b="1" dirty="0" smtClean="0"/>
              <a:t>Moderator – John H. Martinez-D., President, RHCA</a:t>
            </a:r>
            <a:endParaRPr lang="en-US" sz="31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524000"/>
            <a:ext cx="8610600" cy="5181600"/>
          </a:xfrm>
        </p:spPr>
        <p:txBody>
          <a:bodyPr>
            <a:noAutofit/>
          </a:bodyPr>
          <a:lstStyle/>
          <a:p>
            <a:pPr marL="0" lvl="0" indent="0">
              <a:buClr>
                <a:srgbClr val="DD8047"/>
              </a:buClr>
              <a:buNone/>
            </a:pPr>
            <a:endParaRPr lang="en-US" sz="1600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en-US" sz="1600" dirty="0" smtClean="0"/>
              <a:t>                       </a:t>
            </a:r>
            <a:endParaRPr lang="en-US" sz="1600" dirty="0"/>
          </a:p>
          <a:p>
            <a:pPr marL="0" indent="0">
              <a:buNone/>
            </a:pPr>
            <a:endParaRPr lang="en-US" sz="1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7987192"/>
              </p:ext>
            </p:extLst>
          </p:nvPr>
        </p:nvGraphicFramePr>
        <p:xfrm>
          <a:off x="228600" y="1612005"/>
          <a:ext cx="8686800" cy="50935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/>
                <a:gridCol w="6248400"/>
              </a:tblGrid>
              <a:tr h="493583">
                <a:tc>
                  <a:txBody>
                    <a:bodyPr/>
                    <a:lstStyle/>
                    <a:p>
                      <a:r>
                        <a:rPr lang="en-US" dirty="0" smtClean="0"/>
                        <a:t>8:15</a:t>
                      </a:r>
                      <a:r>
                        <a:rPr lang="en-US" baseline="0" dirty="0" smtClean="0"/>
                        <a:t> AM – 8:30 AM</a:t>
                      </a:r>
                      <a:endParaRPr 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Registration</a:t>
                      </a:r>
                      <a:endParaRPr 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  <a:tr h="493583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8:30 </a:t>
                      </a:r>
                      <a:r>
                        <a:rPr lang="en-US" b="1" baseline="0" dirty="0" smtClean="0">
                          <a:solidFill>
                            <a:schemeClr val="bg1"/>
                          </a:solidFill>
                        </a:rPr>
                        <a:t> AM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Opening</a:t>
                      </a:r>
                      <a:r>
                        <a:rPr lang="en-US" b="1" baseline="0" dirty="0" smtClean="0">
                          <a:solidFill>
                            <a:schemeClr val="bg1"/>
                          </a:solidFill>
                        </a:rPr>
                        <a:t> Remarks –William “Bill” Hale, TxDOT, Dallas District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  <a:tr h="493583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8:35</a:t>
                      </a:r>
                      <a:r>
                        <a:rPr lang="en-US" b="1" baseline="0" dirty="0" smtClean="0">
                          <a:solidFill>
                            <a:schemeClr val="bg1"/>
                          </a:solidFill>
                        </a:rPr>
                        <a:t>  AM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Welcome</a:t>
                      </a:r>
                      <a:r>
                        <a:rPr lang="en-US" b="1" baseline="0" dirty="0" smtClean="0">
                          <a:solidFill>
                            <a:schemeClr val="bg1"/>
                          </a:solidFill>
                        </a:rPr>
                        <a:t> – The Honorable, Carolyn R. Davis, Councilmember, District 7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  <a:tr h="493583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8:40  AM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CIP Dashboard Overview</a:t>
                      </a:r>
                      <a:r>
                        <a:rPr lang="en-US" b="1" baseline="0" dirty="0" smtClean="0">
                          <a:solidFill>
                            <a:schemeClr val="bg1"/>
                          </a:solidFill>
                        </a:rPr>
                        <a:t>  - Anthony Coleman, NTTA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  <a:tr h="493583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8:45</a:t>
                      </a:r>
                      <a:r>
                        <a:rPr lang="en-US" b="1" baseline="0" dirty="0" smtClean="0">
                          <a:solidFill>
                            <a:schemeClr val="bg1"/>
                          </a:solidFill>
                        </a:rPr>
                        <a:t>  AM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Workshops  Overview</a:t>
                      </a:r>
                      <a:r>
                        <a:rPr lang="en-US" b="1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- Kimberly Tolbert, NTTA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  <a:tr h="493583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9:00 AM – 11:15 AM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Workshop </a:t>
                      </a:r>
                      <a:r>
                        <a:rPr lang="en-US" b="1" baseline="0" dirty="0" smtClean="0">
                          <a:solidFill>
                            <a:schemeClr val="bg1"/>
                          </a:solidFill>
                        </a:rPr>
                        <a:t>Sessions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  <a:tr h="493583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11:15</a:t>
                      </a:r>
                      <a:r>
                        <a:rPr lang="en-US" b="1" baseline="0" dirty="0" smtClean="0">
                          <a:solidFill>
                            <a:schemeClr val="bg1"/>
                          </a:solidFill>
                        </a:rPr>
                        <a:t> AM – 11:30 AM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Networking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  <a:tr h="493583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11:30 AM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Diversity Strategic Thinking</a:t>
                      </a:r>
                      <a:r>
                        <a:rPr lang="en-US" b="1" baseline="0" dirty="0" smtClean="0">
                          <a:solidFill>
                            <a:schemeClr val="bg1"/>
                          </a:solidFill>
                        </a:rPr>
                        <a:t> – Clifton Miller, Cemetrics</a:t>
                      </a:r>
                    </a:p>
                    <a:p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  <a:tr h="851937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12:40</a:t>
                      </a:r>
                      <a:r>
                        <a:rPr lang="en-US" b="1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PM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Closing</a:t>
                      </a:r>
                      <a:r>
                        <a:rPr lang="en-US" b="1" baseline="0" dirty="0" smtClean="0">
                          <a:solidFill>
                            <a:schemeClr val="bg1"/>
                          </a:solidFill>
                        </a:rPr>
                        <a:t> Remarks - The Honorable, Carolyn R. Davis, Councilmember, District 7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Workshop Schedule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12648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b="1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12648" y="1524000"/>
            <a:ext cx="8153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 smtClean="0"/>
          </a:p>
          <a:p>
            <a:endParaRPr lang="en-US" dirty="0" smtClean="0"/>
          </a:p>
          <a:p>
            <a:pPr marL="0" indent="0">
              <a:buFont typeface="Wingdings"/>
              <a:buNone/>
            </a:pP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5164285"/>
              </p:ext>
            </p:extLst>
          </p:nvPr>
        </p:nvGraphicFramePr>
        <p:xfrm>
          <a:off x="2" y="1524000"/>
          <a:ext cx="9143999" cy="5105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3369"/>
                <a:gridCol w="4090736"/>
                <a:gridCol w="3769894"/>
              </a:tblGrid>
              <a:tr h="489992"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9:00 – </a:t>
                      </a:r>
                    </a:p>
                    <a:p>
                      <a:r>
                        <a:rPr lang="en-US" dirty="0" smtClean="0"/>
                        <a:t>9:40  AM</a:t>
                      </a:r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Room One</a:t>
                      </a:r>
                      <a:endParaRPr lang="en-US" sz="2000" b="1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Room Two</a:t>
                      </a:r>
                      <a:endParaRPr lang="en-US" sz="2000" b="1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139094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i="1" dirty="0" smtClean="0"/>
                        <a:t>Scoring a touchdown with bonding and credit risk</a:t>
                      </a:r>
                    </a:p>
                    <a:p>
                      <a:r>
                        <a:rPr lang="en-US" sz="1400" dirty="0" smtClean="0"/>
                        <a:t>Facilitator:</a:t>
                      </a:r>
                      <a:r>
                        <a:rPr lang="en-US" sz="1400" baseline="0" dirty="0" smtClean="0"/>
                        <a:t> Anuj M. Patel, P.E., A P Engineering</a:t>
                      </a:r>
                    </a:p>
                    <a:p>
                      <a:r>
                        <a:rPr lang="en-US" sz="1400" baseline="0" dirty="0" smtClean="0"/>
                        <a:t>Presenter: Brady Cox, Baldwin-Cox Agency, LLC</a:t>
                      </a:r>
                      <a:endParaRPr lang="en-US" sz="140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i="1" dirty="0" smtClean="0"/>
                        <a:t>Game</a:t>
                      </a:r>
                      <a:r>
                        <a:rPr lang="en-US" sz="2000" i="1" baseline="0" dirty="0" smtClean="0"/>
                        <a:t> ticket for becoming a certified DBE</a:t>
                      </a:r>
                    </a:p>
                    <a:p>
                      <a:r>
                        <a:rPr lang="en-US" sz="1400" baseline="0" dirty="0" smtClean="0"/>
                        <a:t>Facilitator: Pat Parrish, NTTA</a:t>
                      </a:r>
                    </a:p>
                    <a:p>
                      <a:r>
                        <a:rPr lang="en-US" sz="1400" baseline="0" dirty="0" smtClean="0"/>
                        <a:t>Presenter: Albert Titus, North Central Texas Regional Certification Agency </a:t>
                      </a:r>
                      <a:endParaRPr lang="en-US" sz="140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1612231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9:45 – 10:25 AM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20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Gaining first downs navigating TxDOT’s website</a:t>
                      </a:r>
                    </a:p>
                    <a:p>
                      <a:r>
                        <a:rPr lang="en-US" sz="1400" baseline="0" dirty="0" smtClean="0"/>
                        <a:t>Facilitator: Denise Prather, P.E., TxDOT, Dallas</a:t>
                      </a:r>
                    </a:p>
                    <a:p>
                      <a:r>
                        <a:rPr lang="en-US" sz="1400" baseline="0" dirty="0" smtClean="0"/>
                        <a:t>Presenter: Tony Payberah, P.E., TxDOT, Dallas</a:t>
                      </a:r>
                      <a:endParaRPr lang="en-US" sz="140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20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Moving from a rookie to becoming a franchise player</a:t>
                      </a:r>
                    </a:p>
                    <a:p>
                      <a:r>
                        <a:rPr lang="en-US" sz="1400" baseline="0" dirty="0" smtClean="0"/>
                        <a:t>Facilitator: </a:t>
                      </a:r>
                      <a:r>
                        <a:rPr lang="en-US" sz="1400" baseline="0" smtClean="0"/>
                        <a:t>Andrew Nash, </a:t>
                      </a:r>
                      <a:r>
                        <a:rPr lang="en-US" sz="1400" baseline="0" dirty="0" smtClean="0"/>
                        <a:t>DFW MSDC</a:t>
                      </a:r>
                    </a:p>
                    <a:p>
                      <a:r>
                        <a:rPr lang="en-US" sz="1400" baseline="0" dirty="0" smtClean="0"/>
                        <a:t>Presenters: Monica Bailey Jackson, LeVis Group</a:t>
                      </a:r>
                    </a:p>
                    <a:p>
                      <a:r>
                        <a:rPr lang="en-US" sz="1400" baseline="0" dirty="0" smtClean="0"/>
                        <a:t>Eduardo Medellin, Todo Construction</a:t>
                      </a:r>
                      <a:endParaRPr lang="en-US" sz="140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1612231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10:30 – 11:10 AM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20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PreGame show for highway construction</a:t>
                      </a:r>
                    </a:p>
                    <a:p>
                      <a:r>
                        <a:rPr lang="en-US" sz="1400" baseline="0" dirty="0" smtClean="0"/>
                        <a:t>Facilitator: Kimberly Tolbert, NTTA</a:t>
                      </a:r>
                    </a:p>
                    <a:p>
                      <a:r>
                        <a:rPr lang="en-US" sz="1400" baseline="0" dirty="0" smtClean="0"/>
                        <a:t>Presenters: Braylon Lester, Xtra 21 Express Trucking,  Eugene Walker Jr., EJ Smith Construction and </a:t>
                      </a:r>
                    </a:p>
                    <a:p>
                      <a:r>
                        <a:rPr lang="en-US" sz="1400" baseline="0" dirty="0" smtClean="0"/>
                        <a:t>Sharon Douglas, Douglas Construction</a:t>
                      </a:r>
                      <a:endParaRPr lang="en-US" sz="140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20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half-time and locker room report</a:t>
                      </a:r>
                    </a:p>
                    <a:p>
                      <a:r>
                        <a:rPr lang="en-US" sz="1400" baseline="0" dirty="0" smtClean="0"/>
                        <a:t>Facilitator: Anthony Coleman, NTTA</a:t>
                      </a:r>
                    </a:p>
                    <a:p>
                      <a:r>
                        <a:rPr lang="en-US" sz="1400" baseline="0" dirty="0" smtClean="0"/>
                        <a:t>Presenter: Demetria Wise, 3i Construction</a:t>
                      </a:r>
                      <a:endParaRPr lang="en-US" sz="140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387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/>
              <a:t>Six Thinking Hats Exercise</a:t>
            </a:r>
            <a:endParaRPr lang="en-US" sz="44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Diversity Strategic Thinking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020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dirty="0"/>
              <a:t>Diversity Strategic </a:t>
            </a:r>
            <a:r>
              <a:rPr lang="en-US" dirty="0" smtClean="0"/>
              <a:t>Thinking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Objectives and Desired Outcomes</a:t>
            </a:r>
          </a:p>
          <a:p>
            <a:r>
              <a:rPr lang="en-US" dirty="0"/>
              <a:t>The Why, What, How and When</a:t>
            </a:r>
          </a:p>
          <a:p>
            <a:r>
              <a:rPr lang="en-US" dirty="0"/>
              <a:t>Six </a:t>
            </a:r>
            <a:r>
              <a:rPr lang="en-US" dirty="0" smtClean="0"/>
              <a:t>Thinking </a:t>
            </a:r>
            <a:r>
              <a:rPr lang="en-US" dirty="0"/>
              <a:t>Hats Overview and Exercise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3129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2891</TotalTime>
  <Words>512</Words>
  <Application>Microsoft Office PowerPoint</Application>
  <PresentationFormat>On-screen Show (4:3)</PresentationFormat>
  <Paragraphs>116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Median</vt:lpstr>
      <vt:lpstr>COOPERATIVE INCLUSION PLAN (CIP) University Training </vt:lpstr>
      <vt:lpstr>CIP Overview</vt:lpstr>
      <vt:lpstr>PowerPoint Presentation</vt:lpstr>
      <vt:lpstr>PowerPoint Presentation</vt:lpstr>
      <vt:lpstr>CIP Partners</vt:lpstr>
      <vt:lpstr>Agenda Moderator – John H. Martinez-D., President, RHCA</vt:lpstr>
      <vt:lpstr>Workshop Schedule</vt:lpstr>
      <vt:lpstr>Diversity Strategic Thinking</vt:lpstr>
      <vt:lpstr>Diversity Strategic Thinking Agenda</vt:lpstr>
      <vt:lpstr>Diversity Strategic Thinking </vt:lpstr>
      <vt:lpstr>The Why, What, How and When </vt:lpstr>
      <vt:lpstr>Innovation</vt:lpstr>
      <vt:lpstr>Six Thinking Hats Process</vt:lpstr>
      <vt:lpstr>Six Thinking Hats Exercise </vt:lpstr>
      <vt:lpstr>Deliverables Template</vt:lpstr>
      <vt:lpstr>Evaluation</vt:lpstr>
      <vt:lpstr>Closing Remarks</vt:lpstr>
      <vt:lpstr>Thank You</vt:lpstr>
    </vt:vector>
  </TitlesOfParts>
  <Company>North Texas Tollway Authoirty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COOPERATIVE INCLUSION PLAN</dc:title>
  <dc:creator>ktolbert</dc:creator>
  <cp:lastModifiedBy>Denise Prather</cp:lastModifiedBy>
  <cp:revision>345</cp:revision>
  <cp:lastPrinted>2013-10-16T17:55:02Z</cp:lastPrinted>
  <dcterms:created xsi:type="dcterms:W3CDTF">2012-08-28T14:42:23Z</dcterms:created>
  <dcterms:modified xsi:type="dcterms:W3CDTF">2013-10-22T16:23:54Z</dcterms:modified>
</cp:coreProperties>
</file>