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91.jpg" ContentType="image/jpg"/>
  <Override PartName="/ppt/media/image95.jpg" ContentType="image/jpg"/>
  <Override PartName="/ppt/media/image98.jpg" ContentType="image/jpg"/>
  <Override PartName="/ppt/media/image99.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02.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4" r:id="rId2"/>
  </p:sldMasterIdLst>
  <p:notesMasterIdLst>
    <p:notesMasterId r:id="rId74"/>
  </p:notesMasterIdLst>
  <p:sldIdLst>
    <p:sldId id="304" r:id="rId3"/>
    <p:sldId id="303" r:id="rId4"/>
    <p:sldId id="329" r:id="rId5"/>
    <p:sldId id="627" r:id="rId6"/>
    <p:sldId id="305" r:id="rId7"/>
    <p:sldId id="306" r:id="rId8"/>
    <p:sldId id="307" r:id="rId9"/>
    <p:sldId id="308" r:id="rId10"/>
    <p:sldId id="320" r:id="rId11"/>
    <p:sldId id="321" r:id="rId12"/>
    <p:sldId id="322" r:id="rId13"/>
    <p:sldId id="258" r:id="rId14"/>
    <p:sldId id="259" r:id="rId15"/>
    <p:sldId id="260" r:id="rId16"/>
    <p:sldId id="261" r:id="rId17"/>
    <p:sldId id="262" r:id="rId18"/>
    <p:sldId id="263" r:id="rId19"/>
    <p:sldId id="264" r:id="rId20"/>
    <p:sldId id="628" r:id="rId21"/>
    <p:sldId id="330" r:id="rId22"/>
    <p:sldId id="267" r:id="rId23"/>
    <p:sldId id="268" r:id="rId24"/>
    <p:sldId id="265" r:id="rId25"/>
    <p:sldId id="300" r:id="rId26"/>
    <p:sldId id="280" r:id="rId27"/>
    <p:sldId id="281" r:id="rId28"/>
    <p:sldId id="282" r:id="rId29"/>
    <p:sldId id="28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79" r:id="rId44"/>
    <p:sldId id="283" r:id="rId45"/>
    <p:sldId id="269" r:id="rId46"/>
    <p:sldId id="270" r:id="rId47"/>
    <p:sldId id="271" r:id="rId48"/>
    <p:sldId id="272" r:id="rId49"/>
    <p:sldId id="273" r:id="rId50"/>
    <p:sldId id="625" r:id="rId51"/>
    <p:sldId id="332" r:id="rId52"/>
    <p:sldId id="275" r:id="rId53"/>
    <p:sldId id="276" r:id="rId54"/>
    <p:sldId id="331" r:id="rId55"/>
    <p:sldId id="257" r:id="rId56"/>
    <p:sldId id="310" r:id="rId57"/>
    <p:sldId id="311" r:id="rId58"/>
    <p:sldId id="312" r:id="rId59"/>
    <p:sldId id="313" r:id="rId60"/>
    <p:sldId id="314" r:id="rId61"/>
    <p:sldId id="317" r:id="rId62"/>
    <p:sldId id="315" r:id="rId63"/>
    <p:sldId id="318" r:id="rId64"/>
    <p:sldId id="299" r:id="rId65"/>
    <p:sldId id="319" r:id="rId66"/>
    <p:sldId id="323" r:id="rId67"/>
    <p:sldId id="334" r:id="rId68"/>
    <p:sldId id="324" r:id="rId69"/>
    <p:sldId id="325" r:id="rId70"/>
    <p:sldId id="326" r:id="rId71"/>
    <p:sldId id="327" r:id="rId72"/>
    <p:sldId id="328"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8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8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0810B217-BBB9-41E9-A868-7659F2AD027D}" type="doc">
      <dgm:prSet loTypeId="urn:microsoft.com/office/officeart/2005/8/layout/matrix3" loCatId="matrix" qsTypeId="urn:microsoft.com/office/officeart/2005/8/quickstyle/simple4" qsCatId="simple" csTypeId="urn:microsoft.com/office/officeart/2005/8/colors/colorful5" csCatId="colorful" phldr="1"/>
      <dgm:spPr/>
      <dgm:t>
        <a:bodyPr/>
        <a:lstStyle/>
        <a:p>
          <a:endParaRPr lang="en-US"/>
        </a:p>
      </dgm:t>
    </dgm:pt>
    <dgm:pt modelId="{EBE5A3A0-03B5-49CB-A1A4-B23E29C7921F}">
      <dgm:prSet/>
      <dgm:spPr/>
      <dgm:t>
        <a:bodyPr/>
        <a:lstStyle/>
        <a:p>
          <a:r>
            <a:rPr lang="en-US" dirty="0"/>
            <a:t>Microphones will be automatically muted upon entry.</a:t>
          </a:r>
        </a:p>
      </dgm:t>
    </dgm:pt>
    <dgm:pt modelId="{CC4E9B62-1638-4F7E-BB90-0225680D7829}" type="parTrans" cxnId="{26DC876F-2A62-471B-B2B6-25D660CB4743}">
      <dgm:prSet/>
      <dgm:spPr/>
      <dgm:t>
        <a:bodyPr/>
        <a:lstStyle/>
        <a:p>
          <a:endParaRPr lang="en-US"/>
        </a:p>
      </dgm:t>
    </dgm:pt>
    <dgm:pt modelId="{178701FD-B483-41E4-A037-66845B4D429B}" type="sibTrans" cxnId="{26DC876F-2A62-471B-B2B6-25D660CB4743}">
      <dgm:prSet/>
      <dgm:spPr/>
      <dgm:t>
        <a:bodyPr/>
        <a:lstStyle/>
        <a:p>
          <a:endParaRPr lang="en-US"/>
        </a:p>
      </dgm:t>
    </dgm:pt>
    <dgm:pt modelId="{A7161D7E-B7FE-41F5-A59A-CC80EA1A0863}">
      <dgm:prSet/>
      <dgm:spPr/>
      <dgm:t>
        <a:bodyPr/>
        <a:lstStyle/>
        <a:p>
          <a:r>
            <a:rPr lang="en-US" dirty="0"/>
            <a:t>Please turn off video, if it’s activated.</a:t>
          </a:r>
        </a:p>
      </dgm:t>
    </dgm:pt>
    <dgm:pt modelId="{2D59F3E3-963F-4A83-B171-6F8D5502761F}" type="parTrans" cxnId="{A995C17F-2F2F-4DF7-98A0-133CE69F8E4F}">
      <dgm:prSet/>
      <dgm:spPr/>
      <dgm:t>
        <a:bodyPr/>
        <a:lstStyle/>
        <a:p>
          <a:endParaRPr lang="en-US"/>
        </a:p>
      </dgm:t>
    </dgm:pt>
    <dgm:pt modelId="{DE6334C7-7230-4B62-8836-CE4670BD20EF}" type="sibTrans" cxnId="{A995C17F-2F2F-4DF7-98A0-133CE69F8E4F}">
      <dgm:prSet/>
      <dgm:spPr/>
      <dgm:t>
        <a:bodyPr/>
        <a:lstStyle/>
        <a:p>
          <a:endParaRPr lang="en-US"/>
        </a:p>
      </dgm:t>
    </dgm:pt>
    <dgm:pt modelId="{B4035317-D270-4E97-B61F-6F250E1B66B5}">
      <dgm:prSet/>
      <dgm:spPr/>
      <dgm:t>
        <a:bodyPr/>
        <a:lstStyle/>
        <a:p>
          <a:r>
            <a:rPr lang="en-US" dirty="0"/>
            <a:t>An online survey link will be posted at the beginning, throughout and at the end of the session in the chat box.</a:t>
          </a:r>
        </a:p>
      </dgm:t>
    </dgm:pt>
    <dgm:pt modelId="{A939343E-0F61-4450-9DE0-8905ECC92E1F}" type="parTrans" cxnId="{C4D55B1B-4DD7-4C51-9C91-F598FA623139}">
      <dgm:prSet/>
      <dgm:spPr/>
      <dgm:t>
        <a:bodyPr/>
        <a:lstStyle/>
        <a:p>
          <a:endParaRPr lang="en-US"/>
        </a:p>
      </dgm:t>
    </dgm:pt>
    <dgm:pt modelId="{F9321319-471E-4FE7-8BFF-21344126ECB8}" type="sibTrans" cxnId="{C4D55B1B-4DD7-4C51-9C91-F598FA623139}">
      <dgm:prSet/>
      <dgm:spPr/>
      <dgm:t>
        <a:bodyPr/>
        <a:lstStyle/>
        <a:p>
          <a:endParaRPr lang="en-US"/>
        </a:p>
      </dgm:t>
    </dgm:pt>
    <dgm:pt modelId="{1E281A5E-60A5-4275-9B22-1CD0DC7214A7}">
      <dgm:prSet/>
      <dgm:spPr/>
      <dgm:t>
        <a:bodyPr/>
        <a:lstStyle/>
        <a:p>
          <a:r>
            <a:rPr lang="en-US" dirty="0"/>
            <a:t> Please submit any questions you may have directly to the presenters via the chat box, and it will be answered at the Q &amp; A Session.</a:t>
          </a:r>
        </a:p>
      </dgm:t>
    </dgm:pt>
    <dgm:pt modelId="{975CD721-27A6-4F9F-9B26-A9786218220A}" type="parTrans" cxnId="{0200DD00-E8E2-4F7B-830B-747A45744424}">
      <dgm:prSet/>
      <dgm:spPr/>
      <dgm:t>
        <a:bodyPr/>
        <a:lstStyle/>
        <a:p>
          <a:endParaRPr lang="en-US"/>
        </a:p>
      </dgm:t>
    </dgm:pt>
    <dgm:pt modelId="{740C37B4-B111-4782-86C6-18AD233D5439}" type="sibTrans" cxnId="{0200DD00-E8E2-4F7B-830B-747A45744424}">
      <dgm:prSet/>
      <dgm:spPr/>
      <dgm:t>
        <a:bodyPr/>
        <a:lstStyle/>
        <a:p>
          <a:endParaRPr lang="en-US"/>
        </a:p>
      </dgm:t>
    </dgm:pt>
    <dgm:pt modelId="{6C6362BA-71BB-4B96-9F57-9E6ACBADAA52}" type="pres">
      <dgm:prSet presAssocID="{0810B217-BBB9-41E9-A868-7659F2AD027D}" presName="matrix" presStyleCnt="0">
        <dgm:presLayoutVars>
          <dgm:chMax val="1"/>
          <dgm:dir/>
          <dgm:resizeHandles val="exact"/>
        </dgm:presLayoutVars>
      </dgm:prSet>
      <dgm:spPr/>
    </dgm:pt>
    <dgm:pt modelId="{5D306FC5-2DFF-4BC5-B7F1-7465F7FE62B1}" type="pres">
      <dgm:prSet presAssocID="{0810B217-BBB9-41E9-A868-7659F2AD027D}" presName="diamond" presStyleLbl="bgShp" presStyleIdx="0" presStyleCnt="1"/>
      <dgm:spPr/>
    </dgm:pt>
    <dgm:pt modelId="{77BFE507-817E-49D9-BD54-7AD3E485C296}" type="pres">
      <dgm:prSet presAssocID="{0810B217-BBB9-41E9-A868-7659F2AD027D}" presName="quad1" presStyleLbl="node1" presStyleIdx="0" presStyleCnt="4">
        <dgm:presLayoutVars>
          <dgm:chMax val="0"/>
          <dgm:chPref val="0"/>
          <dgm:bulletEnabled val="1"/>
        </dgm:presLayoutVars>
      </dgm:prSet>
      <dgm:spPr/>
    </dgm:pt>
    <dgm:pt modelId="{A2F1728F-5F71-4784-890E-24514F055E2F}" type="pres">
      <dgm:prSet presAssocID="{0810B217-BBB9-41E9-A868-7659F2AD027D}" presName="quad2" presStyleLbl="node1" presStyleIdx="1" presStyleCnt="4">
        <dgm:presLayoutVars>
          <dgm:chMax val="0"/>
          <dgm:chPref val="0"/>
          <dgm:bulletEnabled val="1"/>
        </dgm:presLayoutVars>
      </dgm:prSet>
      <dgm:spPr/>
    </dgm:pt>
    <dgm:pt modelId="{60FC1EED-0359-4E2C-ACC5-A04C1B4B10CD}" type="pres">
      <dgm:prSet presAssocID="{0810B217-BBB9-41E9-A868-7659F2AD027D}" presName="quad3" presStyleLbl="node1" presStyleIdx="2" presStyleCnt="4">
        <dgm:presLayoutVars>
          <dgm:chMax val="0"/>
          <dgm:chPref val="0"/>
          <dgm:bulletEnabled val="1"/>
        </dgm:presLayoutVars>
      </dgm:prSet>
      <dgm:spPr/>
    </dgm:pt>
    <dgm:pt modelId="{C0CFD63E-F2C8-4BFA-89DC-079608574CE1}" type="pres">
      <dgm:prSet presAssocID="{0810B217-BBB9-41E9-A868-7659F2AD027D}" presName="quad4" presStyleLbl="node1" presStyleIdx="3" presStyleCnt="4">
        <dgm:presLayoutVars>
          <dgm:chMax val="0"/>
          <dgm:chPref val="0"/>
          <dgm:bulletEnabled val="1"/>
        </dgm:presLayoutVars>
      </dgm:prSet>
      <dgm:spPr/>
    </dgm:pt>
  </dgm:ptLst>
  <dgm:cxnLst>
    <dgm:cxn modelId="{0200DD00-E8E2-4F7B-830B-747A45744424}" srcId="{0810B217-BBB9-41E9-A868-7659F2AD027D}" destId="{1E281A5E-60A5-4275-9B22-1CD0DC7214A7}" srcOrd="3" destOrd="0" parTransId="{975CD721-27A6-4F9F-9B26-A9786218220A}" sibTransId="{740C37B4-B111-4782-86C6-18AD233D5439}"/>
    <dgm:cxn modelId="{48967905-4520-4D99-962B-7BAEFFB05FA6}" type="presOf" srcId="{B4035317-D270-4E97-B61F-6F250E1B66B5}" destId="{60FC1EED-0359-4E2C-ACC5-A04C1B4B10CD}" srcOrd="0" destOrd="0" presId="urn:microsoft.com/office/officeart/2005/8/layout/matrix3"/>
    <dgm:cxn modelId="{C4D55B1B-4DD7-4C51-9C91-F598FA623139}" srcId="{0810B217-BBB9-41E9-A868-7659F2AD027D}" destId="{B4035317-D270-4E97-B61F-6F250E1B66B5}" srcOrd="2" destOrd="0" parTransId="{A939343E-0F61-4450-9DE0-8905ECC92E1F}" sibTransId="{F9321319-471E-4FE7-8BFF-21344126ECB8}"/>
    <dgm:cxn modelId="{ECD94A4F-2ED1-4CE3-BE15-5015E2D13E1C}" type="presOf" srcId="{EBE5A3A0-03B5-49CB-A1A4-B23E29C7921F}" destId="{77BFE507-817E-49D9-BD54-7AD3E485C296}" srcOrd="0" destOrd="0" presId="urn:microsoft.com/office/officeart/2005/8/layout/matrix3"/>
    <dgm:cxn modelId="{26DC876F-2A62-471B-B2B6-25D660CB4743}" srcId="{0810B217-BBB9-41E9-A868-7659F2AD027D}" destId="{EBE5A3A0-03B5-49CB-A1A4-B23E29C7921F}" srcOrd="0" destOrd="0" parTransId="{CC4E9B62-1638-4F7E-BB90-0225680D7829}" sibTransId="{178701FD-B483-41E4-A037-66845B4D429B}"/>
    <dgm:cxn modelId="{5A64E65A-323F-4CF6-A382-D5696DC55B70}" type="presOf" srcId="{0810B217-BBB9-41E9-A868-7659F2AD027D}" destId="{6C6362BA-71BB-4B96-9F57-9E6ACBADAA52}" srcOrd="0" destOrd="0" presId="urn:microsoft.com/office/officeart/2005/8/layout/matrix3"/>
    <dgm:cxn modelId="{A995C17F-2F2F-4DF7-98A0-133CE69F8E4F}" srcId="{0810B217-BBB9-41E9-A868-7659F2AD027D}" destId="{A7161D7E-B7FE-41F5-A59A-CC80EA1A0863}" srcOrd="1" destOrd="0" parTransId="{2D59F3E3-963F-4A83-B171-6F8D5502761F}" sibTransId="{DE6334C7-7230-4B62-8836-CE4670BD20EF}"/>
    <dgm:cxn modelId="{F761EEBD-4DC9-468B-A724-80205726AC82}" type="presOf" srcId="{A7161D7E-B7FE-41F5-A59A-CC80EA1A0863}" destId="{A2F1728F-5F71-4784-890E-24514F055E2F}" srcOrd="0" destOrd="0" presId="urn:microsoft.com/office/officeart/2005/8/layout/matrix3"/>
    <dgm:cxn modelId="{9C190EEE-F17A-498F-8CC2-A199F8BEC58F}" type="presOf" srcId="{1E281A5E-60A5-4275-9B22-1CD0DC7214A7}" destId="{C0CFD63E-F2C8-4BFA-89DC-079608574CE1}" srcOrd="0" destOrd="0" presId="urn:microsoft.com/office/officeart/2005/8/layout/matrix3"/>
    <dgm:cxn modelId="{F8DBD678-EC82-469D-A6A0-1325E28106E3}" type="presParOf" srcId="{6C6362BA-71BB-4B96-9F57-9E6ACBADAA52}" destId="{5D306FC5-2DFF-4BC5-B7F1-7465F7FE62B1}" srcOrd="0" destOrd="0" presId="urn:microsoft.com/office/officeart/2005/8/layout/matrix3"/>
    <dgm:cxn modelId="{322CEEBD-12CA-4FFB-8EA7-D665B1102F87}" type="presParOf" srcId="{6C6362BA-71BB-4B96-9F57-9E6ACBADAA52}" destId="{77BFE507-817E-49D9-BD54-7AD3E485C296}" srcOrd="1" destOrd="0" presId="urn:microsoft.com/office/officeart/2005/8/layout/matrix3"/>
    <dgm:cxn modelId="{0B36A008-19C8-4894-888C-3A1AF8360664}" type="presParOf" srcId="{6C6362BA-71BB-4B96-9F57-9E6ACBADAA52}" destId="{A2F1728F-5F71-4784-890E-24514F055E2F}" srcOrd="2" destOrd="0" presId="urn:microsoft.com/office/officeart/2005/8/layout/matrix3"/>
    <dgm:cxn modelId="{7736C7FF-19A3-41A8-87B1-7EB0DD943A43}" type="presParOf" srcId="{6C6362BA-71BB-4B96-9F57-9E6ACBADAA52}" destId="{60FC1EED-0359-4E2C-ACC5-A04C1B4B10CD}" srcOrd="3" destOrd="0" presId="urn:microsoft.com/office/officeart/2005/8/layout/matrix3"/>
    <dgm:cxn modelId="{26A50C03-C7A0-4773-ACBB-D0F8BC69ABC5}" type="presParOf" srcId="{6C6362BA-71BB-4B96-9F57-9E6ACBADAA52}" destId="{C0CFD63E-F2C8-4BFA-89DC-079608574CE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6F0D52-758C-414F-89D3-D28A994DE62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459BBF2-8C05-4048-A9C2-679B0146837C}">
      <dgm:prSet custT="1"/>
      <dgm:spPr/>
      <dgm:t>
        <a:bodyPr/>
        <a:lstStyle/>
        <a:p>
          <a:pPr algn="ctr"/>
          <a:r>
            <a:rPr lang="en-US" sz="1400" b="1" dirty="0"/>
            <a:t>Airport Concessionaire Disadvantaged Business Enterprise (ACDBE) </a:t>
          </a:r>
        </a:p>
        <a:p>
          <a:pPr algn="l"/>
          <a:r>
            <a:rPr lang="en-US" sz="1400" b="0" i="0" u="none" dirty="0"/>
            <a:t>- </a:t>
          </a:r>
          <a:r>
            <a:rPr lang="en-US" sz="1400" dirty="0"/>
            <a:t>Opportunity to bid on contracts issued by entities receiving federal funds through the Federal Aviation Administration (FAA), including at airports (airside, landside and off airport) </a:t>
          </a:r>
        </a:p>
      </dgm:t>
    </dgm:pt>
    <dgm:pt modelId="{992A44F7-E6D8-4F7C-A9E0-EB6176F9515C}" type="parTrans" cxnId="{2A61FA5F-75FC-40CA-8E12-0972D916DD1D}">
      <dgm:prSet/>
      <dgm:spPr/>
      <dgm:t>
        <a:bodyPr/>
        <a:lstStyle/>
        <a:p>
          <a:endParaRPr lang="en-US"/>
        </a:p>
      </dgm:t>
    </dgm:pt>
    <dgm:pt modelId="{EA7BE4A0-6D28-4C43-A33F-1DAE4F20FD56}" type="sibTrans" cxnId="{2A61FA5F-75FC-40CA-8E12-0972D916DD1D}">
      <dgm:prSet/>
      <dgm:spPr/>
      <dgm:t>
        <a:bodyPr/>
        <a:lstStyle/>
        <a:p>
          <a:endParaRPr lang="en-US"/>
        </a:p>
      </dgm:t>
    </dgm:pt>
    <dgm:pt modelId="{4358A817-8EC8-4A69-BE2B-39FD1BEBBC88}">
      <dgm:prSet custT="1"/>
      <dgm:spPr/>
      <dgm:t>
        <a:bodyPr/>
        <a:lstStyle/>
        <a:p>
          <a:pPr algn="ctr"/>
          <a:r>
            <a:rPr lang="en-US" sz="1500" b="1" dirty="0"/>
            <a:t>Disadvantaged Business Enterprise (DBE) </a:t>
          </a:r>
        </a:p>
        <a:p>
          <a:pPr algn="l"/>
          <a:r>
            <a:rPr lang="en-US" sz="1500" dirty="0"/>
            <a:t>– Opportunity to bid on contracts issued by entities that receive federal aid from Federal Highway </a:t>
          </a:r>
          <a:r>
            <a:rPr lang="en-US" sz="1400" dirty="0"/>
            <a:t>Administration</a:t>
          </a:r>
          <a:r>
            <a:rPr lang="en-US" sz="1500" dirty="0"/>
            <a:t>, Federal Aviation Administration, United States Department of Transportation</a:t>
          </a:r>
        </a:p>
      </dgm:t>
    </dgm:pt>
    <dgm:pt modelId="{6DE80A0E-F999-4EC7-AE58-7637AEFDEC40}" type="parTrans" cxnId="{9A950EB0-CB18-450A-8C48-ADB9D5EB5DBD}">
      <dgm:prSet/>
      <dgm:spPr/>
      <dgm:t>
        <a:bodyPr/>
        <a:lstStyle/>
        <a:p>
          <a:endParaRPr lang="en-US"/>
        </a:p>
      </dgm:t>
    </dgm:pt>
    <dgm:pt modelId="{CE5CD916-1A3A-4FD1-8D07-9ED2D1535500}" type="sibTrans" cxnId="{9A950EB0-CB18-450A-8C48-ADB9D5EB5DBD}">
      <dgm:prSet/>
      <dgm:spPr/>
      <dgm:t>
        <a:bodyPr/>
        <a:lstStyle/>
        <a:p>
          <a:endParaRPr lang="en-US"/>
        </a:p>
      </dgm:t>
    </dgm:pt>
    <dgm:pt modelId="{0F6BE610-41D7-44C0-99FF-B65E090A85B0}">
      <dgm:prSet custT="1"/>
      <dgm:spPr/>
      <dgm:t>
        <a:bodyPr/>
        <a:lstStyle/>
        <a:p>
          <a:pPr algn="ctr"/>
          <a:r>
            <a:rPr lang="en-US" sz="1400" b="1" dirty="0"/>
            <a:t>Minority / Woman – Owned Business Enterprise (MBE / WBE)</a:t>
          </a:r>
        </a:p>
        <a:p>
          <a:pPr algn="l"/>
          <a:r>
            <a:rPr lang="en-US" sz="1400" dirty="0"/>
            <a:t> – Opportunity to bid on contracts issued by local government</a:t>
          </a:r>
        </a:p>
      </dgm:t>
    </dgm:pt>
    <dgm:pt modelId="{4A42E8BC-EBDE-4A8E-94E8-BC8D6EB97A34}" type="parTrans" cxnId="{E78B5014-C594-49BD-ADCD-6F9BC5B2F64A}">
      <dgm:prSet/>
      <dgm:spPr/>
      <dgm:t>
        <a:bodyPr/>
        <a:lstStyle/>
        <a:p>
          <a:endParaRPr lang="en-US"/>
        </a:p>
      </dgm:t>
    </dgm:pt>
    <dgm:pt modelId="{C54ED3BB-8E1D-47F3-BB4C-090B39EC7AE9}" type="sibTrans" cxnId="{E78B5014-C594-49BD-ADCD-6F9BC5B2F64A}">
      <dgm:prSet/>
      <dgm:spPr/>
      <dgm:t>
        <a:bodyPr/>
        <a:lstStyle/>
        <a:p>
          <a:endParaRPr lang="en-US"/>
        </a:p>
      </dgm:t>
    </dgm:pt>
    <dgm:pt modelId="{F4D89CF8-D12A-4EFE-8DC3-E42A95E5523F}">
      <dgm:prSet custT="1"/>
      <dgm:spPr/>
      <dgm:t>
        <a:bodyPr/>
        <a:lstStyle/>
        <a:p>
          <a:pPr algn="ctr"/>
          <a:r>
            <a:rPr lang="en-US" sz="1400" b="1" dirty="0"/>
            <a:t>Small Business Enterprise (SBE) </a:t>
          </a:r>
        </a:p>
        <a:p>
          <a:pPr algn="l"/>
          <a:r>
            <a:rPr lang="en-US" sz="1400" dirty="0"/>
            <a:t>– Opportunity to bid on contracts issued by local government (race and gender neutral)</a:t>
          </a:r>
        </a:p>
      </dgm:t>
    </dgm:pt>
    <dgm:pt modelId="{677B8AD3-8280-4A55-AAB7-E900EEBA804A}" type="parTrans" cxnId="{93F9931D-6B49-4AD5-8342-77D96714ED30}">
      <dgm:prSet/>
      <dgm:spPr/>
      <dgm:t>
        <a:bodyPr/>
        <a:lstStyle/>
        <a:p>
          <a:endParaRPr lang="en-US"/>
        </a:p>
      </dgm:t>
    </dgm:pt>
    <dgm:pt modelId="{75C89F95-08BC-4610-8DBA-112F79234D24}" type="sibTrans" cxnId="{93F9931D-6B49-4AD5-8342-77D96714ED30}">
      <dgm:prSet/>
      <dgm:spPr/>
      <dgm:t>
        <a:bodyPr/>
        <a:lstStyle/>
        <a:p>
          <a:endParaRPr lang="en-US"/>
        </a:p>
      </dgm:t>
    </dgm:pt>
    <dgm:pt modelId="{3AED5B0D-E7F9-47F8-8C0B-1335BE49EEA0}" type="pres">
      <dgm:prSet presAssocID="{976F0D52-758C-414F-89D3-D28A994DE62A}" presName="linear" presStyleCnt="0">
        <dgm:presLayoutVars>
          <dgm:animLvl val="lvl"/>
          <dgm:resizeHandles val="exact"/>
        </dgm:presLayoutVars>
      </dgm:prSet>
      <dgm:spPr/>
    </dgm:pt>
    <dgm:pt modelId="{3FF19347-9E9A-4327-B265-167396EF10E8}" type="pres">
      <dgm:prSet presAssocID="{2459BBF2-8C05-4048-A9C2-679B0146837C}" presName="parentText" presStyleLbl="node1" presStyleIdx="0" presStyleCnt="4">
        <dgm:presLayoutVars>
          <dgm:chMax val="0"/>
          <dgm:bulletEnabled val="1"/>
        </dgm:presLayoutVars>
      </dgm:prSet>
      <dgm:spPr/>
    </dgm:pt>
    <dgm:pt modelId="{0B9467B5-9ABD-4708-B47D-88E71821783B}" type="pres">
      <dgm:prSet presAssocID="{EA7BE4A0-6D28-4C43-A33F-1DAE4F20FD56}" presName="spacer" presStyleCnt="0"/>
      <dgm:spPr/>
    </dgm:pt>
    <dgm:pt modelId="{B7EF4E58-F3C2-4568-86AC-D97E2A48EF45}" type="pres">
      <dgm:prSet presAssocID="{4358A817-8EC8-4A69-BE2B-39FD1BEBBC88}" presName="parentText" presStyleLbl="node1" presStyleIdx="1" presStyleCnt="4">
        <dgm:presLayoutVars>
          <dgm:chMax val="0"/>
          <dgm:bulletEnabled val="1"/>
        </dgm:presLayoutVars>
      </dgm:prSet>
      <dgm:spPr/>
    </dgm:pt>
    <dgm:pt modelId="{5EA09053-3F8A-4ACA-9889-C983326F2B67}" type="pres">
      <dgm:prSet presAssocID="{CE5CD916-1A3A-4FD1-8D07-9ED2D1535500}" presName="spacer" presStyleCnt="0"/>
      <dgm:spPr/>
    </dgm:pt>
    <dgm:pt modelId="{263A6BA1-D5B7-4BF6-830A-797F65F12554}" type="pres">
      <dgm:prSet presAssocID="{0F6BE610-41D7-44C0-99FF-B65E090A85B0}" presName="parentText" presStyleLbl="node1" presStyleIdx="2" presStyleCnt="4">
        <dgm:presLayoutVars>
          <dgm:chMax val="0"/>
          <dgm:bulletEnabled val="1"/>
        </dgm:presLayoutVars>
      </dgm:prSet>
      <dgm:spPr/>
    </dgm:pt>
    <dgm:pt modelId="{1B8EAA7D-95E4-496B-B995-61D6AA4A3FD8}" type="pres">
      <dgm:prSet presAssocID="{C54ED3BB-8E1D-47F3-BB4C-090B39EC7AE9}" presName="spacer" presStyleCnt="0"/>
      <dgm:spPr/>
    </dgm:pt>
    <dgm:pt modelId="{7BC3254A-6F7A-4D91-8688-0FBE7B5F017E}" type="pres">
      <dgm:prSet presAssocID="{F4D89CF8-D12A-4EFE-8DC3-E42A95E5523F}" presName="parentText" presStyleLbl="node1" presStyleIdx="3" presStyleCnt="4">
        <dgm:presLayoutVars>
          <dgm:chMax val="0"/>
          <dgm:bulletEnabled val="1"/>
        </dgm:presLayoutVars>
      </dgm:prSet>
      <dgm:spPr/>
    </dgm:pt>
  </dgm:ptLst>
  <dgm:cxnLst>
    <dgm:cxn modelId="{E78B5014-C594-49BD-ADCD-6F9BC5B2F64A}" srcId="{976F0D52-758C-414F-89D3-D28A994DE62A}" destId="{0F6BE610-41D7-44C0-99FF-B65E090A85B0}" srcOrd="2" destOrd="0" parTransId="{4A42E8BC-EBDE-4A8E-94E8-BC8D6EB97A34}" sibTransId="{C54ED3BB-8E1D-47F3-BB4C-090B39EC7AE9}"/>
    <dgm:cxn modelId="{93F9931D-6B49-4AD5-8342-77D96714ED30}" srcId="{976F0D52-758C-414F-89D3-D28A994DE62A}" destId="{F4D89CF8-D12A-4EFE-8DC3-E42A95E5523F}" srcOrd="3" destOrd="0" parTransId="{677B8AD3-8280-4A55-AAB7-E900EEBA804A}" sibTransId="{75C89F95-08BC-4610-8DBA-112F79234D24}"/>
    <dgm:cxn modelId="{611EB61E-C511-4140-99F9-EDD5772F5E3C}" type="presOf" srcId="{4358A817-8EC8-4A69-BE2B-39FD1BEBBC88}" destId="{B7EF4E58-F3C2-4568-86AC-D97E2A48EF45}" srcOrd="0" destOrd="0" presId="urn:microsoft.com/office/officeart/2005/8/layout/vList2"/>
    <dgm:cxn modelId="{A3D7A625-99CE-41FF-889F-C812B49F49E1}" type="presOf" srcId="{F4D89CF8-D12A-4EFE-8DC3-E42A95E5523F}" destId="{7BC3254A-6F7A-4D91-8688-0FBE7B5F017E}" srcOrd="0" destOrd="0" presId="urn:microsoft.com/office/officeart/2005/8/layout/vList2"/>
    <dgm:cxn modelId="{2A61FA5F-75FC-40CA-8E12-0972D916DD1D}" srcId="{976F0D52-758C-414F-89D3-D28A994DE62A}" destId="{2459BBF2-8C05-4048-A9C2-679B0146837C}" srcOrd="0" destOrd="0" parTransId="{992A44F7-E6D8-4F7C-A9E0-EB6176F9515C}" sibTransId="{EA7BE4A0-6D28-4C43-A33F-1DAE4F20FD56}"/>
    <dgm:cxn modelId="{A437D576-B94D-45F6-8013-BC2D364F8C22}" type="presOf" srcId="{976F0D52-758C-414F-89D3-D28A994DE62A}" destId="{3AED5B0D-E7F9-47F8-8C0B-1335BE49EEA0}" srcOrd="0" destOrd="0" presId="urn:microsoft.com/office/officeart/2005/8/layout/vList2"/>
    <dgm:cxn modelId="{3CDD1895-CEB1-4A10-8072-42FDAF69272B}" type="presOf" srcId="{2459BBF2-8C05-4048-A9C2-679B0146837C}" destId="{3FF19347-9E9A-4327-B265-167396EF10E8}" srcOrd="0" destOrd="0" presId="urn:microsoft.com/office/officeart/2005/8/layout/vList2"/>
    <dgm:cxn modelId="{9A950EB0-CB18-450A-8C48-ADB9D5EB5DBD}" srcId="{976F0D52-758C-414F-89D3-D28A994DE62A}" destId="{4358A817-8EC8-4A69-BE2B-39FD1BEBBC88}" srcOrd="1" destOrd="0" parTransId="{6DE80A0E-F999-4EC7-AE58-7637AEFDEC40}" sibTransId="{CE5CD916-1A3A-4FD1-8D07-9ED2D1535500}"/>
    <dgm:cxn modelId="{80804BEB-C51E-48E5-AC5E-D04CF5645AA9}" type="presOf" srcId="{0F6BE610-41D7-44C0-99FF-B65E090A85B0}" destId="{263A6BA1-D5B7-4BF6-830A-797F65F12554}" srcOrd="0" destOrd="0" presId="urn:microsoft.com/office/officeart/2005/8/layout/vList2"/>
    <dgm:cxn modelId="{096D64FF-0800-42E7-917D-8B0CBAB6F958}" type="presParOf" srcId="{3AED5B0D-E7F9-47F8-8C0B-1335BE49EEA0}" destId="{3FF19347-9E9A-4327-B265-167396EF10E8}" srcOrd="0" destOrd="0" presId="urn:microsoft.com/office/officeart/2005/8/layout/vList2"/>
    <dgm:cxn modelId="{037FF26B-5EA1-428F-9E74-C0CA8324A5A6}" type="presParOf" srcId="{3AED5B0D-E7F9-47F8-8C0B-1335BE49EEA0}" destId="{0B9467B5-9ABD-4708-B47D-88E71821783B}" srcOrd="1" destOrd="0" presId="urn:microsoft.com/office/officeart/2005/8/layout/vList2"/>
    <dgm:cxn modelId="{A5D93230-CBC3-4E35-9FE8-3608E2779B63}" type="presParOf" srcId="{3AED5B0D-E7F9-47F8-8C0B-1335BE49EEA0}" destId="{B7EF4E58-F3C2-4568-86AC-D97E2A48EF45}" srcOrd="2" destOrd="0" presId="urn:microsoft.com/office/officeart/2005/8/layout/vList2"/>
    <dgm:cxn modelId="{CFD31183-1A44-434F-9B5D-9E508B91880B}" type="presParOf" srcId="{3AED5B0D-E7F9-47F8-8C0B-1335BE49EEA0}" destId="{5EA09053-3F8A-4ACA-9889-C983326F2B67}" srcOrd="3" destOrd="0" presId="urn:microsoft.com/office/officeart/2005/8/layout/vList2"/>
    <dgm:cxn modelId="{0111E1C4-1F03-48E1-9185-894E36580C6F}" type="presParOf" srcId="{3AED5B0D-E7F9-47F8-8C0B-1335BE49EEA0}" destId="{263A6BA1-D5B7-4BF6-830A-797F65F12554}" srcOrd="4" destOrd="0" presId="urn:microsoft.com/office/officeart/2005/8/layout/vList2"/>
    <dgm:cxn modelId="{4E5AEF83-32D7-4CD5-A1CE-8E155E334415}" type="presParOf" srcId="{3AED5B0D-E7F9-47F8-8C0B-1335BE49EEA0}" destId="{1B8EAA7D-95E4-496B-B995-61D6AA4A3FD8}" srcOrd="5" destOrd="0" presId="urn:microsoft.com/office/officeart/2005/8/layout/vList2"/>
    <dgm:cxn modelId="{6BAB432D-4CF3-4E27-9597-705F69C612B7}" type="presParOf" srcId="{3AED5B0D-E7F9-47F8-8C0B-1335BE49EEA0}" destId="{7BC3254A-6F7A-4D91-8688-0FBE7B5F017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5248F-F5F8-4EB9-B654-741C3A3F3AC2}"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F736FF7-0C73-4352-9CEA-38FA0220C5C7}">
      <dgm:prSet/>
      <dgm:spPr/>
      <dgm:t>
        <a:bodyPr/>
        <a:lstStyle/>
        <a:p>
          <a:pPr>
            <a:defRPr cap="all"/>
          </a:pPr>
          <a:r>
            <a:rPr lang="en-US" dirty="0"/>
            <a:t>Access to opportunities issued by government entities</a:t>
          </a:r>
        </a:p>
      </dgm:t>
    </dgm:pt>
    <dgm:pt modelId="{03B18B16-A893-4A3D-AB38-BE057C4FD247}" type="parTrans" cxnId="{61AF14CA-024E-4A09-9A79-F1D317391A99}">
      <dgm:prSet/>
      <dgm:spPr/>
      <dgm:t>
        <a:bodyPr/>
        <a:lstStyle/>
        <a:p>
          <a:endParaRPr lang="en-US"/>
        </a:p>
      </dgm:t>
    </dgm:pt>
    <dgm:pt modelId="{9B4998B6-F95C-41C9-A6C7-42908BCFEA3E}" type="sibTrans" cxnId="{61AF14CA-024E-4A09-9A79-F1D317391A99}">
      <dgm:prSet/>
      <dgm:spPr/>
      <dgm:t>
        <a:bodyPr/>
        <a:lstStyle/>
        <a:p>
          <a:endParaRPr lang="en-US"/>
        </a:p>
      </dgm:t>
    </dgm:pt>
    <dgm:pt modelId="{7D7857A4-546D-43D3-8756-FF6F5C00A6A3}">
      <dgm:prSet/>
      <dgm:spPr/>
      <dgm:t>
        <a:bodyPr/>
        <a:lstStyle/>
        <a:p>
          <a:pPr>
            <a:defRPr cap="all"/>
          </a:pPr>
          <a:r>
            <a:rPr lang="en-US" dirty="0"/>
            <a:t>Enhance marketing </a:t>
          </a:r>
        </a:p>
      </dgm:t>
    </dgm:pt>
    <dgm:pt modelId="{D3D528B3-6283-49A2-B1D1-33A6CE76BF7C}" type="parTrans" cxnId="{CD8F68EC-0084-436F-8159-790FD8FC17ED}">
      <dgm:prSet/>
      <dgm:spPr/>
      <dgm:t>
        <a:bodyPr/>
        <a:lstStyle/>
        <a:p>
          <a:endParaRPr lang="en-US"/>
        </a:p>
      </dgm:t>
    </dgm:pt>
    <dgm:pt modelId="{42EFAFF8-0983-40F2-835A-282E1AAA5941}" type="sibTrans" cxnId="{CD8F68EC-0084-436F-8159-790FD8FC17ED}">
      <dgm:prSet/>
      <dgm:spPr/>
      <dgm:t>
        <a:bodyPr/>
        <a:lstStyle/>
        <a:p>
          <a:endParaRPr lang="en-US"/>
        </a:p>
      </dgm:t>
    </dgm:pt>
    <dgm:pt modelId="{671328DB-6FBF-4A23-ADFA-B74981E01A89}">
      <dgm:prSet/>
      <dgm:spPr/>
      <dgm:t>
        <a:bodyPr/>
        <a:lstStyle/>
        <a:p>
          <a:pPr>
            <a:defRPr cap="all"/>
          </a:pPr>
          <a:r>
            <a:rPr lang="en-US" dirty="0"/>
            <a:t>Business development opportunities</a:t>
          </a:r>
        </a:p>
      </dgm:t>
    </dgm:pt>
    <dgm:pt modelId="{903E9B60-044A-45BE-AA1B-202678BADF75}" type="parTrans" cxnId="{9C9EF62A-9FEC-4D04-83D2-DD3D2539053A}">
      <dgm:prSet/>
      <dgm:spPr/>
      <dgm:t>
        <a:bodyPr/>
        <a:lstStyle/>
        <a:p>
          <a:endParaRPr lang="en-US"/>
        </a:p>
      </dgm:t>
    </dgm:pt>
    <dgm:pt modelId="{4DF92141-4A50-4C42-8D56-B5096A482991}" type="sibTrans" cxnId="{9C9EF62A-9FEC-4D04-83D2-DD3D2539053A}">
      <dgm:prSet/>
      <dgm:spPr/>
      <dgm:t>
        <a:bodyPr/>
        <a:lstStyle/>
        <a:p>
          <a:endParaRPr lang="en-US"/>
        </a:p>
      </dgm:t>
    </dgm:pt>
    <dgm:pt modelId="{97E69BA9-B4E7-4F07-813A-3D96556BBA7E}">
      <dgm:prSet/>
      <dgm:spPr/>
      <dgm:t>
        <a:bodyPr/>
        <a:lstStyle/>
        <a:p>
          <a:pPr>
            <a:defRPr cap="all"/>
          </a:pPr>
          <a:r>
            <a:rPr lang="en-US" dirty="0"/>
            <a:t>Networking opportunities via outreach events</a:t>
          </a:r>
        </a:p>
      </dgm:t>
    </dgm:pt>
    <dgm:pt modelId="{D99C076F-E8B5-4692-8174-882DEE42D1DD}" type="parTrans" cxnId="{984808EB-21A2-46D0-85A4-86A8857BA272}">
      <dgm:prSet/>
      <dgm:spPr/>
      <dgm:t>
        <a:bodyPr/>
        <a:lstStyle/>
        <a:p>
          <a:endParaRPr lang="en-US"/>
        </a:p>
      </dgm:t>
    </dgm:pt>
    <dgm:pt modelId="{4126E9ED-D8D3-4573-97C0-6E8B11619761}" type="sibTrans" cxnId="{984808EB-21A2-46D0-85A4-86A8857BA272}">
      <dgm:prSet/>
      <dgm:spPr/>
      <dgm:t>
        <a:bodyPr/>
        <a:lstStyle/>
        <a:p>
          <a:endParaRPr lang="en-US"/>
        </a:p>
      </dgm:t>
    </dgm:pt>
    <dgm:pt modelId="{BFDC2B00-2004-4F7E-9CB8-A33ECA7716CC}" type="pres">
      <dgm:prSet presAssocID="{D935248F-F5F8-4EB9-B654-741C3A3F3AC2}" presName="root" presStyleCnt="0">
        <dgm:presLayoutVars>
          <dgm:dir/>
          <dgm:resizeHandles val="exact"/>
        </dgm:presLayoutVars>
      </dgm:prSet>
      <dgm:spPr/>
    </dgm:pt>
    <dgm:pt modelId="{37B20A9E-9C29-4133-9D55-F0323495963B}" type="pres">
      <dgm:prSet presAssocID="{FF736FF7-0C73-4352-9CEA-38FA0220C5C7}" presName="compNode" presStyleCnt="0"/>
      <dgm:spPr/>
    </dgm:pt>
    <dgm:pt modelId="{220FB05C-2092-46EB-A929-583C364862B3}" type="pres">
      <dgm:prSet presAssocID="{FF736FF7-0C73-4352-9CEA-38FA0220C5C7}" presName="iconBgRect" presStyleLbl="bgShp" presStyleIdx="0" presStyleCnt="4"/>
      <dgm:spPr>
        <a:prstGeom prst="round2DiagRect">
          <a:avLst>
            <a:gd name="adj1" fmla="val 29727"/>
            <a:gd name="adj2" fmla="val 0"/>
          </a:avLst>
        </a:prstGeom>
      </dgm:spPr>
    </dgm:pt>
    <dgm:pt modelId="{0EE5C761-3FBB-414E-99AF-281F04D67565}" type="pres">
      <dgm:prSet presAssocID="{FF736FF7-0C73-4352-9CEA-38FA0220C5C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C1F5CCE0-B47F-4134-893B-46F13622C06D}" type="pres">
      <dgm:prSet presAssocID="{FF736FF7-0C73-4352-9CEA-38FA0220C5C7}" presName="spaceRect" presStyleCnt="0"/>
      <dgm:spPr/>
    </dgm:pt>
    <dgm:pt modelId="{134CD9FE-74AC-460F-8D5B-BBBC79EA5012}" type="pres">
      <dgm:prSet presAssocID="{FF736FF7-0C73-4352-9CEA-38FA0220C5C7}" presName="textRect" presStyleLbl="revTx" presStyleIdx="0" presStyleCnt="4">
        <dgm:presLayoutVars>
          <dgm:chMax val="1"/>
          <dgm:chPref val="1"/>
        </dgm:presLayoutVars>
      </dgm:prSet>
      <dgm:spPr/>
    </dgm:pt>
    <dgm:pt modelId="{20EEE82E-0449-4672-B5BA-4D1D65110A33}" type="pres">
      <dgm:prSet presAssocID="{9B4998B6-F95C-41C9-A6C7-42908BCFEA3E}" presName="sibTrans" presStyleCnt="0"/>
      <dgm:spPr/>
    </dgm:pt>
    <dgm:pt modelId="{BF5BBFB7-B88F-4DE9-84BB-7816B1CD26C5}" type="pres">
      <dgm:prSet presAssocID="{7D7857A4-546D-43D3-8756-FF6F5C00A6A3}" presName="compNode" presStyleCnt="0"/>
      <dgm:spPr/>
    </dgm:pt>
    <dgm:pt modelId="{2E27F238-3DA6-431E-BFA9-12ABA2038FA8}" type="pres">
      <dgm:prSet presAssocID="{7D7857A4-546D-43D3-8756-FF6F5C00A6A3}" presName="iconBgRect" presStyleLbl="bgShp" presStyleIdx="1" presStyleCnt="4"/>
      <dgm:spPr>
        <a:prstGeom prst="round2DiagRect">
          <a:avLst>
            <a:gd name="adj1" fmla="val 29727"/>
            <a:gd name="adj2" fmla="val 0"/>
          </a:avLst>
        </a:prstGeom>
      </dgm:spPr>
    </dgm:pt>
    <dgm:pt modelId="{8D22E3A1-E0EF-43A6-9FE5-4590C0A8ED5B}" type="pres">
      <dgm:prSet presAssocID="{7D7857A4-546D-43D3-8756-FF6F5C00A6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76C7376A-5C27-4019-BDE7-A9DFB03AE1B7}" type="pres">
      <dgm:prSet presAssocID="{7D7857A4-546D-43D3-8756-FF6F5C00A6A3}" presName="spaceRect" presStyleCnt="0"/>
      <dgm:spPr/>
    </dgm:pt>
    <dgm:pt modelId="{51F2345A-AC04-4062-98BF-AEBC4B368247}" type="pres">
      <dgm:prSet presAssocID="{7D7857A4-546D-43D3-8756-FF6F5C00A6A3}" presName="textRect" presStyleLbl="revTx" presStyleIdx="1" presStyleCnt="4">
        <dgm:presLayoutVars>
          <dgm:chMax val="1"/>
          <dgm:chPref val="1"/>
        </dgm:presLayoutVars>
      </dgm:prSet>
      <dgm:spPr/>
    </dgm:pt>
    <dgm:pt modelId="{18DC577F-87D4-41D7-88C7-A58C9085B5D1}" type="pres">
      <dgm:prSet presAssocID="{42EFAFF8-0983-40F2-835A-282E1AAA5941}" presName="sibTrans" presStyleCnt="0"/>
      <dgm:spPr/>
    </dgm:pt>
    <dgm:pt modelId="{666D2D9F-67E8-4C31-8F68-480370712FA3}" type="pres">
      <dgm:prSet presAssocID="{671328DB-6FBF-4A23-ADFA-B74981E01A89}" presName="compNode" presStyleCnt="0"/>
      <dgm:spPr/>
    </dgm:pt>
    <dgm:pt modelId="{DE3AD0C3-077A-4BE1-8FF2-D616F29B2AD5}" type="pres">
      <dgm:prSet presAssocID="{671328DB-6FBF-4A23-ADFA-B74981E01A89}" presName="iconBgRect" presStyleLbl="bgShp" presStyleIdx="2" presStyleCnt="4"/>
      <dgm:spPr>
        <a:prstGeom prst="round2DiagRect">
          <a:avLst>
            <a:gd name="adj1" fmla="val 29727"/>
            <a:gd name="adj2" fmla="val 0"/>
          </a:avLst>
        </a:prstGeom>
      </dgm:spPr>
    </dgm:pt>
    <dgm:pt modelId="{E6AF0521-4DB8-4F0B-9594-F5EC693009BF}" type="pres">
      <dgm:prSet presAssocID="{671328DB-6FBF-4A23-ADFA-B74981E01A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1D9B3B04-F9E9-4077-98A7-7A9052E78402}" type="pres">
      <dgm:prSet presAssocID="{671328DB-6FBF-4A23-ADFA-B74981E01A89}" presName="spaceRect" presStyleCnt="0"/>
      <dgm:spPr/>
    </dgm:pt>
    <dgm:pt modelId="{5E3215DE-FBB3-491C-B1D2-EFC73880CA8A}" type="pres">
      <dgm:prSet presAssocID="{671328DB-6FBF-4A23-ADFA-B74981E01A89}" presName="textRect" presStyleLbl="revTx" presStyleIdx="2" presStyleCnt="4">
        <dgm:presLayoutVars>
          <dgm:chMax val="1"/>
          <dgm:chPref val="1"/>
        </dgm:presLayoutVars>
      </dgm:prSet>
      <dgm:spPr/>
    </dgm:pt>
    <dgm:pt modelId="{36468C82-C680-4308-B6A8-07D43F2F2606}" type="pres">
      <dgm:prSet presAssocID="{4DF92141-4A50-4C42-8D56-B5096A482991}" presName="sibTrans" presStyleCnt="0"/>
      <dgm:spPr/>
    </dgm:pt>
    <dgm:pt modelId="{DD3AE39C-87AF-45CD-93FA-9291FE1D63A6}" type="pres">
      <dgm:prSet presAssocID="{97E69BA9-B4E7-4F07-813A-3D96556BBA7E}" presName="compNode" presStyleCnt="0"/>
      <dgm:spPr/>
    </dgm:pt>
    <dgm:pt modelId="{2A2BD72F-43D2-4663-8EFB-45F4FEBA0916}" type="pres">
      <dgm:prSet presAssocID="{97E69BA9-B4E7-4F07-813A-3D96556BBA7E}" presName="iconBgRect" presStyleLbl="bgShp" presStyleIdx="3" presStyleCnt="4"/>
      <dgm:spPr>
        <a:prstGeom prst="round2DiagRect">
          <a:avLst>
            <a:gd name="adj1" fmla="val 29727"/>
            <a:gd name="adj2" fmla="val 0"/>
          </a:avLst>
        </a:prstGeom>
      </dgm:spPr>
    </dgm:pt>
    <dgm:pt modelId="{F748EE7A-F823-4A62-BA8D-2108E0EF56E0}" type="pres">
      <dgm:prSet presAssocID="{97E69BA9-B4E7-4F07-813A-3D96556BBA7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32E8C240-E877-469B-B44C-0DE79E82FAB5}" type="pres">
      <dgm:prSet presAssocID="{97E69BA9-B4E7-4F07-813A-3D96556BBA7E}" presName="spaceRect" presStyleCnt="0"/>
      <dgm:spPr/>
    </dgm:pt>
    <dgm:pt modelId="{4A061099-AAA3-4A2D-9794-D38468139E3E}" type="pres">
      <dgm:prSet presAssocID="{97E69BA9-B4E7-4F07-813A-3D96556BBA7E}" presName="textRect" presStyleLbl="revTx" presStyleIdx="3" presStyleCnt="4">
        <dgm:presLayoutVars>
          <dgm:chMax val="1"/>
          <dgm:chPref val="1"/>
        </dgm:presLayoutVars>
      </dgm:prSet>
      <dgm:spPr/>
    </dgm:pt>
  </dgm:ptLst>
  <dgm:cxnLst>
    <dgm:cxn modelId="{9029C20C-FED2-496A-B094-22F10E84B08D}" type="presOf" srcId="{97E69BA9-B4E7-4F07-813A-3D96556BBA7E}" destId="{4A061099-AAA3-4A2D-9794-D38468139E3E}" srcOrd="0" destOrd="0" presId="urn:microsoft.com/office/officeart/2018/5/layout/IconLeafLabelList"/>
    <dgm:cxn modelId="{B2A7EE28-53D1-4383-A359-F0F5D385BC79}" type="presOf" srcId="{671328DB-6FBF-4A23-ADFA-B74981E01A89}" destId="{5E3215DE-FBB3-491C-B1D2-EFC73880CA8A}" srcOrd="0" destOrd="0" presId="urn:microsoft.com/office/officeart/2018/5/layout/IconLeafLabelList"/>
    <dgm:cxn modelId="{9C9EF62A-9FEC-4D04-83D2-DD3D2539053A}" srcId="{D935248F-F5F8-4EB9-B654-741C3A3F3AC2}" destId="{671328DB-6FBF-4A23-ADFA-B74981E01A89}" srcOrd="2" destOrd="0" parTransId="{903E9B60-044A-45BE-AA1B-202678BADF75}" sibTransId="{4DF92141-4A50-4C42-8D56-B5096A482991}"/>
    <dgm:cxn modelId="{09D5A92F-7609-43BB-8CDE-A000917A2BA1}" type="presOf" srcId="{FF736FF7-0C73-4352-9CEA-38FA0220C5C7}" destId="{134CD9FE-74AC-460F-8D5B-BBBC79EA5012}" srcOrd="0" destOrd="0" presId="urn:microsoft.com/office/officeart/2018/5/layout/IconLeafLabelList"/>
    <dgm:cxn modelId="{11DADD42-8B46-4849-9764-E5F36A7B3228}" type="presOf" srcId="{D935248F-F5F8-4EB9-B654-741C3A3F3AC2}" destId="{BFDC2B00-2004-4F7E-9CB8-A33ECA7716CC}" srcOrd="0" destOrd="0" presId="urn:microsoft.com/office/officeart/2018/5/layout/IconLeafLabelList"/>
    <dgm:cxn modelId="{3FC284AE-CEC8-4BCD-9610-BD181C9589F9}" type="presOf" srcId="{7D7857A4-546D-43D3-8756-FF6F5C00A6A3}" destId="{51F2345A-AC04-4062-98BF-AEBC4B368247}" srcOrd="0" destOrd="0" presId="urn:microsoft.com/office/officeart/2018/5/layout/IconLeafLabelList"/>
    <dgm:cxn modelId="{61AF14CA-024E-4A09-9A79-F1D317391A99}" srcId="{D935248F-F5F8-4EB9-B654-741C3A3F3AC2}" destId="{FF736FF7-0C73-4352-9CEA-38FA0220C5C7}" srcOrd="0" destOrd="0" parTransId="{03B18B16-A893-4A3D-AB38-BE057C4FD247}" sibTransId="{9B4998B6-F95C-41C9-A6C7-42908BCFEA3E}"/>
    <dgm:cxn modelId="{984808EB-21A2-46D0-85A4-86A8857BA272}" srcId="{D935248F-F5F8-4EB9-B654-741C3A3F3AC2}" destId="{97E69BA9-B4E7-4F07-813A-3D96556BBA7E}" srcOrd="3" destOrd="0" parTransId="{D99C076F-E8B5-4692-8174-882DEE42D1DD}" sibTransId="{4126E9ED-D8D3-4573-97C0-6E8B11619761}"/>
    <dgm:cxn modelId="{CD8F68EC-0084-436F-8159-790FD8FC17ED}" srcId="{D935248F-F5F8-4EB9-B654-741C3A3F3AC2}" destId="{7D7857A4-546D-43D3-8756-FF6F5C00A6A3}" srcOrd="1" destOrd="0" parTransId="{D3D528B3-6283-49A2-B1D1-33A6CE76BF7C}" sibTransId="{42EFAFF8-0983-40F2-835A-282E1AAA5941}"/>
    <dgm:cxn modelId="{62CB7A3D-9A2E-4BB4-BA3D-25CA49A73715}" type="presParOf" srcId="{BFDC2B00-2004-4F7E-9CB8-A33ECA7716CC}" destId="{37B20A9E-9C29-4133-9D55-F0323495963B}" srcOrd="0" destOrd="0" presId="urn:microsoft.com/office/officeart/2018/5/layout/IconLeafLabelList"/>
    <dgm:cxn modelId="{E91A6FDE-AABE-47D5-A905-517C6DACEA78}" type="presParOf" srcId="{37B20A9E-9C29-4133-9D55-F0323495963B}" destId="{220FB05C-2092-46EB-A929-583C364862B3}" srcOrd="0" destOrd="0" presId="urn:microsoft.com/office/officeart/2018/5/layout/IconLeafLabelList"/>
    <dgm:cxn modelId="{046793C7-F1F4-4EDD-A57A-6A2BCDD5E53C}" type="presParOf" srcId="{37B20A9E-9C29-4133-9D55-F0323495963B}" destId="{0EE5C761-3FBB-414E-99AF-281F04D67565}" srcOrd="1" destOrd="0" presId="urn:microsoft.com/office/officeart/2018/5/layout/IconLeafLabelList"/>
    <dgm:cxn modelId="{889ED74B-F195-49A6-BFCF-A125EE9B287E}" type="presParOf" srcId="{37B20A9E-9C29-4133-9D55-F0323495963B}" destId="{C1F5CCE0-B47F-4134-893B-46F13622C06D}" srcOrd="2" destOrd="0" presId="urn:microsoft.com/office/officeart/2018/5/layout/IconLeafLabelList"/>
    <dgm:cxn modelId="{25605073-B5D3-4431-A45F-B39158299B3B}" type="presParOf" srcId="{37B20A9E-9C29-4133-9D55-F0323495963B}" destId="{134CD9FE-74AC-460F-8D5B-BBBC79EA5012}" srcOrd="3" destOrd="0" presId="urn:microsoft.com/office/officeart/2018/5/layout/IconLeafLabelList"/>
    <dgm:cxn modelId="{AF71AF4A-0C3F-4932-9F41-36A82CEA58E6}" type="presParOf" srcId="{BFDC2B00-2004-4F7E-9CB8-A33ECA7716CC}" destId="{20EEE82E-0449-4672-B5BA-4D1D65110A33}" srcOrd="1" destOrd="0" presId="urn:microsoft.com/office/officeart/2018/5/layout/IconLeafLabelList"/>
    <dgm:cxn modelId="{881D8CD0-4B39-436F-BEC6-7B413570A777}" type="presParOf" srcId="{BFDC2B00-2004-4F7E-9CB8-A33ECA7716CC}" destId="{BF5BBFB7-B88F-4DE9-84BB-7816B1CD26C5}" srcOrd="2" destOrd="0" presId="urn:microsoft.com/office/officeart/2018/5/layout/IconLeafLabelList"/>
    <dgm:cxn modelId="{700F30D2-ADE0-4B3C-A7B7-8AEE5C8F2CD0}" type="presParOf" srcId="{BF5BBFB7-B88F-4DE9-84BB-7816B1CD26C5}" destId="{2E27F238-3DA6-431E-BFA9-12ABA2038FA8}" srcOrd="0" destOrd="0" presId="urn:microsoft.com/office/officeart/2018/5/layout/IconLeafLabelList"/>
    <dgm:cxn modelId="{E3E1CD7D-A8CF-456A-A364-2BEE3866C1FB}" type="presParOf" srcId="{BF5BBFB7-B88F-4DE9-84BB-7816B1CD26C5}" destId="{8D22E3A1-E0EF-43A6-9FE5-4590C0A8ED5B}" srcOrd="1" destOrd="0" presId="urn:microsoft.com/office/officeart/2018/5/layout/IconLeafLabelList"/>
    <dgm:cxn modelId="{EA164490-727E-426E-B71E-5179B65F2D5F}" type="presParOf" srcId="{BF5BBFB7-B88F-4DE9-84BB-7816B1CD26C5}" destId="{76C7376A-5C27-4019-BDE7-A9DFB03AE1B7}" srcOrd="2" destOrd="0" presId="urn:microsoft.com/office/officeart/2018/5/layout/IconLeafLabelList"/>
    <dgm:cxn modelId="{C8F617EC-CC30-41C2-B16D-B78974725524}" type="presParOf" srcId="{BF5BBFB7-B88F-4DE9-84BB-7816B1CD26C5}" destId="{51F2345A-AC04-4062-98BF-AEBC4B368247}" srcOrd="3" destOrd="0" presId="urn:microsoft.com/office/officeart/2018/5/layout/IconLeafLabelList"/>
    <dgm:cxn modelId="{D56907D8-1C19-40E5-AD87-5C3DF04583DC}" type="presParOf" srcId="{BFDC2B00-2004-4F7E-9CB8-A33ECA7716CC}" destId="{18DC577F-87D4-41D7-88C7-A58C9085B5D1}" srcOrd="3" destOrd="0" presId="urn:microsoft.com/office/officeart/2018/5/layout/IconLeafLabelList"/>
    <dgm:cxn modelId="{9E272E47-CB02-48A8-B330-7A8075D5ECE1}" type="presParOf" srcId="{BFDC2B00-2004-4F7E-9CB8-A33ECA7716CC}" destId="{666D2D9F-67E8-4C31-8F68-480370712FA3}" srcOrd="4" destOrd="0" presId="urn:microsoft.com/office/officeart/2018/5/layout/IconLeafLabelList"/>
    <dgm:cxn modelId="{A1336332-9D2A-49C4-88E0-472ABACA73E4}" type="presParOf" srcId="{666D2D9F-67E8-4C31-8F68-480370712FA3}" destId="{DE3AD0C3-077A-4BE1-8FF2-D616F29B2AD5}" srcOrd="0" destOrd="0" presId="urn:microsoft.com/office/officeart/2018/5/layout/IconLeafLabelList"/>
    <dgm:cxn modelId="{F9C9C18C-4D20-4C8E-92D3-A9680E756539}" type="presParOf" srcId="{666D2D9F-67E8-4C31-8F68-480370712FA3}" destId="{E6AF0521-4DB8-4F0B-9594-F5EC693009BF}" srcOrd="1" destOrd="0" presId="urn:microsoft.com/office/officeart/2018/5/layout/IconLeafLabelList"/>
    <dgm:cxn modelId="{8A7DD10D-39D2-4D29-A3D9-31DE109A392F}" type="presParOf" srcId="{666D2D9F-67E8-4C31-8F68-480370712FA3}" destId="{1D9B3B04-F9E9-4077-98A7-7A9052E78402}" srcOrd="2" destOrd="0" presId="urn:microsoft.com/office/officeart/2018/5/layout/IconLeafLabelList"/>
    <dgm:cxn modelId="{A3CD6097-9548-466D-8454-6CB7DFD84E06}" type="presParOf" srcId="{666D2D9F-67E8-4C31-8F68-480370712FA3}" destId="{5E3215DE-FBB3-491C-B1D2-EFC73880CA8A}" srcOrd="3" destOrd="0" presId="urn:microsoft.com/office/officeart/2018/5/layout/IconLeafLabelList"/>
    <dgm:cxn modelId="{A9E67362-F97D-4C05-918F-7456F7E599BD}" type="presParOf" srcId="{BFDC2B00-2004-4F7E-9CB8-A33ECA7716CC}" destId="{36468C82-C680-4308-B6A8-07D43F2F2606}" srcOrd="5" destOrd="0" presId="urn:microsoft.com/office/officeart/2018/5/layout/IconLeafLabelList"/>
    <dgm:cxn modelId="{5AC5981A-CD1C-479D-903D-47E7262704FA}" type="presParOf" srcId="{BFDC2B00-2004-4F7E-9CB8-A33ECA7716CC}" destId="{DD3AE39C-87AF-45CD-93FA-9291FE1D63A6}" srcOrd="6" destOrd="0" presId="urn:microsoft.com/office/officeart/2018/5/layout/IconLeafLabelList"/>
    <dgm:cxn modelId="{2EB213EE-7AF7-487C-B71B-6B634A4372B1}" type="presParOf" srcId="{DD3AE39C-87AF-45CD-93FA-9291FE1D63A6}" destId="{2A2BD72F-43D2-4663-8EFB-45F4FEBA0916}" srcOrd="0" destOrd="0" presId="urn:microsoft.com/office/officeart/2018/5/layout/IconLeafLabelList"/>
    <dgm:cxn modelId="{ACF6FA0F-2688-4AA3-90E3-27E35CB828BC}" type="presParOf" srcId="{DD3AE39C-87AF-45CD-93FA-9291FE1D63A6}" destId="{F748EE7A-F823-4A62-BA8D-2108E0EF56E0}" srcOrd="1" destOrd="0" presId="urn:microsoft.com/office/officeart/2018/5/layout/IconLeafLabelList"/>
    <dgm:cxn modelId="{DE390369-2CD6-44EF-940B-A6195800D776}" type="presParOf" srcId="{DD3AE39C-87AF-45CD-93FA-9291FE1D63A6}" destId="{32E8C240-E877-469B-B44C-0DE79E82FAB5}" srcOrd="2" destOrd="0" presId="urn:microsoft.com/office/officeart/2018/5/layout/IconLeafLabelList"/>
    <dgm:cxn modelId="{85C039C5-B2ED-4395-983A-961BE4826630}" type="presParOf" srcId="{DD3AE39C-87AF-45CD-93FA-9291FE1D63A6}" destId="{4A061099-AAA3-4A2D-9794-D38468139E3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1A8184-715C-40E6-AA11-2583BEB78EAB}"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3992FFD7-45D1-45A8-8452-832F1C98309A}">
      <dgm:prSet/>
      <dgm:spPr/>
      <dgm:t>
        <a:bodyPr/>
        <a:lstStyle/>
        <a:p>
          <a:pPr>
            <a:defRPr cap="all"/>
          </a:pPr>
          <a:r>
            <a:rPr lang="en-US" dirty="0"/>
            <a:t>Register as a vendor on each NCTRCA member’s website</a:t>
          </a:r>
        </a:p>
      </dgm:t>
    </dgm:pt>
    <dgm:pt modelId="{B37A41CF-0B67-4EB9-A00E-8DE886FE60A1}" type="parTrans" cxnId="{07544EBD-3B9B-4D60-A0B7-6BF47EAE40C5}">
      <dgm:prSet/>
      <dgm:spPr/>
      <dgm:t>
        <a:bodyPr/>
        <a:lstStyle/>
        <a:p>
          <a:endParaRPr lang="en-US"/>
        </a:p>
      </dgm:t>
    </dgm:pt>
    <dgm:pt modelId="{8F457A5A-6A46-4C4C-A292-A765C4CDAD7C}" type="sibTrans" cxnId="{07544EBD-3B9B-4D60-A0B7-6BF47EAE40C5}">
      <dgm:prSet/>
      <dgm:spPr/>
      <dgm:t>
        <a:bodyPr/>
        <a:lstStyle/>
        <a:p>
          <a:endParaRPr lang="en-US"/>
        </a:p>
      </dgm:t>
    </dgm:pt>
    <dgm:pt modelId="{63177078-7DAF-4014-B51E-683BB9802ADC}">
      <dgm:prSet/>
      <dgm:spPr/>
      <dgm:t>
        <a:bodyPr/>
        <a:lstStyle/>
        <a:p>
          <a:pPr>
            <a:defRPr cap="all"/>
          </a:pPr>
          <a:r>
            <a:rPr lang="en-US" dirty="0"/>
            <a:t>Attend pre-bid meetings</a:t>
          </a:r>
        </a:p>
      </dgm:t>
    </dgm:pt>
    <dgm:pt modelId="{9CAB60F0-FB33-4C44-AE07-F7B47136CCC1}" type="parTrans" cxnId="{40DEC42E-2CCE-4664-A497-93E6521F79CF}">
      <dgm:prSet/>
      <dgm:spPr/>
      <dgm:t>
        <a:bodyPr/>
        <a:lstStyle/>
        <a:p>
          <a:endParaRPr lang="en-US"/>
        </a:p>
      </dgm:t>
    </dgm:pt>
    <dgm:pt modelId="{7EA5B1BD-8E5F-4B89-8DE2-4BDC3D618C09}" type="sibTrans" cxnId="{40DEC42E-2CCE-4664-A497-93E6521F79CF}">
      <dgm:prSet/>
      <dgm:spPr/>
      <dgm:t>
        <a:bodyPr/>
        <a:lstStyle/>
        <a:p>
          <a:endParaRPr lang="en-US"/>
        </a:p>
      </dgm:t>
    </dgm:pt>
    <dgm:pt modelId="{0201F5C3-3A96-4214-AABD-B0BE33E0696F}">
      <dgm:prSet/>
      <dgm:spPr/>
      <dgm:t>
        <a:bodyPr/>
        <a:lstStyle/>
        <a:p>
          <a:pPr>
            <a:defRPr cap="all"/>
          </a:pPr>
          <a:r>
            <a:rPr lang="en-US" dirty="0"/>
            <a:t>Attend outreach events</a:t>
          </a:r>
        </a:p>
      </dgm:t>
    </dgm:pt>
    <dgm:pt modelId="{8E36E101-71EB-4199-9FE2-B31E8CCCA9C4}" type="parTrans" cxnId="{0FAE7A8D-A089-488D-89E1-E0AAB2444DB6}">
      <dgm:prSet/>
      <dgm:spPr/>
      <dgm:t>
        <a:bodyPr/>
        <a:lstStyle/>
        <a:p>
          <a:endParaRPr lang="en-US"/>
        </a:p>
      </dgm:t>
    </dgm:pt>
    <dgm:pt modelId="{B043842F-00EA-4BAC-909C-FE82199EEC22}" type="sibTrans" cxnId="{0FAE7A8D-A089-488D-89E1-E0AAB2444DB6}">
      <dgm:prSet/>
      <dgm:spPr/>
      <dgm:t>
        <a:bodyPr/>
        <a:lstStyle/>
        <a:p>
          <a:endParaRPr lang="en-US"/>
        </a:p>
      </dgm:t>
    </dgm:pt>
    <dgm:pt modelId="{6655B7FD-9F5C-4FE4-82D7-8D9243168A27}">
      <dgm:prSet/>
      <dgm:spPr/>
      <dgm:t>
        <a:bodyPr/>
        <a:lstStyle/>
        <a:p>
          <a:pPr>
            <a:defRPr cap="all"/>
          </a:pPr>
          <a:r>
            <a:rPr lang="en-US" dirty="0"/>
            <a:t>Network, Network, Network</a:t>
          </a:r>
        </a:p>
      </dgm:t>
    </dgm:pt>
    <dgm:pt modelId="{1C08B64E-8B56-4616-A438-1668ED93D1E3}" type="parTrans" cxnId="{CE311013-BC79-446D-9609-6F24AE3A773A}">
      <dgm:prSet/>
      <dgm:spPr/>
      <dgm:t>
        <a:bodyPr/>
        <a:lstStyle/>
        <a:p>
          <a:endParaRPr lang="en-US"/>
        </a:p>
      </dgm:t>
    </dgm:pt>
    <dgm:pt modelId="{B120F889-B4AC-49A3-947E-82111A47EE10}" type="sibTrans" cxnId="{CE311013-BC79-446D-9609-6F24AE3A773A}">
      <dgm:prSet/>
      <dgm:spPr/>
      <dgm:t>
        <a:bodyPr/>
        <a:lstStyle/>
        <a:p>
          <a:endParaRPr lang="en-US"/>
        </a:p>
      </dgm:t>
    </dgm:pt>
    <dgm:pt modelId="{EF33E6D8-80A3-4599-BDDF-6E81F7EF6E04}" type="pres">
      <dgm:prSet presAssocID="{DF1A8184-715C-40E6-AA11-2583BEB78EAB}" presName="root" presStyleCnt="0">
        <dgm:presLayoutVars>
          <dgm:dir/>
          <dgm:resizeHandles val="exact"/>
        </dgm:presLayoutVars>
      </dgm:prSet>
      <dgm:spPr/>
    </dgm:pt>
    <dgm:pt modelId="{057FC98C-9487-4C78-B9A0-927093A64DB9}" type="pres">
      <dgm:prSet presAssocID="{3992FFD7-45D1-45A8-8452-832F1C98309A}" presName="compNode" presStyleCnt="0"/>
      <dgm:spPr/>
    </dgm:pt>
    <dgm:pt modelId="{E766AE0A-1C09-425F-8B09-B9F7ACB3D46F}" type="pres">
      <dgm:prSet presAssocID="{3992FFD7-45D1-45A8-8452-832F1C98309A}" presName="iconBgRect" presStyleLbl="bgShp" presStyleIdx="0" presStyleCnt="4"/>
      <dgm:spPr/>
    </dgm:pt>
    <dgm:pt modelId="{EED6C35D-235A-46BB-B77C-C6631E423552}" type="pres">
      <dgm:prSet presAssocID="{3992FFD7-45D1-45A8-8452-832F1C98309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D13DD726-F410-4A40-AB82-A58E24E445CB}" type="pres">
      <dgm:prSet presAssocID="{3992FFD7-45D1-45A8-8452-832F1C98309A}" presName="spaceRect" presStyleCnt="0"/>
      <dgm:spPr/>
    </dgm:pt>
    <dgm:pt modelId="{9F68C616-2277-4109-BB7E-33EC1DFAFC95}" type="pres">
      <dgm:prSet presAssocID="{3992FFD7-45D1-45A8-8452-832F1C98309A}" presName="textRect" presStyleLbl="revTx" presStyleIdx="0" presStyleCnt="4">
        <dgm:presLayoutVars>
          <dgm:chMax val="1"/>
          <dgm:chPref val="1"/>
        </dgm:presLayoutVars>
      </dgm:prSet>
      <dgm:spPr/>
    </dgm:pt>
    <dgm:pt modelId="{4E4B2E5D-672F-462B-9D68-AEE958312240}" type="pres">
      <dgm:prSet presAssocID="{8F457A5A-6A46-4C4C-A292-A765C4CDAD7C}" presName="sibTrans" presStyleCnt="0"/>
      <dgm:spPr/>
    </dgm:pt>
    <dgm:pt modelId="{86245076-ADC9-46E2-AFD2-58FEA5F5EB93}" type="pres">
      <dgm:prSet presAssocID="{63177078-7DAF-4014-B51E-683BB9802ADC}" presName="compNode" presStyleCnt="0"/>
      <dgm:spPr/>
    </dgm:pt>
    <dgm:pt modelId="{842E3D5C-6458-4414-893A-20061EC863AE}" type="pres">
      <dgm:prSet presAssocID="{63177078-7DAF-4014-B51E-683BB9802ADC}" presName="iconBgRect" presStyleLbl="bgShp" presStyleIdx="1" presStyleCnt="4"/>
      <dgm:spPr/>
    </dgm:pt>
    <dgm:pt modelId="{A0BC81BB-726F-4EEF-BE9C-0E9DA9580082}" type="pres">
      <dgm:prSet presAssocID="{63177078-7DAF-4014-B51E-683BB9802AD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078D2E03-187A-4BB0-9221-5A7713DAEDFA}" type="pres">
      <dgm:prSet presAssocID="{63177078-7DAF-4014-B51E-683BB9802ADC}" presName="spaceRect" presStyleCnt="0"/>
      <dgm:spPr/>
    </dgm:pt>
    <dgm:pt modelId="{9AE126FE-BD50-4E37-B27C-8E8AE978867D}" type="pres">
      <dgm:prSet presAssocID="{63177078-7DAF-4014-B51E-683BB9802ADC}" presName="textRect" presStyleLbl="revTx" presStyleIdx="1" presStyleCnt="4">
        <dgm:presLayoutVars>
          <dgm:chMax val="1"/>
          <dgm:chPref val="1"/>
        </dgm:presLayoutVars>
      </dgm:prSet>
      <dgm:spPr/>
    </dgm:pt>
    <dgm:pt modelId="{3FBE1FF1-3471-45A4-B07B-67B261F5AE04}" type="pres">
      <dgm:prSet presAssocID="{7EA5B1BD-8E5F-4B89-8DE2-4BDC3D618C09}" presName="sibTrans" presStyleCnt="0"/>
      <dgm:spPr/>
    </dgm:pt>
    <dgm:pt modelId="{1B9523F2-3436-42F2-A4FB-BA66C2D66C24}" type="pres">
      <dgm:prSet presAssocID="{0201F5C3-3A96-4214-AABD-B0BE33E0696F}" presName="compNode" presStyleCnt="0"/>
      <dgm:spPr/>
    </dgm:pt>
    <dgm:pt modelId="{DDC4991D-1B50-4043-AC72-C540D1170CBA}" type="pres">
      <dgm:prSet presAssocID="{0201F5C3-3A96-4214-AABD-B0BE33E0696F}" presName="iconBgRect" presStyleLbl="bgShp" presStyleIdx="2" presStyleCnt="4"/>
      <dgm:spPr/>
    </dgm:pt>
    <dgm:pt modelId="{71807247-99A6-423A-BBDF-42552F3031C4}" type="pres">
      <dgm:prSet presAssocID="{0201F5C3-3A96-4214-AABD-B0BE33E069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38340B9F-22EF-4470-9B3E-3640176BEC3D}" type="pres">
      <dgm:prSet presAssocID="{0201F5C3-3A96-4214-AABD-B0BE33E0696F}" presName="spaceRect" presStyleCnt="0"/>
      <dgm:spPr/>
    </dgm:pt>
    <dgm:pt modelId="{863B8AAA-F979-4EFD-A9DF-9F6218965710}" type="pres">
      <dgm:prSet presAssocID="{0201F5C3-3A96-4214-AABD-B0BE33E0696F}" presName="textRect" presStyleLbl="revTx" presStyleIdx="2" presStyleCnt="4">
        <dgm:presLayoutVars>
          <dgm:chMax val="1"/>
          <dgm:chPref val="1"/>
        </dgm:presLayoutVars>
      </dgm:prSet>
      <dgm:spPr/>
    </dgm:pt>
    <dgm:pt modelId="{CAB85B87-D41F-455F-9CBE-68D0E4D1C44C}" type="pres">
      <dgm:prSet presAssocID="{B043842F-00EA-4BAC-909C-FE82199EEC22}" presName="sibTrans" presStyleCnt="0"/>
      <dgm:spPr/>
    </dgm:pt>
    <dgm:pt modelId="{E592397F-0159-4959-ABC5-ED2F53892BD6}" type="pres">
      <dgm:prSet presAssocID="{6655B7FD-9F5C-4FE4-82D7-8D9243168A27}" presName="compNode" presStyleCnt="0"/>
      <dgm:spPr/>
    </dgm:pt>
    <dgm:pt modelId="{F13C55E9-CAD1-4947-80E3-B2085FF3472C}" type="pres">
      <dgm:prSet presAssocID="{6655B7FD-9F5C-4FE4-82D7-8D9243168A27}" presName="iconBgRect" presStyleLbl="bgShp" presStyleIdx="3" presStyleCnt="4"/>
      <dgm:spPr/>
    </dgm:pt>
    <dgm:pt modelId="{5E440A70-09FF-42CE-A2FA-0F7273E5AD34}" type="pres">
      <dgm:prSet presAssocID="{6655B7FD-9F5C-4FE4-82D7-8D9243168A2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ial Network"/>
        </a:ext>
      </dgm:extLst>
    </dgm:pt>
    <dgm:pt modelId="{B9C7C476-CD6C-4F2B-87B7-594536E9AC51}" type="pres">
      <dgm:prSet presAssocID="{6655B7FD-9F5C-4FE4-82D7-8D9243168A27}" presName="spaceRect" presStyleCnt="0"/>
      <dgm:spPr/>
    </dgm:pt>
    <dgm:pt modelId="{37EF2852-B62E-48DE-AA89-433B568F9BDE}" type="pres">
      <dgm:prSet presAssocID="{6655B7FD-9F5C-4FE4-82D7-8D9243168A27}" presName="textRect" presStyleLbl="revTx" presStyleIdx="3" presStyleCnt="4">
        <dgm:presLayoutVars>
          <dgm:chMax val="1"/>
          <dgm:chPref val="1"/>
        </dgm:presLayoutVars>
      </dgm:prSet>
      <dgm:spPr/>
    </dgm:pt>
  </dgm:ptLst>
  <dgm:cxnLst>
    <dgm:cxn modelId="{CE311013-BC79-446D-9609-6F24AE3A773A}" srcId="{DF1A8184-715C-40E6-AA11-2583BEB78EAB}" destId="{6655B7FD-9F5C-4FE4-82D7-8D9243168A27}" srcOrd="3" destOrd="0" parTransId="{1C08B64E-8B56-4616-A438-1668ED93D1E3}" sibTransId="{B120F889-B4AC-49A3-947E-82111A47EE10}"/>
    <dgm:cxn modelId="{9789AF26-AF55-4DAE-9FDB-02C45349BF0A}" type="presOf" srcId="{6655B7FD-9F5C-4FE4-82D7-8D9243168A27}" destId="{37EF2852-B62E-48DE-AA89-433B568F9BDE}" srcOrd="0" destOrd="0" presId="urn:microsoft.com/office/officeart/2018/5/layout/IconCircleLabelList"/>
    <dgm:cxn modelId="{40DEC42E-2CCE-4664-A497-93E6521F79CF}" srcId="{DF1A8184-715C-40E6-AA11-2583BEB78EAB}" destId="{63177078-7DAF-4014-B51E-683BB9802ADC}" srcOrd="1" destOrd="0" parTransId="{9CAB60F0-FB33-4C44-AE07-F7B47136CCC1}" sibTransId="{7EA5B1BD-8E5F-4B89-8DE2-4BDC3D618C09}"/>
    <dgm:cxn modelId="{B0831641-503B-45FE-B25F-4985D01A2019}" type="presOf" srcId="{63177078-7DAF-4014-B51E-683BB9802ADC}" destId="{9AE126FE-BD50-4E37-B27C-8E8AE978867D}" srcOrd="0" destOrd="0" presId="urn:microsoft.com/office/officeart/2018/5/layout/IconCircleLabelList"/>
    <dgm:cxn modelId="{AF5E204C-6115-46BE-A514-410406940094}" type="presOf" srcId="{3992FFD7-45D1-45A8-8452-832F1C98309A}" destId="{9F68C616-2277-4109-BB7E-33EC1DFAFC95}" srcOrd="0" destOrd="0" presId="urn:microsoft.com/office/officeart/2018/5/layout/IconCircleLabelList"/>
    <dgm:cxn modelId="{7603A877-F74F-45F8-8207-C7090F6A3CF9}" type="presOf" srcId="{0201F5C3-3A96-4214-AABD-B0BE33E0696F}" destId="{863B8AAA-F979-4EFD-A9DF-9F6218965710}" srcOrd="0" destOrd="0" presId="urn:microsoft.com/office/officeart/2018/5/layout/IconCircleLabelList"/>
    <dgm:cxn modelId="{0FAE7A8D-A089-488D-89E1-E0AAB2444DB6}" srcId="{DF1A8184-715C-40E6-AA11-2583BEB78EAB}" destId="{0201F5C3-3A96-4214-AABD-B0BE33E0696F}" srcOrd="2" destOrd="0" parTransId="{8E36E101-71EB-4199-9FE2-B31E8CCCA9C4}" sibTransId="{B043842F-00EA-4BAC-909C-FE82199EEC22}"/>
    <dgm:cxn modelId="{BB688FBC-29AA-4D47-82AB-D85EE8D49F35}" type="presOf" srcId="{DF1A8184-715C-40E6-AA11-2583BEB78EAB}" destId="{EF33E6D8-80A3-4599-BDDF-6E81F7EF6E04}" srcOrd="0" destOrd="0" presId="urn:microsoft.com/office/officeart/2018/5/layout/IconCircleLabelList"/>
    <dgm:cxn modelId="{07544EBD-3B9B-4D60-A0B7-6BF47EAE40C5}" srcId="{DF1A8184-715C-40E6-AA11-2583BEB78EAB}" destId="{3992FFD7-45D1-45A8-8452-832F1C98309A}" srcOrd="0" destOrd="0" parTransId="{B37A41CF-0B67-4EB9-A00E-8DE886FE60A1}" sibTransId="{8F457A5A-6A46-4C4C-A292-A765C4CDAD7C}"/>
    <dgm:cxn modelId="{C111A5AA-2E95-404E-8049-8A6037A8D31D}" type="presParOf" srcId="{EF33E6D8-80A3-4599-BDDF-6E81F7EF6E04}" destId="{057FC98C-9487-4C78-B9A0-927093A64DB9}" srcOrd="0" destOrd="0" presId="urn:microsoft.com/office/officeart/2018/5/layout/IconCircleLabelList"/>
    <dgm:cxn modelId="{DF0E34C8-9766-4BAC-812B-8D2450D477BD}" type="presParOf" srcId="{057FC98C-9487-4C78-B9A0-927093A64DB9}" destId="{E766AE0A-1C09-425F-8B09-B9F7ACB3D46F}" srcOrd="0" destOrd="0" presId="urn:microsoft.com/office/officeart/2018/5/layout/IconCircleLabelList"/>
    <dgm:cxn modelId="{4BDE07C8-9109-4C7D-A280-41C2A4900141}" type="presParOf" srcId="{057FC98C-9487-4C78-B9A0-927093A64DB9}" destId="{EED6C35D-235A-46BB-B77C-C6631E423552}" srcOrd="1" destOrd="0" presId="urn:microsoft.com/office/officeart/2018/5/layout/IconCircleLabelList"/>
    <dgm:cxn modelId="{A31BFDD8-6160-4C72-A586-7342001EF9FB}" type="presParOf" srcId="{057FC98C-9487-4C78-B9A0-927093A64DB9}" destId="{D13DD726-F410-4A40-AB82-A58E24E445CB}" srcOrd="2" destOrd="0" presId="urn:microsoft.com/office/officeart/2018/5/layout/IconCircleLabelList"/>
    <dgm:cxn modelId="{DAB775EC-D8F5-40D6-99C1-BCE6A041AE8A}" type="presParOf" srcId="{057FC98C-9487-4C78-B9A0-927093A64DB9}" destId="{9F68C616-2277-4109-BB7E-33EC1DFAFC95}" srcOrd="3" destOrd="0" presId="urn:microsoft.com/office/officeart/2018/5/layout/IconCircleLabelList"/>
    <dgm:cxn modelId="{90381355-C790-4488-B2E1-EA9F09B290FD}" type="presParOf" srcId="{EF33E6D8-80A3-4599-BDDF-6E81F7EF6E04}" destId="{4E4B2E5D-672F-462B-9D68-AEE958312240}" srcOrd="1" destOrd="0" presId="urn:microsoft.com/office/officeart/2018/5/layout/IconCircleLabelList"/>
    <dgm:cxn modelId="{D4BECF8B-626E-4C38-9023-6CBD42412F6E}" type="presParOf" srcId="{EF33E6D8-80A3-4599-BDDF-6E81F7EF6E04}" destId="{86245076-ADC9-46E2-AFD2-58FEA5F5EB93}" srcOrd="2" destOrd="0" presId="urn:microsoft.com/office/officeart/2018/5/layout/IconCircleLabelList"/>
    <dgm:cxn modelId="{B9652A82-1780-4FBC-B65B-FD5F5B4F361F}" type="presParOf" srcId="{86245076-ADC9-46E2-AFD2-58FEA5F5EB93}" destId="{842E3D5C-6458-4414-893A-20061EC863AE}" srcOrd="0" destOrd="0" presId="urn:microsoft.com/office/officeart/2018/5/layout/IconCircleLabelList"/>
    <dgm:cxn modelId="{51794F8D-18C3-49BF-ABC1-CC1E8B11BB85}" type="presParOf" srcId="{86245076-ADC9-46E2-AFD2-58FEA5F5EB93}" destId="{A0BC81BB-726F-4EEF-BE9C-0E9DA9580082}" srcOrd="1" destOrd="0" presId="urn:microsoft.com/office/officeart/2018/5/layout/IconCircleLabelList"/>
    <dgm:cxn modelId="{EAA85762-89C3-423B-89DC-F97AFB848270}" type="presParOf" srcId="{86245076-ADC9-46E2-AFD2-58FEA5F5EB93}" destId="{078D2E03-187A-4BB0-9221-5A7713DAEDFA}" srcOrd="2" destOrd="0" presId="urn:microsoft.com/office/officeart/2018/5/layout/IconCircleLabelList"/>
    <dgm:cxn modelId="{5941DB43-3F15-4DE0-AAF3-89EB28A08562}" type="presParOf" srcId="{86245076-ADC9-46E2-AFD2-58FEA5F5EB93}" destId="{9AE126FE-BD50-4E37-B27C-8E8AE978867D}" srcOrd="3" destOrd="0" presId="urn:microsoft.com/office/officeart/2018/5/layout/IconCircleLabelList"/>
    <dgm:cxn modelId="{E558BA64-7A6C-4027-9929-634B2E3D84E7}" type="presParOf" srcId="{EF33E6D8-80A3-4599-BDDF-6E81F7EF6E04}" destId="{3FBE1FF1-3471-45A4-B07B-67B261F5AE04}" srcOrd="3" destOrd="0" presId="urn:microsoft.com/office/officeart/2018/5/layout/IconCircleLabelList"/>
    <dgm:cxn modelId="{1FF9299C-48A6-4720-BA73-E766F2489561}" type="presParOf" srcId="{EF33E6D8-80A3-4599-BDDF-6E81F7EF6E04}" destId="{1B9523F2-3436-42F2-A4FB-BA66C2D66C24}" srcOrd="4" destOrd="0" presId="urn:microsoft.com/office/officeart/2018/5/layout/IconCircleLabelList"/>
    <dgm:cxn modelId="{CC28E0DB-3B67-483B-8B98-B1328D959755}" type="presParOf" srcId="{1B9523F2-3436-42F2-A4FB-BA66C2D66C24}" destId="{DDC4991D-1B50-4043-AC72-C540D1170CBA}" srcOrd="0" destOrd="0" presId="urn:microsoft.com/office/officeart/2018/5/layout/IconCircleLabelList"/>
    <dgm:cxn modelId="{10E500B5-CC78-4DC6-8317-96F8DBF0FA4D}" type="presParOf" srcId="{1B9523F2-3436-42F2-A4FB-BA66C2D66C24}" destId="{71807247-99A6-423A-BBDF-42552F3031C4}" srcOrd="1" destOrd="0" presId="urn:microsoft.com/office/officeart/2018/5/layout/IconCircleLabelList"/>
    <dgm:cxn modelId="{531AC8F4-4252-4F2C-9862-C6C9679BD904}" type="presParOf" srcId="{1B9523F2-3436-42F2-A4FB-BA66C2D66C24}" destId="{38340B9F-22EF-4470-9B3E-3640176BEC3D}" srcOrd="2" destOrd="0" presId="urn:microsoft.com/office/officeart/2018/5/layout/IconCircleLabelList"/>
    <dgm:cxn modelId="{3DB2189E-8C6E-457A-B239-1AE1E28E7879}" type="presParOf" srcId="{1B9523F2-3436-42F2-A4FB-BA66C2D66C24}" destId="{863B8AAA-F979-4EFD-A9DF-9F6218965710}" srcOrd="3" destOrd="0" presId="urn:microsoft.com/office/officeart/2018/5/layout/IconCircleLabelList"/>
    <dgm:cxn modelId="{6501359F-CB81-4625-912B-6D01353D9FBD}" type="presParOf" srcId="{EF33E6D8-80A3-4599-BDDF-6E81F7EF6E04}" destId="{CAB85B87-D41F-455F-9CBE-68D0E4D1C44C}" srcOrd="5" destOrd="0" presId="urn:microsoft.com/office/officeart/2018/5/layout/IconCircleLabelList"/>
    <dgm:cxn modelId="{B76EA480-73FC-4FAB-B0EB-7604C779E832}" type="presParOf" srcId="{EF33E6D8-80A3-4599-BDDF-6E81F7EF6E04}" destId="{E592397F-0159-4959-ABC5-ED2F53892BD6}" srcOrd="6" destOrd="0" presId="urn:microsoft.com/office/officeart/2018/5/layout/IconCircleLabelList"/>
    <dgm:cxn modelId="{4F83C0AE-B29F-4F51-936C-044B9CD69AFA}" type="presParOf" srcId="{E592397F-0159-4959-ABC5-ED2F53892BD6}" destId="{F13C55E9-CAD1-4947-80E3-B2085FF3472C}" srcOrd="0" destOrd="0" presId="urn:microsoft.com/office/officeart/2018/5/layout/IconCircleLabelList"/>
    <dgm:cxn modelId="{63A08267-5532-4373-B913-C49D56164ECE}" type="presParOf" srcId="{E592397F-0159-4959-ABC5-ED2F53892BD6}" destId="{5E440A70-09FF-42CE-A2FA-0F7273E5AD34}" srcOrd="1" destOrd="0" presId="urn:microsoft.com/office/officeart/2018/5/layout/IconCircleLabelList"/>
    <dgm:cxn modelId="{307FC26C-33A1-4D35-817B-6EEFF0B4A7FC}" type="presParOf" srcId="{E592397F-0159-4959-ABC5-ED2F53892BD6}" destId="{B9C7C476-CD6C-4F2B-87B7-594536E9AC51}" srcOrd="2" destOrd="0" presId="urn:microsoft.com/office/officeart/2018/5/layout/IconCircleLabelList"/>
    <dgm:cxn modelId="{0E1ED0F6-A3AC-4A3D-A641-58EDADB6C513}" type="presParOf" srcId="{E592397F-0159-4959-ABC5-ED2F53892BD6}" destId="{37EF2852-B62E-48DE-AA89-433B568F9BD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06FC5-2DFF-4BC5-B7F1-7465F7FE62B1}">
      <dsp:nvSpPr>
        <dsp:cNvPr id="0" name=""/>
        <dsp:cNvSpPr/>
      </dsp:nvSpPr>
      <dsp:spPr>
        <a:xfrm>
          <a:off x="746880" y="0"/>
          <a:ext cx="4910232" cy="4910232"/>
        </a:xfrm>
        <a:prstGeom prst="diamond">
          <a:avLst/>
        </a:prstGeom>
        <a:solidFill>
          <a:schemeClr val="accent5">
            <a:tint val="40000"/>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77BFE507-817E-49D9-BD54-7AD3E485C296}">
      <dsp:nvSpPr>
        <dsp:cNvPr id="0" name=""/>
        <dsp:cNvSpPr/>
      </dsp:nvSpPr>
      <dsp:spPr>
        <a:xfrm>
          <a:off x="1213352" y="466472"/>
          <a:ext cx="1914990" cy="1914990"/>
        </a:xfrm>
        <a:prstGeom prst="round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Microphones will be automatically muted upon entry.</a:t>
          </a:r>
        </a:p>
      </dsp:txBody>
      <dsp:txXfrm>
        <a:off x="1306834" y="559954"/>
        <a:ext cx="1728026" cy="1728026"/>
      </dsp:txXfrm>
    </dsp:sp>
    <dsp:sp modelId="{A2F1728F-5F71-4784-890E-24514F055E2F}">
      <dsp:nvSpPr>
        <dsp:cNvPr id="0" name=""/>
        <dsp:cNvSpPr/>
      </dsp:nvSpPr>
      <dsp:spPr>
        <a:xfrm>
          <a:off x="3275650" y="466472"/>
          <a:ext cx="1914990" cy="1914990"/>
        </a:xfrm>
        <a:prstGeom prst="roundRect">
          <a:avLst/>
        </a:prstGeom>
        <a:gradFill rotWithShape="0">
          <a:gsLst>
            <a:gs pos="0">
              <a:schemeClr val="accent5">
                <a:hueOff val="-392970"/>
                <a:satOff val="3270"/>
                <a:lumOff val="-8627"/>
                <a:alphaOff val="0"/>
                <a:tint val="96000"/>
                <a:satMod val="100000"/>
                <a:lumMod val="104000"/>
              </a:schemeClr>
            </a:gs>
            <a:gs pos="78000">
              <a:schemeClr val="accent5">
                <a:hueOff val="-392970"/>
                <a:satOff val="3270"/>
                <a:lumOff val="-8627"/>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Please turn off video, if it’s activated.</a:t>
          </a:r>
        </a:p>
      </dsp:txBody>
      <dsp:txXfrm>
        <a:off x="3369132" y="559954"/>
        <a:ext cx="1728026" cy="1728026"/>
      </dsp:txXfrm>
    </dsp:sp>
    <dsp:sp modelId="{60FC1EED-0359-4E2C-ACC5-A04C1B4B10CD}">
      <dsp:nvSpPr>
        <dsp:cNvPr id="0" name=""/>
        <dsp:cNvSpPr/>
      </dsp:nvSpPr>
      <dsp:spPr>
        <a:xfrm>
          <a:off x="1213352" y="2528769"/>
          <a:ext cx="1914990" cy="1914990"/>
        </a:xfrm>
        <a:prstGeom prst="roundRect">
          <a:avLst/>
        </a:prstGeom>
        <a:gradFill rotWithShape="0">
          <a:gsLst>
            <a:gs pos="0">
              <a:schemeClr val="accent5">
                <a:hueOff val="-785941"/>
                <a:satOff val="6540"/>
                <a:lumOff val="-17255"/>
                <a:alphaOff val="0"/>
                <a:tint val="96000"/>
                <a:satMod val="100000"/>
                <a:lumMod val="104000"/>
              </a:schemeClr>
            </a:gs>
            <a:gs pos="78000">
              <a:schemeClr val="accent5">
                <a:hueOff val="-785941"/>
                <a:satOff val="6540"/>
                <a:lumOff val="-17255"/>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An online survey link will be posted at the beginning, throughout and at the end of the session in the chat box.</a:t>
          </a:r>
        </a:p>
      </dsp:txBody>
      <dsp:txXfrm>
        <a:off x="1306834" y="2622251"/>
        <a:ext cx="1728026" cy="1728026"/>
      </dsp:txXfrm>
    </dsp:sp>
    <dsp:sp modelId="{C0CFD63E-F2C8-4BFA-89DC-079608574CE1}">
      <dsp:nvSpPr>
        <dsp:cNvPr id="0" name=""/>
        <dsp:cNvSpPr/>
      </dsp:nvSpPr>
      <dsp:spPr>
        <a:xfrm>
          <a:off x="3275650" y="2528769"/>
          <a:ext cx="1914990" cy="1914990"/>
        </a:xfrm>
        <a:prstGeom prst="roundRect">
          <a:avLst/>
        </a:prstGeom>
        <a:gradFill rotWithShape="0">
          <a:gsLst>
            <a:gs pos="0">
              <a:schemeClr val="accent5">
                <a:hueOff val="-1178911"/>
                <a:satOff val="9810"/>
                <a:lumOff val="-25882"/>
                <a:alphaOff val="0"/>
                <a:tint val="96000"/>
                <a:satMod val="100000"/>
                <a:lumMod val="104000"/>
              </a:schemeClr>
            </a:gs>
            <a:gs pos="78000">
              <a:schemeClr val="accent5">
                <a:hueOff val="-1178911"/>
                <a:satOff val="9810"/>
                <a:lumOff val="-2588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 Please submit any questions you may have directly to the presenters via the chat box, and it will be answered at the Q &amp; A Session.</a:t>
          </a:r>
        </a:p>
      </dsp:txBody>
      <dsp:txXfrm>
        <a:off x="3369132" y="2622251"/>
        <a:ext cx="1728026" cy="1728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19347-9E9A-4327-B265-167396EF10E8}">
      <dsp:nvSpPr>
        <dsp:cNvPr id="0" name=""/>
        <dsp:cNvSpPr/>
      </dsp:nvSpPr>
      <dsp:spPr>
        <a:xfrm>
          <a:off x="0" y="1806"/>
          <a:ext cx="7543800" cy="9370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Airport Concessionaire Disadvantaged Business Enterprise (ACDBE) </a:t>
          </a:r>
        </a:p>
        <a:p>
          <a:pPr marL="0" lvl="0" indent="0" algn="l" defTabSz="622300">
            <a:lnSpc>
              <a:spcPct val="90000"/>
            </a:lnSpc>
            <a:spcBef>
              <a:spcPct val="0"/>
            </a:spcBef>
            <a:spcAft>
              <a:spcPct val="35000"/>
            </a:spcAft>
            <a:buNone/>
          </a:pPr>
          <a:r>
            <a:rPr lang="en-US" sz="1400" b="0" i="0" u="none" kern="1200" dirty="0"/>
            <a:t>- </a:t>
          </a:r>
          <a:r>
            <a:rPr lang="en-US" sz="1400" kern="1200" dirty="0"/>
            <a:t>Opportunity to bid on contracts issued by entities receiving federal funds through the Federal Aviation Administration (FAA), including at airports (airside, landside and off airport) </a:t>
          </a:r>
        </a:p>
      </dsp:txBody>
      <dsp:txXfrm>
        <a:off x="45742" y="47548"/>
        <a:ext cx="7452316" cy="845537"/>
      </dsp:txXfrm>
    </dsp:sp>
    <dsp:sp modelId="{B7EF4E58-F3C2-4568-86AC-D97E2A48EF45}">
      <dsp:nvSpPr>
        <dsp:cNvPr id="0" name=""/>
        <dsp:cNvSpPr/>
      </dsp:nvSpPr>
      <dsp:spPr>
        <a:xfrm>
          <a:off x="0" y="950288"/>
          <a:ext cx="7543800" cy="937021"/>
        </a:xfrm>
        <a:prstGeom prst="roundRect">
          <a:avLst/>
        </a:prstGeom>
        <a:solidFill>
          <a:schemeClr val="accent2">
            <a:hueOff val="-852980"/>
            <a:satOff val="-9616"/>
            <a:lumOff val="117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Disadvantaged Business Enterprise (DBE) </a:t>
          </a:r>
        </a:p>
        <a:p>
          <a:pPr marL="0" lvl="0" indent="0" algn="l" defTabSz="666750">
            <a:lnSpc>
              <a:spcPct val="90000"/>
            </a:lnSpc>
            <a:spcBef>
              <a:spcPct val="0"/>
            </a:spcBef>
            <a:spcAft>
              <a:spcPct val="35000"/>
            </a:spcAft>
            <a:buNone/>
          </a:pPr>
          <a:r>
            <a:rPr lang="en-US" sz="1500" kern="1200" dirty="0"/>
            <a:t>– Opportunity to bid on contracts issued by entities that receive federal aid from Federal Highway </a:t>
          </a:r>
          <a:r>
            <a:rPr lang="en-US" sz="1400" kern="1200" dirty="0"/>
            <a:t>Administration</a:t>
          </a:r>
          <a:r>
            <a:rPr lang="en-US" sz="1500" kern="1200" dirty="0"/>
            <a:t>, Federal Aviation Administration, United States Department of Transportation</a:t>
          </a:r>
        </a:p>
      </dsp:txBody>
      <dsp:txXfrm>
        <a:off x="45742" y="996030"/>
        <a:ext cx="7452316" cy="845537"/>
      </dsp:txXfrm>
    </dsp:sp>
    <dsp:sp modelId="{263A6BA1-D5B7-4BF6-830A-797F65F12554}">
      <dsp:nvSpPr>
        <dsp:cNvPr id="0" name=""/>
        <dsp:cNvSpPr/>
      </dsp:nvSpPr>
      <dsp:spPr>
        <a:xfrm>
          <a:off x="0" y="1898770"/>
          <a:ext cx="7543800" cy="937021"/>
        </a:xfrm>
        <a:prstGeom prst="roundRect">
          <a:avLst/>
        </a:prstGeom>
        <a:solidFill>
          <a:schemeClr val="accent2">
            <a:hueOff val="-1705961"/>
            <a:satOff val="-19232"/>
            <a:lumOff val="23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Minority / Woman – Owned Business Enterprise (MBE / WBE)</a:t>
          </a:r>
        </a:p>
        <a:p>
          <a:pPr marL="0" lvl="0" indent="0" algn="l" defTabSz="622300">
            <a:lnSpc>
              <a:spcPct val="90000"/>
            </a:lnSpc>
            <a:spcBef>
              <a:spcPct val="0"/>
            </a:spcBef>
            <a:spcAft>
              <a:spcPct val="35000"/>
            </a:spcAft>
            <a:buNone/>
          </a:pPr>
          <a:r>
            <a:rPr lang="en-US" sz="1400" kern="1200" dirty="0"/>
            <a:t> – Opportunity to bid on contracts issued by local government</a:t>
          </a:r>
        </a:p>
      </dsp:txBody>
      <dsp:txXfrm>
        <a:off x="45742" y="1944512"/>
        <a:ext cx="7452316" cy="845537"/>
      </dsp:txXfrm>
    </dsp:sp>
    <dsp:sp modelId="{7BC3254A-6F7A-4D91-8688-0FBE7B5F017E}">
      <dsp:nvSpPr>
        <dsp:cNvPr id="0" name=""/>
        <dsp:cNvSpPr/>
      </dsp:nvSpPr>
      <dsp:spPr>
        <a:xfrm>
          <a:off x="0" y="2847252"/>
          <a:ext cx="7543800" cy="937021"/>
        </a:xfrm>
        <a:prstGeom prst="roundRect">
          <a:avLst/>
        </a:prstGeom>
        <a:solidFill>
          <a:schemeClr val="accent2">
            <a:hueOff val="-2558941"/>
            <a:satOff val="-28848"/>
            <a:lumOff val="35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Small Business Enterprise (SBE) </a:t>
          </a:r>
        </a:p>
        <a:p>
          <a:pPr marL="0" lvl="0" indent="0" algn="l" defTabSz="622300">
            <a:lnSpc>
              <a:spcPct val="90000"/>
            </a:lnSpc>
            <a:spcBef>
              <a:spcPct val="0"/>
            </a:spcBef>
            <a:spcAft>
              <a:spcPct val="35000"/>
            </a:spcAft>
            <a:buNone/>
          </a:pPr>
          <a:r>
            <a:rPr lang="en-US" sz="1400" kern="1200" dirty="0"/>
            <a:t>– Opportunity to bid on contracts issued by local government (race and gender neutral)</a:t>
          </a:r>
        </a:p>
      </dsp:txBody>
      <dsp:txXfrm>
        <a:off x="45742" y="2892994"/>
        <a:ext cx="7452316" cy="845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FB05C-2092-46EB-A929-583C364862B3}">
      <dsp:nvSpPr>
        <dsp:cNvPr id="0" name=""/>
        <dsp:cNvSpPr/>
      </dsp:nvSpPr>
      <dsp:spPr>
        <a:xfrm>
          <a:off x="574666" y="58595"/>
          <a:ext cx="1349492" cy="134949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E5C761-3FBB-414E-99AF-281F04D67565}">
      <dsp:nvSpPr>
        <dsp:cNvPr id="0" name=""/>
        <dsp:cNvSpPr/>
      </dsp:nvSpPr>
      <dsp:spPr>
        <a:xfrm>
          <a:off x="862262" y="346191"/>
          <a:ext cx="774298" cy="774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4CD9FE-74AC-460F-8D5B-BBBC79EA5012}">
      <dsp:nvSpPr>
        <dsp:cNvPr id="0" name=""/>
        <dsp:cNvSpPr/>
      </dsp:nvSpPr>
      <dsp:spPr>
        <a:xfrm>
          <a:off x="143271" y="1828420"/>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Access to opportunities issued by government entities</a:t>
          </a:r>
        </a:p>
      </dsp:txBody>
      <dsp:txXfrm>
        <a:off x="143271" y="1828420"/>
        <a:ext cx="2212282" cy="720000"/>
      </dsp:txXfrm>
    </dsp:sp>
    <dsp:sp modelId="{2E27F238-3DA6-431E-BFA9-12ABA2038FA8}">
      <dsp:nvSpPr>
        <dsp:cNvPr id="0" name=""/>
        <dsp:cNvSpPr/>
      </dsp:nvSpPr>
      <dsp:spPr>
        <a:xfrm>
          <a:off x="3174097" y="58595"/>
          <a:ext cx="1349492" cy="134949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2E3A1-E0EF-43A6-9FE5-4590C0A8ED5B}">
      <dsp:nvSpPr>
        <dsp:cNvPr id="0" name=""/>
        <dsp:cNvSpPr/>
      </dsp:nvSpPr>
      <dsp:spPr>
        <a:xfrm>
          <a:off x="3461694" y="346191"/>
          <a:ext cx="774298" cy="774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F2345A-AC04-4062-98BF-AEBC4B368247}">
      <dsp:nvSpPr>
        <dsp:cNvPr id="0" name=""/>
        <dsp:cNvSpPr/>
      </dsp:nvSpPr>
      <dsp:spPr>
        <a:xfrm>
          <a:off x="2742702" y="1828420"/>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Enhance marketing </a:t>
          </a:r>
        </a:p>
      </dsp:txBody>
      <dsp:txXfrm>
        <a:off x="2742702" y="1828420"/>
        <a:ext cx="2212282" cy="720000"/>
      </dsp:txXfrm>
    </dsp:sp>
    <dsp:sp modelId="{DE3AD0C3-077A-4BE1-8FF2-D616F29B2AD5}">
      <dsp:nvSpPr>
        <dsp:cNvPr id="0" name=""/>
        <dsp:cNvSpPr/>
      </dsp:nvSpPr>
      <dsp:spPr>
        <a:xfrm>
          <a:off x="574666" y="3101491"/>
          <a:ext cx="1349492" cy="134949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F0521-4DB8-4F0B-9594-F5EC693009BF}">
      <dsp:nvSpPr>
        <dsp:cNvPr id="0" name=""/>
        <dsp:cNvSpPr/>
      </dsp:nvSpPr>
      <dsp:spPr>
        <a:xfrm>
          <a:off x="862262" y="3389087"/>
          <a:ext cx="774298" cy="774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3215DE-FBB3-491C-B1D2-EFC73880CA8A}">
      <dsp:nvSpPr>
        <dsp:cNvPr id="0" name=""/>
        <dsp:cNvSpPr/>
      </dsp:nvSpPr>
      <dsp:spPr>
        <a:xfrm>
          <a:off x="143271" y="4871316"/>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Business development opportunities</a:t>
          </a:r>
        </a:p>
      </dsp:txBody>
      <dsp:txXfrm>
        <a:off x="143271" y="4871316"/>
        <a:ext cx="2212282" cy="720000"/>
      </dsp:txXfrm>
    </dsp:sp>
    <dsp:sp modelId="{2A2BD72F-43D2-4663-8EFB-45F4FEBA0916}">
      <dsp:nvSpPr>
        <dsp:cNvPr id="0" name=""/>
        <dsp:cNvSpPr/>
      </dsp:nvSpPr>
      <dsp:spPr>
        <a:xfrm>
          <a:off x="3174097" y="3101491"/>
          <a:ext cx="1349492" cy="134949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8EE7A-F823-4A62-BA8D-2108E0EF56E0}">
      <dsp:nvSpPr>
        <dsp:cNvPr id="0" name=""/>
        <dsp:cNvSpPr/>
      </dsp:nvSpPr>
      <dsp:spPr>
        <a:xfrm>
          <a:off x="3461694" y="3389087"/>
          <a:ext cx="774298" cy="7742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061099-AAA3-4A2D-9794-D38468139E3E}">
      <dsp:nvSpPr>
        <dsp:cNvPr id="0" name=""/>
        <dsp:cNvSpPr/>
      </dsp:nvSpPr>
      <dsp:spPr>
        <a:xfrm>
          <a:off x="2742702" y="4871316"/>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Networking opportunities via outreach events</a:t>
          </a:r>
        </a:p>
      </dsp:txBody>
      <dsp:txXfrm>
        <a:off x="2742702" y="4871316"/>
        <a:ext cx="221228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6AE0A-1C09-425F-8B09-B9F7ACB3D46F}">
      <dsp:nvSpPr>
        <dsp:cNvPr id="0" name=""/>
        <dsp:cNvSpPr/>
      </dsp:nvSpPr>
      <dsp:spPr>
        <a:xfrm>
          <a:off x="326605" y="893196"/>
          <a:ext cx="1016507" cy="101650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D6C35D-235A-46BB-B77C-C6631E423552}">
      <dsp:nvSpPr>
        <dsp:cNvPr id="0" name=""/>
        <dsp:cNvSpPr/>
      </dsp:nvSpPr>
      <dsp:spPr>
        <a:xfrm>
          <a:off x="543237" y="1109829"/>
          <a:ext cx="583242" cy="583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68C616-2277-4109-BB7E-33EC1DFAFC95}">
      <dsp:nvSpPr>
        <dsp:cNvPr id="0" name=""/>
        <dsp:cNvSpPr/>
      </dsp:nvSpPr>
      <dsp:spPr>
        <a:xfrm>
          <a:off x="1655"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Register as a vendor on each NCTRCA member’s website</a:t>
          </a:r>
        </a:p>
      </dsp:txBody>
      <dsp:txXfrm>
        <a:off x="1655" y="2226321"/>
        <a:ext cx="1666406" cy="666562"/>
      </dsp:txXfrm>
    </dsp:sp>
    <dsp:sp modelId="{842E3D5C-6458-4414-893A-20061EC863AE}">
      <dsp:nvSpPr>
        <dsp:cNvPr id="0" name=""/>
        <dsp:cNvSpPr/>
      </dsp:nvSpPr>
      <dsp:spPr>
        <a:xfrm>
          <a:off x="2284632" y="893196"/>
          <a:ext cx="1016507" cy="101650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BC81BB-726F-4EEF-BE9C-0E9DA9580082}">
      <dsp:nvSpPr>
        <dsp:cNvPr id="0" name=""/>
        <dsp:cNvSpPr/>
      </dsp:nvSpPr>
      <dsp:spPr>
        <a:xfrm>
          <a:off x="2501265" y="1109829"/>
          <a:ext cx="583242" cy="583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E126FE-BD50-4E37-B27C-8E8AE978867D}">
      <dsp:nvSpPr>
        <dsp:cNvPr id="0" name=""/>
        <dsp:cNvSpPr/>
      </dsp:nvSpPr>
      <dsp:spPr>
        <a:xfrm>
          <a:off x="1959683"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Attend pre-bid meetings</a:t>
          </a:r>
        </a:p>
      </dsp:txBody>
      <dsp:txXfrm>
        <a:off x="1959683" y="2226321"/>
        <a:ext cx="1666406" cy="666562"/>
      </dsp:txXfrm>
    </dsp:sp>
    <dsp:sp modelId="{DDC4991D-1B50-4043-AC72-C540D1170CBA}">
      <dsp:nvSpPr>
        <dsp:cNvPr id="0" name=""/>
        <dsp:cNvSpPr/>
      </dsp:nvSpPr>
      <dsp:spPr>
        <a:xfrm>
          <a:off x="4242659" y="893196"/>
          <a:ext cx="1016507" cy="101650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07247-99A6-423A-BBDF-42552F3031C4}">
      <dsp:nvSpPr>
        <dsp:cNvPr id="0" name=""/>
        <dsp:cNvSpPr/>
      </dsp:nvSpPr>
      <dsp:spPr>
        <a:xfrm>
          <a:off x="4459292" y="1109829"/>
          <a:ext cx="583242" cy="583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3B8AAA-F979-4EFD-A9DF-9F6218965710}">
      <dsp:nvSpPr>
        <dsp:cNvPr id="0" name=""/>
        <dsp:cNvSpPr/>
      </dsp:nvSpPr>
      <dsp:spPr>
        <a:xfrm>
          <a:off x="3917710"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Attend outreach events</a:t>
          </a:r>
        </a:p>
      </dsp:txBody>
      <dsp:txXfrm>
        <a:off x="3917710" y="2226321"/>
        <a:ext cx="1666406" cy="666562"/>
      </dsp:txXfrm>
    </dsp:sp>
    <dsp:sp modelId="{F13C55E9-CAD1-4947-80E3-B2085FF3472C}">
      <dsp:nvSpPr>
        <dsp:cNvPr id="0" name=""/>
        <dsp:cNvSpPr/>
      </dsp:nvSpPr>
      <dsp:spPr>
        <a:xfrm>
          <a:off x="6200687" y="893196"/>
          <a:ext cx="1016507" cy="101650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40A70-09FF-42CE-A2FA-0F7273E5AD34}">
      <dsp:nvSpPr>
        <dsp:cNvPr id="0" name=""/>
        <dsp:cNvSpPr/>
      </dsp:nvSpPr>
      <dsp:spPr>
        <a:xfrm>
          <a:off x="6417319" y="1109829"/>
          <a:ext cx="583242" cy="583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EF2852-B62E-48DE-AA89-433B568F9BDE}">
      <dsp:nvSpPr>
        <dsp:cNvPr id="0" name=""/>
        <dsp:cNvSpPr/>
      </dsp:nvSpPr>
      <dsp:spPr>
        <a:xfrm>
          <a:off x="5875737"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Network, Network, Network</a:t>
          </a:r>
        </a:p>
      </dsp:txBody>
      <dsp:txXfrm>
        <a:off x="5875737" y="2226321"/>
        <a:ext cx="1666406" cy="66656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0C509-5E44-4000-BD41-009DFD35E8E2}" type="datetimeFigureOut">
              <a:rPr lang="en-US" smtClean="0"/>
              <a:t>11/12/2020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6F009-12DA-4CB7-98FF-DC274E2E4462}" type="slidenum">
              <a:rPr lang="en-US" smtClean="0"/>
              <a:t>‹#›</a:t>
            </a:fld>
            <a:endParaRPr lang="en-US" dirty="0"/>
          </a:p>
        </p:txBody>
      </p:sp>
    </p:spTree>
    <p:extLst>
      <p:ext uri="{BB962C8B-B14F-4D97-AF65-F5344CB8AC3E}">
        <p14:creationId xmlns:p14="http://schemas.microsoft.com/office/powerpoint/2010/main" val="47518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5DC970-2991-4F13-90F3-D81376506F13}" type="slidenum">
              <a:rPr lang="en-US" smtClean="0"/>
              <a:t>1</a:t>
            </a:fld>
            <a:endParaRPr lang="en-US" dirty="0"/>
          </a:p>
        </p:txBody>
      </p:sp>
    </p:spTree>
    <p:extLst>
      <p:ext uri="{BB962C8B-B14F-4D97-AF65-F5344CB8AC3E}">
        <p14:creationId xmlns:p14="http://schemas.microsoft.com/office/powerpoint/2010/main" val="219084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6429E-F68E-4983-AB23-F3F6452B7BDD}" type="slidenum">
              <a:rPr lang="en-US" altLang="en-US" smtClean="0"/>
              <a:pPr/>
              <a:t>33</a:t>
            </a:fld>
            <a:endParaRPr lang="en-US" altLang="en-US" dirty="0"/>
          </a:p>
        </p:txBody>
      </p:sp>
    </p:spTree>
    <p:extLst>
      <p:ext uri="{BB962C8B-B14F-4D97-AF65-F5344CB8AC3E}">
        <p14:creationId xmlns:p14="http://schemas.microsoft.com/office/powerpoint/2010/main" val="402839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6429E-F68E-4983-AB23-F3F6452B7BDD}" type="slidenum">
              <a:rPr lang="en-US" altLang="en-US" smtClean="0"/>
              <a:pPr/>
              <a:t>39</a:t>
            </a:fld>
            <a:endParaRPr lang="en-US" altLang="en-US" dirty="0"/>
          </a:p>
        </p:txBody>
      </p:sp>
    </p:spTree>
    <p:extLst>
      <p:ext uri="{BB962C8B-B14F-4D97-AF65-F5344CB8AC3E}">
        <p14:creationId xmlns:p14="http://schemas.microsoft.com/office/powerpoint/2010/main" val="239161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DAD1DA-2DEA-4B6E-8C10-A05FEA5A5F40}" type="slidenum">
              <a:rPr lang="en-US" smtClean="0"/>
              <a:t>44</a:t>
            </a:fld>
            <a:endParaRPr lang="en-US" dirty="0"/>
          </a:p>
        </p:txBody>
      </p:sp>
    </p:spTree>
    <p:extLst>
      <p:ext uri="{BB962C8B-B14F-4D97-AF65-F5344CB8AC3E}">
        <p14:creationId xmlns:p14="http://schemas.microsoft.com/office/powerpoint/2010/main" val="1211269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DAD1DA-2DEA-4B6E-8C10-A05FEA5A5F40}" type="slidenum">
              <a:rPr lang="en-US" smtClean="0"/>
              <a:t>45</a:t>
            </a:fld>
            <a:endParaRPr lang="en-US" dirty="0"/>
          </a:p>
        </p:txBody>
      </p:sp>
    </p:spTree>
    <p:extLst>
      <p:ext uri="{BB962C8B-B14F-4D97-AF65-F5344CB8AC3E}">
        <p14:creationId xmlns:p14="http://schemas.microsoft.com/office/powerpoint/2010/main" val="2476928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0527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0214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31132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777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65518" indent="-165518">
              <a:buFont typeface="Arial"/>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63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3219237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524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4750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751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96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313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49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636588"/>
            <a:ext cx="3163888" cy="1781175"/>
          </a:xfrm>
          <a:prstGeom prst="rect">
            <a:avLst/>
          </a:prstGeom>
          <a:noFill/>
          <a:ln w="12700">
            <a:solidFill>
              <a:prstClr val="black"/>
            </a:solidFill>
          </a:ln>
        </p:spPr>
      </p:sp>
      <p:sp>
        <p:nvSpPr>
          <p:cNvPr id="3" name="Notes Placeholder 2"/>
          <p:cNvSpPr>
            <a:spLocks noGrp="1"/>
          </p:cNvSpPr>
          <p:nvPr>
            <p:ph type="body" idx="1"/>
          </p:nvPr>
        </p:nvSpPr>
        <p:spPr>
          <a:xfrm>
            <a:off x="621499" y="2747726"/>
            <a:ext cx="5303437" cy="4162257"/>
          </a:xfrm>
        </p:spPr>
        <p:txBody>
          <a:bodyPr/>
          <a:lstStyle/>
          <a:p>
            <a:endParaRPr lang="en-US" dirty="0"/>
          </a:p>
        </p:txBody>
      </p:sp>
    </p:spTree>
    <p:extLst>
      <p:ext uri="{BB962C8B-B14F-4D97-AF65-F5344CB8AC3E}">
        <p14:creationId xmlns:p14="http://schemas.microsoft.com/office/powerpoint/2010/main" val="20946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668338"/>
            <a:ext cx="5937250" cy="3340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E92DAB-A8C5-4395-9925-82DD71DD68EF}" type="slidenum">
              <a:rPr lang="en-US" smtClean="0">
                <a:solidFill>
                  <a:srgbClr val="000000"/>
                </a:solidFill>
              </a:rPr>
              <a:pPr/>
              <a:t>16</a:t>
            </a:fld>
            <a:endParaRPr lang="en-US" dirty="0">
              <a:solidFill>
                <a:srgbClr val="000000"/>
              </a:solidFill>
            </a:endParaRPr>
          </a:p>
        </p:txBody>
      </p:sp>
    </p:spTree>
    <p:extLst>
      <p:ext uri="{BB962C8B-B14F-4D97-AF65-F5344CB8AC3E}">
        <p14:creationId xmlns:p14="http://schemas.microsoft.com/office/powerpoint/2010/main" val="413393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pPr>
                <a:defRPr/>
              </a:pPr>
              <a:t>17</a:t>
            </a:fld>
            <a:endParaRPr lang="en-US" dirty="0"/>
          </a:p>
        </p:txBody>
      </p:sp>
    </p:spTree>
    <p:extLst>
      <p:ext uri="{BB962C8B-B14F-4D97-AF65-F5344CB8AC3E}">
        <p14:creationId xmlns:p14="http://schemas.microsoft.com/office/powerpoint/2010/main" val="135021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6964" rtl="0" eaLnBrk="0" fontAlgn="base" latinLnBrk="0" hangingPunct="0">
              <a:lnSpc>
                <a:spcPct val="100000"/>
              </a:lnSpc>
              <a:spcBef>
                <a:spcPct val="0"/>
              </a:spcBef>
              <a:spcAft>
                <a:spcPct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Times New Roman" pitchFamily="16" charset="0"/>
                <a:ea typeface="+mn-ea"/>
                <a:cs typeface="+mn-cs"/>
              </a:rPr>
              <a:pPr marL="0" marR="0" lvl="0" indent="0" algn="r" defTabSz="926964"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347072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a:defRPr/>
            </a:pPr>
            <a:fld id="{35F4FE4D-D970-41C4-A419-AB92A14E0D4F}"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282574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6429E-F68E-4983-AB23-F3F6452B7BDD}" type="slidenum">
              <a:rPr lang="en-US" altLang="en-US" smtClean="0"/>
              <a:pPr/>
              <a:t>29</a:t>
            </a:fld>
            <a:endParaRPr lang="en-US" altLang="en-US" dirty="0"/>
          </a:p>
        </p:txBody>
      </p:sp>
    </p:spTree>
    <p:extLst>
      <p:ext uri="{BB962C8B-B14F-4D97-AF65-F5344CB8AC3E}">
        <p14:creationId xmlns:p14="http://schemas.microsoft.com/office/powerpoint/2010/main" val="956729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6429E-F68E-4983-AB23-F3F6452B7BDD}" type="slidenum">
              <a:rPr lang="en-US" altLang="en-US" smtClean="0"/>
              <a:pPr/>
              <a:t>32</a:t>
            </a:fld>
            <a:endParaRPr lang="en-US" altLang="en-US" dirty="0"/>
          </a:p>
        </p:txBody>
      </p:sp>
    </p:spTree>
    <p:extLst>
      <p:ext uri="{BB962C8B-B14F-4D97-AF65-F5344CB8AC3E}">
        <p14:creationId xmlns:p14="http://schemas.microsoft.com/office/powerpoint/2010/main" val="2474836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jp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11/12/2020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11/12/2020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11/12/2020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38" y="0"/>
            <a:ext cx="6591300" cy="6858000"/>
          </a:xfrm>
          <a:prstGeom prst="rect">
            <a:avLst/>
          </a:prstGeom>
        </p:spPr>
      </p:pic>
      <p:sp>
        <p:nvSpPr>
          <p:cNvPr id="8" name="Rectangle 7"/>
          <p:cNvSpPr/>
          <p:nvPr userDrawn="1"/>
        </p:nvSpPr>
        <p:spPr bwMode="auto">
          <a:xfrm>
            <a:off x="6073031" y="0"/>
            <a:ext cx="6119004" cy="68580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9" tIns="45719" rIns="91439" bIns="45719" numCol="1" rtlCol="0" anchor="t" anchorCtr="0" compatLnSpc="1">
            <a:prstTxWarp prst="textNoShape">
              <a:avLst/>
            </a:prstTxWarp>
          </a:bodyPr>
          <a:lstStyle/>
          <a:p>
            <a:pPr defTabSz="914332"/>
            <a:endParaRPr lang="en-US" sz="2400" dirty="0">
              <a:solidFill>
                <a:srgbClr val="000000"/>
              </a:solidFill>
            </a:endParaRPr>
          </a:p>
        </p:txBody>
      </p:sp>
      <p:sp>
        <p:nvSpPr>
          <p:cNvPr id="59" name="Rectangle 58"/>
          <p:cNvSpPr/>
          <p:nvPr userDrawn="1"/>
        </p:nvSpPr>
        <p:spPr bwMode="auto">
          <a:xfrm>
            <a:off x="6734175" y="2143157"/>
            <a:ext cx="76200" cy="2266951"/>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91439" tIns="45719" rIns="91439" bIns="45719" numCol="1" rtlCol="0" anchor="t" anchorCtr="0" compatLnSpc="1">
            <a:prstTxWarp prst="textNoShape">
              <a:avLst/>
            </a:prstTxWarp>
          </a:bodyPr>
          <a:lstStyle/>
          <a:p>
            <a:pPr defTabSz="914332"/>
            <a:endParaRPr lang="en-US" sz="2400" dirty="0">
              <a:solidFill>
                <a:srgbClr val="000000"/>
              </a:solidFill>
            </a:endParaRPr>
          </a:p>
        </p:txBody>
      </p:sp>
      <p:sp>
        <p:nvSpPr>
          <p:cNvPr id="200745" name="Rectangle 200744"/>
          <p:cNvSpPr/>
          <p:nvPr userDrawn="1"/>
        </p:nvSpPr>
        <p:spPr bwMode="auto">
          <a:xfrm>
            <a:off x="0" y="6431724"/>
            <a:ext cx="12192000" cy="435377"/>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91439" tIns="45719" rIns="91439" bIns="45719" numCol="1" rtlCol="0" anchor="t" anchorCtr="0" compatLnSpc="1">
            <a:prstTxWarp prst="textNoShape">
              <a:avLst/>
            </a:prstTxWarp>
          </a:bodyPr>
          <a:lstStyle/>
          <a:p>
            <a:pPr defTabSz="914332"/>
            <a:endParaRPr lang="en-US" sz="2400" dirty="0">
              <a:solidFill>
                <a:srgbClr val="000000"/>
              </a:solidFill>
            </a:endParaRPr>
          </a:p>
        </p:txBody>
      </p:sp>
      <p:sp>
        <p:nvSpPr>
          <p:cNvPr id="200706" name="Rectangle 2"/>
          <p:cNvSpPr>
            <a:spLocks noGrp="1" noChangeArrowheads="1"/>
          </p:cNvSpPr>
          <p:nvPr>
            <p:ph type="subTitle" idx="1"/>
          </p:nvPr>
        </p:nvSpPr>
        <p:spPr>
          <a:xfrm>
            <a:off x="6860279" y="3576439"/>
            <a:ext cx="2853929" cy="230831"/>
          </a:xfrm>
          <a:prstGeom prst="rect">
            <a:avLst/>
          </a:prstGeom>
        </p:spPr>
        <p:txBody>
          <a:bodyPr lIns="68579" tIns="0" rIns="68579" bIns="34289"/>
          <a:lstStyle>
            <a:lvl1pPr algn="l">
              <a:tabLst>
                <a:tab pos="1025449" algn="l"/>
              </a:tabLst>
              <a:defRPr sz="12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6860289" y="2166175"/>
            <a:ext cx="2856135" cy="1167607"/>
          </a:xfrm>
        </p:spPr>
        <p:txBody>
          <a:bodyPr/>
          <a:lstStyle>
            <a:lvl1pPr algn="l">
              <a:defRPr>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6867543" y="3943370"/>
            <a:ext cx="2847975" cy="1193487"/>
          </a:xfrm>
        </p:spPr>
        <p:txBody>
          <a:bodyPr/>
          <a:lstStyle>
            <a:lvl1pPr>
              <a:defRPr sz="1067">
                <a:solidFill>
                  <a:schemeClr val="tx2"/>
                </a:solidFill>
              </a:defRPr>
            </a:lvl1pPr>
            <a:lvl2pPr>
              <a:defRPr sz="1067">
                <a:solidFill>
                  <a:schemeClr val="tx2"/>
                </a:solidFill>
              </a:defRPr>
            </a:lvl2pPr>
            <a:lvl3pPr>
              <a:defRPr sz="1067">
                <a:solidFill>
                  <a:schemeClr val="tx2"/>
                </a:solidFill>
              </a:defRPr>
            </a:lvl3pPr>
            <a:lvl4pPr>
              <a:defRPr sz="933">
                <a:solidFill>
                  <a:schemeClr val="tx2"/>
                </a:solidFill>
              </a:defRPr>
            </a:lvl4pPr>
            <a:lvl5pPr>
              <a:defRPr sz="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07" y="6517255"/>
            <a:ext cx="1451804" cy="252220"/>
          </a:xfrm>
          <a:prstGeom prst="rect">
            <a:avLst/>
          </a:prstGeom>
          <a:effectLst/>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304" y="6538842"/>
            <a:ext cx="872243" cy="249881"/>
          </a:xfrm>
          <a:prstGeom prst="rect">
            <a:avLst/>
          </a:prstGeom>
        </p:spPr>
      </p:pic>
      <p:sp>
        <p:nvSpPr>
          <p:cNvPr id="11" name="TextBox 10"/>
          <p:cNvSpPr txBox="1"/>
          <p:nvPr userDrawn="1"/>
        </p:nvSpPr>
        <p:spPr>
          <a:xfrm>
            <a:off x="1011548" y="6468157"/>
            <a:ext cx="9667899" cy="348807"/>
          </a:xfrm>
          <a:prstGeom prst="rect">
            <a:avLst/>
          </a:prstGeom>
          <a:noFill/>
        </p:spPr>
        <p:txBody>
          <a:bodyPr wrap="square" lIns="162556" tIns="81277" rIns="162556" bIns="81277" rtlCol="0">
            <a:spAutoFit/>
          </a:bodyPr>
          <a:lstStyle/>
          <a:p>
            <a:pPr algn="ctr"/>
            <a:r>
              <a:rPr lang="en-US" sz="1200" dirty="0">
                <a:solidFill>
                  <a:srgbClr val="000000">
                    <a:lumMod val="65000"/>
                    <a:lumOff val="35000"/>
                  </a:srgbClr>
                </a:solidFill>
                <a:latin typeface="Segoe UI Semilight"/>
              </a:rPr>
              <a:t>NTTA.org</a:t>
            </a:r>
          </a:p>
        </p:txBody>
      </p:sp>
      <p:sp>
        <p:nvSpPr>
          <p:cNvPr id="3" name="Rectangle 2"/>
          <p:cNvSpPr/>
          <p:nvPr userDrawn="1"/>
        </p:nvSpPr>
        <p:spPr bwMode="auto">
          <a:xfrm>
            <a:off x="0" y="6370765"/>
            <a:ext cx="12192000" cy="609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121920" tIns="60960" rIns="121920" bIns="60960" numCol="1" rtlCol="0" anchor="t" anchorCtr="0" compatLnSpc="1">
            <a:prstTxWarp prst="textNoShape">
              <a:avLst/>
            </a:prstTxWarp>
          </a:bodyPr>
          <a:lstStyle/>
          <a:p>
            <a:endParaRPr lang="en-US" sz="3200" dirty="0">
              <a:solidFill>
                <a:srgbClr val="000000"/>
              </a:solidFill>
            </a:endParaRPr>
          </a:p>
        </p:txBody>
      </p:sp>
    </p:spTree>
    <p:extLst>
      <p:ext uri="{BB962C8B-B14F-4D97-AF65-F5344CB8AC3E}">
        <p14:creationId xmlns:p14="http://schemas.microsoft.com/office/powerpoint/2010/main" val="80410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rtfolio 2">
    <p:spTree>
      <p:nvGrpSpPr>
        <p:cNvPr id="1" name=""/>
        <p:cNvGrpSpPr/>
        <p:nvPr/>
      </p:nvGrpSpPr>
      <p:grpSpPr>
        <a:xfrm>
          <a:off x="0" y="0"/>
          <a:ext cx="0" cy="0"/>
          <a:chOff x="0" y="0"/>
          <a:chExt cx="0" cy="0"/>
        </a:xfrm>
      </p:grpSpPr>
      <p:grpSp>
        <p:nvGrpSpPr>
          <p:cNvPr id="6" name="Group 6"/>
          <p:cNvGrpSpPr>
            <a:grpSpLocks/>
          </p:cNvGrpSpPr>
          <p:nvPr userDrawn="1"/>
        </p:nvGrpSpPr>
        <p:grpSpPr bwMode="auto">
          <a:xfrm>
            <a:off x="820738" y="927101"/>
            <a:ext cx="503237" cy="91281"/>
            <a:chOff x="792538" y="868707"/>
            <a:chExt cx="502914" cy="91440"/>
          </a:xfrm>
        </p:grpSpPr>
        <p:sp>
          <p:nvSpPr>
            <p:cNvPr id="7" name="Oval 6"/>
            <p:cNvSpPr>
              <a:spLocks noChangeAspect="1"/>
            </p:cNvSpPr>
            <p:nvPr/>
          </p:nvSpPr>
          <p:spPr>
            <a:xfrm>
              <a:off x="792538" y="868707"/>
              <a:ext cx="91223"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algn="ctr" defTabSz="914354" fontAlgn="auto">
                <a:spcBef>
                  <a:spcPts val="0"/>
                </a:spcBef>
                <a:spcAft>
                  <a:spcPts val="0"/>
                </a:spcAft>
                <a:defRPr/>
              </a:pPr>
              <a:endParaRPr lang="en-US" sz="1200" dirty="0">
                <a:solidFill>
                  <a:srgbClr val="1F1F1F"/>
                </a:solidFill>
                <a:sym typeface="Helvetica Light"/>
              </a:endParaRPr>
            </a:p>
          </p:txBody>
        </p:sp>
        <p:sp>
          <p:nvSpPr>
            <p:cNvPr id="8" name="Oval 7"/>
            <p:cNvSpPr>
              <a:spLocks noChangeAspect="1"/>
            </p:cNvSpPr>
            <p:nvPr/>
          </p:nvSpPr>
          <p:spPr>
            <a:xfrm>
              <a:off x="929769" y="868707"/>
              <a:ext cx="91222"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algn="ctr" defTabSz="914354" fontAlgn="auto">
                <a:spcBef>
                  <a:spcPts val="0"/>
                </a:spcBef>
                <a:spcAft>
                  <a:spcPts val="0"/>
                </a:spcAft>
                <a:defRPr/>
              </a:pPr>
              <a:endParaRPr lang="en-US" sz="1200" dirty="0">
                <a:solidFill>
                  <a:srgbClr val="1F1F1F"/>
                </a:solidFill>
                <a:sym typeface="Helvetica Light"/>
              </a:endParaRPr>
            </a:p>
          </p:txBody>
        </p:sp>
        <p:sp>
          <p:nvSpPr>
            <p:cNvPr id="9" name="Oval 8"/>
            <p:cNvSpPr>
              <a:spLocks noChangeAspect="1"/>
            </p:cNvSpPr>
            <p:nvPr/>
          </p:nvSpPr>
          <p:spPr>
            <a:xfrm>
              <a:off x="1066999" y="868707"/>
              <a:ext cx="91223"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algn="ctr" defTabSz="914354" fontAlgn="auto">
                <a:spcBef>
                  <a:spcPts val="0"/>
                </a:spcBef>
                <a:spcAft>
                  <a:spcPts val="0"/>
                </a:spcAft>
                <a:defRPr/>
              </a:pPr>
              <a:endParaRPr lang="en-US" sz="1200" dirty="0">
                <a:solidFill>
                  <a:srgbClr val="1F1F1F"/>
                </a:solidFill>
                <a:sym typeface="Helvetica Light"/>
              </a:endParaRPr>
            </a:p>
          </p:txBody>
        </p:sp>
        <p:sp>
          <p:nvSpPr>
            <p:cNvPr id="10" name="Oval 9"/>
            <p:cNvSpPr>
              <a:spLocks noChangeAspect="1"/>
            </p:cNvSpPr>
            <p:nvPr/>
          </p:nvSpPr>
          <p:spPr>
            <a:xfrm>
              <a:off x="1204230" y="868707"/>
              <a:ext cx="91222"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algn="ctr" defTabSz="914354" fontAlgn="auto">
                <a:spcBef>
                  <a:spcPts val="0"/>
                </a:spcBef>
                <a:spcAft>
                  <a:spcPts val="0"/>
                </a:spcAft>
                <a:defRPr/>
              </a:pPr>
              <a:endParaRPr lang="en-US" sz="1200" dirty="0">
                <a:solidFill>
                  <a:srgbClr val="1F1F1F"/>
                </a:solidFill>
                <a:sym typeface="Helvetica Light"/>
              </a:endParaRPr>
            </a:p>
          </p:txBody>
        </p:sp>
      </p:grpSp>
      <p:sp>
        <p:nvSpPr>
          <p:cNvPr id="32" name="Picture Placeholder 31"/>
          <p:cNvSpPr>
            <a:spLocks noGrp="1"/>
          </p:cNvSpPr>
          <p:nvPr>
            <p:ph type="pic" sz="quarter" idx="10"/>
          </p:nvPr>
        </p:nvSpPr>
        <p:spPr>
          <a:xfrm>
            <a:off x="792539" y="1508782"/>
            <a:ext cx="2651701" cy="2377093"/>
          </a:xfrm>
          <a:custGeom>
            <a:avLst/>
            <a:gdLst>
              <a:gd name="connsiteX0" fmla="*/ 1371571 w 2651701"/>
              <a:gd name="connsiteY0" fmla="*/ 321 h 2377093"/>
              <a:gd name="connsiteX1" fmla="*/ 2651701 w 2651701"/>
              <a:gd name="connsiteY1" fmla="*/ 321 h 2377093"/>
              <a:gd name="connsiteX2" fmla="*/ 2651701 w 2651701"/>
              <a:gd name="connsiteY2" fmla="*/ 2377093 h 2377093"/>
              <a:gd name="connsiteX3" fmla="*/ 1371571 w 2651701"/>
              <a:gd name="connsiteY3" fmla="*/ 2377093 h 2377093"/>
              <a:gd name="connsiteX4" fmla="*/ 0 w 2651701"/>
              <a:gd name="connsiteY4" fmla="*/ 0 h 2377093"/>
              <a:gd name="connsiteX5" fmla="*/ 1280160 w 2651701"/>
              <a:gd name="connsiteY5" fmla="*/ 0 h 2377093"/>
              <a:gd name="connsiteX6" fmla="*/ 1280160 w 2651701"/>
              <a:gd name="connsiteY6" fmla="*/ 2377093 h 2377093"/>
              <a:gd name="connsiteX7" fmla="*/ 0 w 2651701"/>
              <a:gd name="connsiteY7" fmla="*/ 2377093 h 2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701" h="2377093">
                <a:moveTo>
                  <a:pt x="1371571" y="321"/>
                </a:moveTo>
                <a:lnTo>
                  <a:pt x="2651701" y="321"/>
                </a:lnTo>
                <a:lnTo>
                  <a:pt x="2651701" y="2377093"/>
                </a:lnTo>
                <a:lnTo>
                  <a:pt x="1371571" y="2377093"/>
                </a:lnTo>
                <a:close/>
                <a:moveTo>
                  <a:pt x="0" y="0"/>
                </a:moveTo>
                <a:lnTo>
                  <a:pt x="1280160" y="0"/>
                </a:lnTo>
                <a:lnTo>
                  <a:pt x="1280160" y="2377093"/>
                </a:lnTo>
                <a:lnTo>
                  <a:pt x="0" y="2377093"/>
                </a:lnTo>
                <a:close/>
              </a:path>
            </a:pathLst>
          </a:custGeom>
          <a:solidFill>
            <a:schemeClr val="tx2">
              <a:lumMod val="85000"/>
            </a:schemeClr>
          </a:solidFill>
          <a:ln w="6350">
            <a:noFill/>
          </a:ln>
        </p:spPr>
        <p:txBody>
          <a:bodyPr rtlCol="0" anchor="ctr">
            <a:noAutofit/>
          </a:bodyPr>
          <a:lstStyle>
            <a:lvl1pPr algn="ctr">
              <a:defRPr/>
            </a:lvl1pPr>
          </a:lstStyle>
          <a:p>
            <a:pPr lvl="0"/>
            <a:endParaRPr lang="en-US" noProof="0"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8" name="Picture Placeholder 57"/>
          <p:cNvSpPr>
            <a:spLocks noGrp="1"/>
          </p:cNvSpPr>
          <p:nvPr>
            <p:ph type="pic" sz="quarter" idx="11"/>
          </p:nvPr>
        </p:nvSpPr>
        <p:spPr>
          <a:xfrm>
            <a:off x="792539" y="3886197"/>
            <a:ext cx="5394900" cy="2285988"/>
          </a:xfrm>
          <a:custGeom>
            <a:avLst/>
            <a:gdLst>
              <a:gd name="connsiteX0" fmla="*/ 2743168 w 5394900"/>
              <a:gd name="connsiteY0" fmla="*/ 1188707 h 2285987"/>
              <a:gd name="connsiteX1" fmla="*/ 4114754 w 5394900"/>
              <a:gd name="connsiteY1" fmla="*/ 1188707 h 2285987"/>
              <a:gd name="connsiteX2" fmla="*/ 4297631 w 5394900"/>
              <a:gd name="connsiteY2" fmla="*/ 1188707 h 2285987"/>
              <a:gd name="connsiteX3" fmla="*/ 5394900 w 5394900"/>
              <a:gd name="connsiteY3" fmla="*/ 1188707 h 2285987"/>
              <a:gd name="connsiteX4" fmla="*/ 5394900 w 5394900"/>
              <a:gd name="connsiteY4" fmla="*/ 2285987 h 2285987"/>
              <a:gd name="connsiteX5" fmla="*/ 4297631 w 5394900"/>
              <a:gd name="connsiteY5" fmla="*/ 2285987 h 2285987"/>
              <a:gd name="connsiteX6" fmla="*/ 4114754 w 5394900"/>
              <a:gd name="connsiteY6" fmla="*/ 2285987 h 2285987"/>
              <a:gd name="connsiteX7" fmla="*/ 2743168 w 5394900"/>
              <a:gd name="connsiteY7" fmla="*/ 2285987 h 2285987"/>
              <a:gd name="connsiteX8" fmla="*/ 1371585 w 5394900"/>
              <a:gd name="connsiteY8" fmla="*/ 1188707 h 2285987"/>
              <a:gd name="connsiteX9" fmla="*/ 2651731 w 5394900"/>
              <a:gd name="connsiteY9" fmla="*/ 1188707 h 2285987"/>
              <a:gd name="connsiteX10" fmla="*/ 2651731 w 5394900"/>
              <a:gd name="connsiteY10" fmla="*/ 2285987 h 2285987"/>
              <a:gd name="connsiteX11" fmla="*/ 1371585 w 5394900"/>
              <a:gd name="connsiteY11" fmla="*/ 2285987 h 2285987"/>
              <a:gd name="connsiteX12" fmla="*/ 0 w 5394900"/>
              <a:gd name="connsiteY12" fmla="*/ 1188707 h 2285987"/>
              <a:gd name="connsiteX13" fmla="*/ 1280146 w 5394900"/>
              <a:gd name="connsiteY13" fmla="*/ 1188707 h 2285987"/>
              <a:gd name="connsiteX14" fmla="*/ 1280146 w 5394900"/>
              <a:gd name="connsiteY14" fmla="*/ 2285987 h 2285987"/>
              <a:gd name="connsiteX15" fmla="*/ 0 w 5394900"/>
              <a:gd name="connsiteY15" fmla="*/ 2285987 h 2285987"/>
              <a:gd name="connsiteX16" fmla="*/ 1371585 w 5394900"/>
              <a:gd name="connsiteY16" fmla="*/ 0 h 2285987"/>
              <a:gd name="connsiteX17" fmla="*/ 5394900 w 5394900"/>
              <a:gd name="connsiteY17" fmla="*/ 0 h 2285987"/>
              <a:gd name="connsiteX18" fmla="*/ 5394900 w 5394900"/>
              <a:gd name="connsiteY18" fmla="*/ 1097280 h 2285987"/>
              <a:gd name="connsiteX19" fmla="*/ 1371585 w 5394900"/>
              <a:gd name="connsiteY19" fmla="*/ 1097280 h 2285987"/>
              <a:gd name="connsiteX20" fmla="*/ 0 w 5394900"/>
              <a:gd name="connsiteY20" fmla="*/ 0 h 2285987"/>
              <a:gd name="connsiteX21" fmla="*/ 1280146 w 5394900"/>
              <a:gd name="connsiteY21" fmla="*/ 0 h 2285987"/>
              <a:gd name="connsiteX22" fmla="*/ 1280146 w 5394900"/>
              <a:gd name="connsiteY22" fmla="*/ 1097280 h 2285987"/>
              <a:gd name="connsiteX23" fmla="*/ 0 w 5394900"/>
              <a:gd name="connsiteY23" fmla="*/ 1097280 h 228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94900" h="2285987">
                <a:moveTo>
                  <a:pt x="2743168" y="1188707"/>
                </a:moveTo>
                <a:lnTo>
                  <a:pt x="4114754" y="1188707"/>
                </a:lnTo>
                <a:lnTo>
                  <a:pt x="4297631" y="1188707"/>
                </a:lnTo>
                <a:lnTo>
                  <a:pt x="5394900" y="1188707"/>
                </a:lnTo>
                <a:lnTo>
                  <a:pt x="5394900" y="2285987"/>
                </a:lnTo>
                <a:lnTo>
                  <a:pt x="4297631" y="2285987"/>
                </a:lnTo>
                <a:lnTo>
                  <a:pt x="4114754" y="2285987"/>
                </a:lnTo>
                <a:lnTo>
                  <a:pt x="2743168" y="2285987"/>
                </a:lnTo>
                <a:close/>
                <a:moveTo>
                  <a:pt x="1371585" y="1188707"/>
                </a:moveTo>
                <a:lnTo>
                  <a:pt x="2651731" y="1188707"/>
                </a:lnTo>
                <a:lnTo>
                  <a:pt x="2651731" y="2285987"/>
                </a:lnTo>
                <a:lnTo>
                  <a:pt x="1371585" y="2285987"/>
                </a:lnTo>
                <a:close/>
                <a:moveTo>
                  <a:pt x="0" y="1188707"/>
                </a:moveTo>
                <a:lnTo>
                  <a:pt x="1280146" y="1188707"/>
                </a:lnTo>
                <a:lnTo>
                  <a:pt x="1280146" y="2285987"/>
                </a:lnTo>
                <a:lnTo>
                  <a:pt x="0" y="2285987"/>
                </a:lnTo>
                <a:close/>
                <a:moveTo>
                  <a:pt x="1371585" y="0"/>
                </a:moveTo>
                <a:lnTo>
                  <a:pt x="5394900" y="0"/>
                </a:lnTo>
                <a:lnTo>
                  <a:pt x="5394900" y="1097280"/>
                </a:lnTo>
                <a:lnTo>
                  <a:pt x="1371585" y="1097280"/>
                </a:lnTo>
                <a:close/>
                <a:moveTo>
                  <a:pt x="0" y="0"/>
                </a:moveTo>
                <a:lnTo>
                  <a:pt x="1280146" y="0"/>
                </a:lnTo>
                <a:lnTo>
                  <a:pt x="1280146" y="1097280"/>
                </a:lnTo>
                <a:lnTo>
                  <a:pt x="0" y="1097280"/>
                </a:lnTo>
                <a:close/>
              </a:path>
            </a:pathLst>
          </a:custGeom>
          <a:solidFill>
            <a:schemeClr val="tx2">
              <a:lumMod val="85000"/>
            </a:schemeClr>
          </a:solidFill>
          <a:ln w="6350">
            <a:noFill/>
          </a:ln>
        </p:spPr>
        <p:txBody>
          <a:bodyPr rtlCol="0" anchor="ctr">
            <a:noAutofit/>
          </a:bodyPr>
          <a:lstStyle>
            <a:lvl1pPr algn="ctr">
              <a:defRPr/>
            </a:lvl1pPr>
          </a:lstStyle>
          <a:p>
            <a:pPr lvl="0"/>
            <a:endParaRPr lang="en-US" noProof="0" dirty="0"/>
          </a:p>
        </p:txBody>
      </p:sp>
      <p:sp>
        <p:nvSpPr>
          <p:cNvPr id="59" name="Picture Placeholder 58"/>
          <p:cNvSpPr>
            <a:spLocks noGrp="1"/>
          </p:cNvSpPr>
          <p:nvPr>
            <p:ph type="pic" sz="quarter" idx="12"/>
          </p:nvPr>
        </p:nvSpPr>
        <p:spPr>
          <a:xfrm>
            <a:off x="6187439" y="1508784"/>
            <a:ext cx="5212399" cy="4663401"/>
          </a:xfrm>
          <a:custGeom>
            <a:avLst/>
            <a:gdLst>
              <a:gd name="connsiteX0" fmla="*/ 1371583 w 5212398"/>
              <a:gd name="connsiteY0" fmla="*/ 3566121 h 4663401"/>
              <a:gd name="connsiteX1" fmla="*/ 2743168 w 5212398"/>
              <a:gd name="connsiteY1" fmla="*/ 3566121 h 4663401"/>
              <a:gd name="connsiteX2" fmla="*/ 3291802 w 5212398"/>
              <a:gd name="connsiteY2" fmla="*/ 3566121 h 4663401"/>
              <a:gd name="connsiteX3" fmla="*/ 5212397 w 5212398"/>
              <a:gd name="connsiteY3" fmla="*/ 3566121 h 4663401"/>
              <a:gd name="connsiteX4" fmla="*/ 5212397 w 5212398"/>
              <a:gd name="connsiteY4" fmla="*/ 4663401 h 4663401"/>
              <a:gd name="connsiteX5" fmla="*/ 3291802 w 5212398"/>
              <a:gd name="connsiteY5" fmla="*/ 4663401 h 4663401"/>
              <a:gd name="connsiteX6" fmla="*/ 2743168 w 5212398"/>
              <a:gd name="connsiteY6" fmla="*/ 4663401 h 4663401"/>
              <a:gd name="connsiteX7" fmla="*/ 1371583 w 5212398"/>
              <a:gd name="connsiteY7" fmla="*/ 4663401 h 4663401"/>
              <a:gd name="connsiteX8" fmla="*/ 0 w 5212398"/>
              <a:gd name="connsiteY8" fmla="*/ 3566121 h 4663401"/>
              <a:gd name="connsiteX9" fmla="*/ 1280146 w 5212398"/>
              <a:gd name="connsiteY9" fmla="*/ 3566121 h 4663401"/>
              <a:gd name="connsiteX10" fmla="*/ 1280146 w 5212398"/>
              <a:gd name="connsiteY10" fmla="*/ 4663401 h 4663401"/>
              <a:gd name="connsiteX11" fmla="*/ 0 w 5212398"/>
              <a:gd name="connsiteY11" fmla="*/ 4663401 h 4663401"/>
              <a:gd name="connsiteX12" fmla="*/ 1371556 w 5212398"/>
              <a:gd name="connsiteY12" fmla="*/ 0 h 4663401"/>
              <a:gd name="connsiteX13" fmla="*/ 5212398 w 5212398"/>
              <a:gd name="connsiteY13" fmla="*/ 0 h 4663401"/>
              <a:gd name="connsiteX14" fmla="*/ 5212398 w 5212398"/>
              <a:gd name="connsiteY14" fmla="*/ 3474694 h 4663401"/>
              <a:gd name="connsiteX15" fmla="*/ 1371556 w 5212398"/>
              <a:gd name="connsiteY15" fmla="*/ 3474694 h 4663401"/>
              <a:gd name="connsiteX16" fmla="*/ 0 w 5212398"/>
              <a:gd name="connsiteY16" fmla="*/ 0 h 4663401"/>
              <a:gd name="connsiteX17" fmla="*/ 1280146 w 5212398"/>
              <a:gd name="connsiteY17" fmla="*/ 0 h 4663401"/>
              <a:gd name="connsiteX18" fmla="*/ 1280146 w 5212398"/>
              <a:gd name="connsiteY18" fmla="*/ 3474694 h 4663401"/>
              <a:gd name="connsiteX19" fmla="*/ 0 w 5212398"/>
              <a:gd name="connsiteY19" fmla="*/ 3474694 h 466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2398" h="4663401">
                <a:moveTo>
                  <a:pt x="1371583" y="3566121"/>
                </a:moveTo>
                <a:lnTo>
                  <a:pt x="2743168" y="3566121"/>
                </a:lnTo>
                <a:lnTo>
                  <a:pt x="3291802" y="3566121"/>
                </a:lnTo>
                <a:lnTo>
                  <a:pt x="5212397" y="3566121"/>
                </a:lnTo>
                <a:lnTo>
                  <a:pt x="5212397" y="4663401"/>
                </a:lnTo>
                <a:lnTo>
                  <a:pt x="3291802" y="4663401"/>
                </a:lnTo>
                <a:lnTo>
                  <a:pt x="2743168" y="4663401"/>
                </a:lnTo>
                <a:lnTo>
                  <a:pt x="1371583" y="4663401"/>
                </a:lnTo>
                <a:close/>
                <a:moveTo>
                  <a:pt x="0" y="3566121"/>
                </a:moveTo>
                <a:lnTo>
                  <a:pt x="1280146" y="3566121"/>
                </a:lnTo>
                <a:lnTo>
                  <a:pt x="1280146" y="4663401"/>
                </a:lnTo>
                <a:lnTo>
                  <a:pt x="0" y="4663401"/>
                </a:lnTo>
                <a:close/>
                <a:moveTo>
                  <a:pt x="1371556" y="0"/>
                </a:moveTo>
                <a:lnTo>
                  <a:pt x="5212398" y="0"/>
                </a:lnTo>
                <a:lnTo>
                  <a:pt x="5212398" y="3474694"/>
                </a:lnTo>
                <a:lnTo>
                  <a:pt x="1371556" y="3474694"/>
                </a:lnTo>
                <a:close/>
                <a:moveTo>
                  <a:pt x="0" y="0"/>
                </a:moveTo>
                <a:lnTo>
                  <a:pt x="1280146" y="0"/>
                </a:lnTo>
                <a:lnTo>
                  <a:pt x="1280146" y="3474694"/>
                </a:lnTo>
                <a:lnTo>
                  <a:pt x="0" y="3474694"/>
                </a:lnTo>
                <a:close/>
              </a:path>
            </a:pathLst>
          </a:custGeom>
          <a:solidFill>
            <a:schemeClr val="tx2">
              <a:lumMod val="85000"/>
            </a:schemeClr>
          </a:solidFill>
          <a:ln w="6350">
            <a:noFill/>
          </a:ln>
        </p:spPr>
        <p:txBody>
          <a:bodyPr rtlCol="0" anchor="ctr">
            <a:noAutofit/>
          </a:bodyPr>
          <a:lstStyle>
            <a:lvl1pPr algn="ctr">
              <a:defRPr/>
            </a:lvl1pPr>
          </a:lstStyle>
          <a:p>
            <a:pPr lvl="0"/>
            <a:endParaRPr lang="en-US" noProof="0" dirty="0"/>
          </a:p>
        </p:txBody>
      </p:sp>
    </p:spTree>
    <p:extLst>
      <p:ext uri="{BB962C8B-B14F-4D97-AF65-F5344CB8AC3E}">
        <p14:creationId xmlns:p14="http://schemas.microsoft.com/office/powerpoint/2010/main" val="184675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pPr>
              <a:buClr>
                <a:srgbClr val="000000"/>
              </a:buClr>
            </a:pPr>
            <a:fld id="{F8480F06-4623-41B7-AED8-91A86F546A2E}" type="slidenum">
              <a:rPr lang="en-US">
                <a:solidFill>
                  <a:srgbClr val="FFFFFF"/>
                </a:solidFill>
              </a:rPr>
              <a:pPr>
                <a:buClr>
                  <a:srgbClr val="000000"/>
                </a:buClr>
              </a:pPr>
              <a:t>‹#›</a:t>
            </a:fld>
            <a:endParaRPr lang="en-US" dirty="0">
              <a:solidFill>
                <a:srgbClr val="FFFFFF"/>
              </a:solidFill>
            </a:endParaRPr>
          </a:p>
        </p:txBody>
      </p:sp>
      <p:sp>
        <p:nvSpPr>
          <p:cNvPr id="4" name="Text Placeholder 3"/>
          <p:cNvSpPr>
            <a:spLocks noGrp="1"/>
          </p:cNvSpPr>
          <p:nvPr>
            <p:ph type="body" sz="quarter" idx="11"/>
          </p:nvPr>
        </p:nvSpPr>
        <p:spPr>
          <a:xfrm>
            <a:off x="303940" y="975309"/>
            <a:ext cx="5608320" cy="166541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6131768" y="985641"/>
            <a:ext cx="5608320" cy="166541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86600" y="1"/>
            <a:ext cx="10154605" cy="831851"/>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64296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1"/>
      </p:bgRef>
    </p:bg>
    <p:spTree>
      <p:nvGrpSpPr>
        <p:cNvPr id="1" name=""/>
        <p:cNvGrpSpPr/>
        <p:nvPr/>
      </p:nvGrpSpPr>
      <p:grpSpPr>
        <a:xfrm>
          <a:off x="0" y="0"/>
          <a:ext cx="0" cy="0"/>
          <a:chOff x="0" y="0"/>
          <a:chExt cx="0" cy="0"/>
        </a:xfrm>
      </p:grpSpPr>
      <p:sp>
        <p:nvSpPr>
          <p:cNvPr id="40" name="TextBox 39"/>
          <p:cNvSpPr txBox="1"/>
          <p:nvPr userDrawn="1"/>
        </p:nvSpPr>
        <p:spPr>
          <a:xfrm>
            <a:off x="812800" y="3618373"/>
            <a:ext cx="10769600" cy="1918346"/>
          </a:xfrm>
          <a:prstGeom prst="rect">
            <a:avLst/>
          </a:prstGeom>
          <a:noFill/>
        </p:spPr>
        <p:txBody>
          <a:bodyPr wrap="square" rtlCol="0">
            <a:spAutoFit/>
          </a:bodyPr>
          <a:lstStyle/>
          <a:p>
            <a:pPr defTabSz="1625074" fontAlgn="auto">
              <a:spcBef>
                <a:spcPts val="0"/>
              </a:spcBef>
              <a:spcAft>
                <a:spcPts val="0"/>
              </a:spcAft>
            </a:pPr>
            <a:r>
              <a:rPr lang="en-US" sz="3067" b="1" dirty="0">
                <a:solidFill>
                  <a:srgbClr val="FF8F27"/>
                </a:solidFill>
                <a:latin typeface="Segoe UI Semilight"/>
              </a:rPr>
              <a:t>     </a:t>
            </a:r>
            <a:r>
              <a:rPr lang="en-US" sz="2933" b="1" dirty="0">
                <a:solidFill>
                  <a:srgbClr val="FF8F27"/>
                </a:solidFill>
                <a:effectLst>
                  <a:outerShdw blurRad="38100" dist="38100" dir="2700000" algn="tl">
                    <a:srgbClr val="000000">
                      <a:alpha val="43137"/>
                    </a:srgbClr>
                  </a:outerShdw>
                </a:effectLst>
                <a:latin typeface="Segoe UI Semilight"/>
              </a:rPr>
              <a:t>Provide</a:t>
            </a:r>
            <a:r>
              <a:rPr lang="en-US" sz="2933" dirty="0">
                <a:solidFill>
                  <a:srgbClr val="FF8F27"/>
                </a:solidFill>
                <a:latin typeface="Segoe UI Semilight"/>
              </a:rPr>
              <a:t> </a:t>
            </a:r>
            <a:r>
              <a:rPr lang="en-US" sz="2933" dirty="0">
                <a:solidFill>
                  <a:srgbClr val="000000"/>
                </a:solidFill>
                <a:latin typeface="Segoe UI Semilight"/>
              </a:rPr>
              <a:t>a safe and reliable toll road system      </a:t>
            </a:r>
            <a:r>
              <a:rPr lang="en-US" sz="2933" b="1" dirty="0">
                <a:solidFill>
                  <a:srgbClr val="FF8F27"/>
                </a:solidFill>
                <a:effectLst>
                  <a:outerShdw blurRad="38100" dist="38100" dir="2700000" algn="tl">
                    <a:srgbClr val="000000">
                      <a:alpha val="43137"/>
                    </a:srgbClr>
                  </a:outerShdw>
                </a:effectLst>
                <a:latin typeface="Segoe UI Semilight"/>
              </a:rPr>
              <a:t>Increase</a:t>
            </a:r>
            <a:r>
              <a:rPr lang="en-US" sz="2933" b="1" dirty="0">
                <a:solidFill>
                  <a:srgbClr val="FF8F27"/>
                </a:solidFill>
                <a:latin typeface="Segoe UI Semilight"/>
              </a:rPr>
              <a:t> </a:t>
            </a:r>
            <a:r>
              <a:rPr lang="en-US" sz="2933" dirty="0">
                <a:solidFill>
                  <a:srgbClr val="000000"/>
                </a:solidFill>
                <a:latin typeface="Segoe UI Semilight"/>
              </a:rPr>
              <a:t>value and mobility options for customers     </a:t>
            </a:r>
            <a:r>
              <a:rPr lang="en-US" sz="2933" b="1" dirty="0">
                <a:solidFill>
                  <a:srgbClr val="FF8F27"/>
                </a:solidFill>
                <a:effectLst>
                  <a:outerShdw blurRad="38100" dist="38100" dir="2700000" algn="tl">
                    <a:srgbClr val="000000">
                      <a:alpha val="43137"/>
                    </a:srgbClr>
                  </a:outerShdw>
                </a:effectLst>
                <a:latin typeface="Segoe UI Semilight"/>
              </a:rPr>
              <a:t>Operate</a:t>
            </a:r>
            <a:r>
              <a:rPr lang="en-US" sz="2933" dirty="0">
                <a:solidFill>
                  <a:srgbClr val="000000"/>
                </a:solidFill>
                <a:latin typeface="Segoe UI Semilight"/>
              </a:rPr>
              <a:t> the Authority in a businesslike manner     </a:t>
            </a:r>
            <a:r>
              <a:rPr lang="en-US" sz="2933" b="1" dirty="0">
                <a:solidFill>
                  <a:srgbClr val="FF8F27"/>
                </a:solidFill>
                <a:effectLst>
                  <a:outerShdw blurRad="38100" dist="38100" dir="2700000" algn="tl">
                    <a:srgbClr val="000000">
                      <a:alpha val="43137"/>
                    </a:srgbClr>
                  </a:outerShdw>
                </a:effectLst>
                <a:latin typeface="Segoe UI Semilight"/>
              </a:rPr>
              <a:t>Protect</a:t>
            </a:r>
            <a:r>
              <a:rPr lang="en-US" sz="2933" dirty="0">
                <a:solidFill>
                  <a:srgbClr val="000000"/>
                </a:solidFill>
                <a:latin typeface="Segoe UI Semilight"/>
              </a:rPr>
              <a:t> our bondholders     </a:t>
            </a:r>
            <a:r>
              <a:rPr lang="en-US" sz="2933" b="1" dirty="0">
                <a:solidFill>
                  <a:srgbClr val="FF8F27"/>
                </a:solidFill>
                <a:effectLst>
                  <a:outerShdw blurRad="38100" dist="38100" dir="2700000" algn="tl">
                    <a:srgbClr val="000000">
                      <a:alpha val="43137"/>
                    </a:srgbClr>
                  </a:outerShdw>
                </a:effectLst>
                <a:latin typeface="Segoe UI Semilight"/>
              </a:rPr>
              <a:t>Partner</a:t>
            </a:r>
            <a:r>
              <a:rPr lang="en-US" sz="2933" b="1" dirty="0">
                <a:solidFill>
                  <a:srgbClr val="FF8F27"/>
                </a:solidFill>
                <a:latin typeface="Segoe UI Semilight"/>
              </a:rPr>
              <a:t> </a:t>
            </a:r>
            <a:r>
              <a:rPr lang="en-US" sz="2933" dirty="0">
                <a:solidFill>
                  <a:srgbClr val="000000"/>
                </a:solidFill>
                <a:latin typeface="Segoe UI Semilight"/>
              </a:rPr>
              <a:t>to meet our region’s growing need for transportation infrastructure </a:t>
            </a:r>
            <a:endParaRPr lang="en-US" sz="2933" dirty="0">
              <a:solidFill>
                <a:srgbClr val="FF8F27"/>
              </a:solidFill>
              <a:latin typeface="Segoe UI Semilight"/>
            </a:endParaRPr>
          </a:p>
        </p:txBody>
      </p:sp>
      <p:sp>
        <p:nvSpPr>
          <p:cNvPr id="16" name="Rectangle 15"/>
          <p:cNvSpPr>
            <a:spLocks noChangeArrowheads="1"/>
          </p:cNvSpPr>
          <p:nvPr userDrawn="1"/>
        </p:nvSpPr>
        <p:spPr bwMode="white">
          <a:xfrm>
            <a:off x="19" y="0"/>
            <a:ext cx="12191999" cy="2590800"/>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121920" tIns="60960" rIns="121920" bIns="60960" anchor="ctr" compatLnSpc="1"/>
          <a:lstStyle/>
          <a:p>
            <a:pPr defTabSz="1625074" fontAlgn="auto">
              <a:spcBef>
                <a:spcPts val="0"/>
              </a:spcBef>
              <a:spcAft>
                <a:spcPts val="0"/>
              </a:spcAft>
            </a:pPr>
            <a:endParaRPr lang="en-US" sz="3200" dirty="0">
              <a:solidFill>
                <a:srgbClr val="000000"/>
              </a:solidFill>
              <a:latin typeface="Segoe UI Semilight"/>
            </a:endParaRPr>
          </a:p>
        </p:txBody>
      </p:sp>
      <p:sp>
        <p:nvSpPr>
          <p:cNvPr id="7" name="Straight Connector 6"/>
          <p:cNvSpPr>
            <a:spLocks noChangeShapeType="1"/>
          </p:cNvSpPr>
          <p:nvPr userDrawn="1"/>
        </p:nvSpPr>
        <p:spPr bwMode="auto">
          <a:xfrm>
            <a:off x="0" y="2590800"/>
            <a:ext cx="1219200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21920" tIns="60960" rIns="121920" bIns="60960" anchor="ctr" compatLnSpc="1"/>
          <a:lstStyle/>
          <a:p>
            <a:pPr defTabSz="1625074" fontAlgn="auto">
              <a:spcBef>
                <a:spcPts val="0"/>
              </a:spcBef>
              <a:spcAft>
                <a:spcPts val="0"/>
              </a:spcAft>
            </a:pPr>
            <a:endParaRPr lang="en-US" sz="3200" dirty="0">
              <a:solidFill>
                <a:srgbClr val="000000"/>
              </a:solidFill>
              <a:latin typeface="Segoe UI Semilight"/>
            </a:endParaRPr>
          </a:p>
        </p:txBody>
      </p:sp>
      <p:sp>
        <p:nvSpPr>
          <p:cNvPr id="39" name="TextBox 38"/>
          <p:cNvSpPr txBox="1"/>
          <p:nvPr userDrawn="1"/>
        </p:nvSpPr>
        <p:spPr>
          <a:xfrm>
            <a:off x="807423" y="3674253"/>
            <a:ext cx="539692" cy="584775"/>
          </a:xfrm>
          <a:prstGeom prst="rect">
            <a:avLst/>
          </a:prstGeom>
          <a:noFill/>
        </p:spPr>
        <p:txBody>
          <a:bodyPr wrap="square" rtlCol="0">
            <a:spAutoFit/>
          </a:bodyPr>
          <a:lstStyle/>
          <a:p>
            <a:pPr marL="380981" indent="-380981" defTabSz="1625074" fontAlgn="auto">
              <a:spcBef>
                <a:spcPts val="0"/>
              </a:spcBef>
              <a:spcAft>
                <a:spcPts val="0"/>
              </a:spcAft>
              <a:buSzPct val="150000"/>
              <a:buFont typeface="Wingdings" panose="05000000000000000000" pitchFamily="2" charset="2"/>
              <a:buChar char="v"/>
            </a:pPr>
            <a:r>
              <a:rPr lang="en-US" sz="3200" dirty="0">
                <a:solidFill>
                  <a:srgbClr val="000000"/>
                </a:solidFill>
                <a:latin typeface="Segoe UI Semilight"/>
              </a:rPr>
              <a:t> </a:t>
            </a:r>
          </a:p>
        </p:txBody>
      </p:sp>
      <p:sp>
        <p:nvSpPr>
          <p:cNvPr id="41" name="TextBox 40"/>
          <p:cNvSpPr txBox="1"/>
          <p:nvPr userDrawn="1"/>
        </p:nvSpPr>
        <p:spPr>
          <a:xfrm>
            <a:off x="4005114" y="4612859"/>
            <a:ext cx="539692" cy="584775"/>
          </a:xfrm>
          <a:prstGeom prst="rect">
            <a:avLst/>
          </a:prstGeom>
          <a:noFill/>
        </p:spPr>
        <p:txBody>
          <a:bodyPr wrap="square" rtlCol="0">
            <a:spAutoFit/>
          </a:bodyPr>
          <a:lstStyle/>
          <a:p>
            <a:pPr marL="380981" indent="-380981" defTabSz="1625074" fontAlgn="auto">
              <a:spcBef>
                <a:spcPts val="0"/>
              </a:spcBef>
              <a:spcAft>
                <a:spcPts val="0"/>
              </a:spcAft>
              <a:buSzPct val="150000"/>
              <a:buFont typeface="Wingdings" panose="05000000000000000000" pitchFamily="2" charset="2"/>
              <a:buChar char="v"/>
            </a:pPr>
            <a:r>
              <a:rPr lang="en-US" sz="3200" dirty="0">
                <a:solidFill>
                  <a:srgbClr val="000000"/>
                </a:solidFill>
                <a:latin typeface="Segoe UI Semilight"/>
              </a:rPr>
              <a:t> </a:t>
            </a:r>
          </a:p>
        </p:txBody>
      </p:sp>
      <p:sp>
        <p:nvSpPr>
          <p:cNvPr id="42" name="TextBox 41"/>
          <p:cNvSpPr txBox="1"/>
          <p:nvPr userDrawn="1"/>
        </p:nvSpPr>
        <p:spPr>
          <a:xfrm>
            <a:off x="6380458" y="4165626"/>
            <a:ext cx="539692" cy="584775"/>
          </a:xfrm>
          <a:prstGeom prst="rect">
            <a:avLst/>
          </a:prstGeom>
          <a:noFill/>
        </p:spPr>
        <p:txBody>
          <a:bodyPr wrap="square" rtlCol="0">
            <a:spAutoFit/>
          </a:bodyPr>
          <a:lstStyle/>
          <a:p>
            <a:pPr marL="380981" indent="-380981" defTabSz="1625074" fontAlgn="auto">
              <a:spcBef>
                <a:spcPts val="0"/>
              </a:spcBef>
              <a:spcAft>
                <a:spcPts val="0"/>
              </a:spcAft>
              <a:buSzPct val="150000"/>
              <a:buFont typeface="Wingdings" panose="05000000000000000000" pitchFamily="2" charset="2"/>
              <a:buChar char="v"/>
            </a:pPr>
            <a:r>
              <a:rPr lang="en-US" sz="3200" dirty="0">
                <a:solidFill>
                  <a:srgbClr val="000000"/>
                </a:solidFill>
                <a:latin typeface="Segoe UI Semilight"/>
              </a:rPr>
              <a:t> </a:t>
            </a:r>
          </a:p>
        </p:txBody>
      </p:sp>
      <p:sp>
        <p:nvSpPr>
          <p:cNvPr id="43" name="TextBox 42"/>
          <p:cNvSpPr txBox="1"/>
          <p:nvPr userDrawn="1"/>
        </p:nvSpPr>
        <p:spPr>
          <a:xfrm>
            <a:off x="8226514" y="3696425"/>
            <a:ext cx="539692" cy="584775"/>
          </a:xfrm>
          <a:prstGeom prst="rect">
            <a:avLst/>
          </a:prstGeom>
          <a:noFill/>
        </p:spPr>
        <p:txBody>
          <a:bodyPr wrap="square" rtlCol="0">
            <a:spAutoFit/>
          </a:bodyPr>
          <a:lstStyle/>
          <a:p>
            <a:pPr marL="380981" indent="-380981" defTabSz="1625074" fontAlgn="auto">
              <a:spcBef>
                <a:spcPts val="0"/>
              </a:spcBef>
              <a:spcAft>
                <a:spcPts val="0"/>
              </a:spcAft>
              <a:buSzPct val="150000"/>
              <a:buFont typeface="Wingdings" panose="05000000000000000000" pitchFamily="2" charset="2"/>
              <a:buChar char="v"/>
            </a:pPr>
            <a:r>
              <a:rPr lang="en-US" sz="3200" dirty="0">
                <a:solidFill>
                  <a:srgbClr val="000000"/>
                </a:solidFill>
                <a:latin typeface="Segoe UI Semilight"/>
              </a:rPr>
              <a:t> </a:t>
            </a:r>
          </a:p>
        </p:txBody>
      </p:sp>
      <p:sp>
        <p:nvSpPr>
          <p:cNvPr id="44" name="TextBox 43"/>
          <p:cNvSpPr txBox="1"/>
          <p:nvPr userDrawn="1"/>
        </p:nvSpPr>
        <p:spPr>
          <a:xfrm>
            <a:off x="8437611" y="4618398"/>
            <a:ext cx="539692" cy="584775"/>
          </a:xfrm>
          <a:prstGeom prst="rect">
            <a:avLst/>
          </a:prstGeom>
          <a:noFill/>
        </p:spPr>
        <p:txBody>
          <a:bodyPr wrap="square" rtlCol="0">
            <a:spAutoFit/>
          </a:bodyPr>
          <a:lstStyle/>
          <a:p>
            <a:pPr marL="380981" indent="-380981" defTabSz="1625074" fontAlgn="auto">
              <a:spcBef>
                <a:spcPts val="0"/>
              </a:spcBef>
              <a:spcAft>
                <a:spcPts val="0"/>
              </a:spcAft>
              <a:buSzPct val="150000"/>
              <a:buFont typeface="Wingdings" panose="05000000000000000000" pitchFamily="2" charset="2"/>
              <a:buChar char="v"/>
            </a:pPr>
            <a:r>
              <a:rPr lang="en-US" sz="3200" dirty="0">
                <a:solidFill>
                  <a:srgbClr val="000000"/>
                </a:solidFill>
                <a:latin typeface="Segoe UI Semilight"/>
              </a:rPr>
              <a:t>      </a:t>
            </a:r>
          </a:p>
        </p:txBody>
      </p:sp>
      <p:sp>
        <p:nvSpPr>
          <p:cNvPr id="2" name="TextBox 1"/>
          <p:cNvSpPr txBox="1"/>
          <p:nvPr userDrawn="1"/>
        </p:nvSpPr>
        <p:spPr>
          <a:xfrm>
            <a:off x="1016000" y="2751773"/>
            <a:ext cx="10160000" cy="748988"/>
          </a:xfrm>
          <a:prstGeom prst="rect">
            <a:avLst/>
          </a:prstGeom>
          <a:noFill/>
        </p:spPr>
        <p:txBody>
          <a:bodyPr wrap="square" rtlCol="0">
            <a:spAutoFit/>
          </a:bodyPr>
          <a:lstStyle/>
          <a:p>
            <a:pPr algn="ctr" fontAlgn="auto">
              <a:spcBef>
                <a:spcPts val="0"/>
              </a:spcBef>
              <a:spcAft>
                <a:spcPts val="0"/>
              </a:spcAft>
              <a:defRPr/>
            </a:pPr>
            <a:r>
              <a:rPr lang="en-US" sz="4267" dirty="0">
                <a:solidFill>
                  <a:srgbClr val="000000"/>
                </a:solidFill>
                <a:latin typeface="Segoe UI Semilight"/>
              </a:rPr>
              <a:t>Our Mission </a:t>
            </a:r>
          </a:p>
        </p:txBody>
      </p:sp>
      <p:sp>
        <p:nvSpPr>
          <p:cNvPr id="3" name="Rectangle 2"/>
          <p:cNvSpPr/>
          <p:nvPr userDrawn="1"/>
        </p:nvSpPr>
        <p:spPr>
          <a:xfrm>
            <a:off x="1503982" y="1447802"/>
            <a:ext cx="9329157" cy="954107"/>
          </a:xfrm>
          <a:prstGeom prst="rect">
            <a:avLst/>
          </a:prstGeom>
        </p:spPr>
        <p:txBody>
          <a:bodyPr wrap="none">
            <a:spAutoFit/>
          </a:bodyPr>
          <a:lstStyle/>
          <a:p>
            <a:pPr defTabSz="1625074" fontAlgn="auto">
              <a:spcBef>
                <a:spcPts val="0"/>
              </a:spcBef>
              <a:spcAft>
                <a:spcPts val="0"/>
              </a:spcAft>
            </a:pPr>
            <a:r>
              <a:rPr lang="en-US" sz="5600" b="1" dirty="0">
                <a:solidFill>
                  <a:srgbClr val="FF8F27"/>
                </a:solidFill>
                <a:latin typeface="Segoe UI Semilight"/>
              </a:rPr>
              <a:t>North Texas Tollway Authority</a:t>
            </a:r>
            <a:endParaRPr lang="en-US" sz="5600" dirty="0">
              <a:solidFill>
                <a:srgbClr val="FF8F27"/>
              </a:solidFill>
              <a:latin typeface="Segoe UI Semilight"/>
            </a:endParaRPr>
          </a:p>
        </p:txBody>
      </p:sp>
    </p:spTree>
    <p:extLst>
      <p:ext uri="{BB962C8B-B14F-4D97-AF65-F5344CB8AC3E}">
        <p14:creationId xmlns:p14="http://schemas.microsoft.com/office/powerpoint/2010/main" val="272401550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2"/>
          <a:ext cx="211667" cy="158751"/>
        </p:xfrm>
        <a:graphic>
          <a:graphicData uri="http://schemas.openxmlformats.org/presentationml/2006/ole">
            <mc:AlternateContent xmlns:mc="http://schemas.openxmlformats.org/markup-compatibility/2006">
              <mc:Choice xmlns:v="urn:schemas-microsoft-com:vml" Requires="v">
                <p:oleObj spid="_x0000_s2068"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2"/>
                        <a:ext cx="211667"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3"/>
            </p:custDataLst>
          </p:nvPr>
        </p:nvSpPr>
        <p:spPr>
          <a:xfrm>
            <a:off x="682752" y="3710189"/>
            <a:ext cx="5486400" cy="1409700"/>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4"/>
            </p:custDataLst>
          </p:nvPr>
        </p:nvSpPr>
        <p:spPr>
          <a:xfrm>
            <a:off x="682752" y="5273647"/>
            <a:ext cx="5486400" cy="577500"/>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pic>
        <p:nvPicPr>
          <p:cNvPr id="18" name="Picture 17">
            <a:extLst>
              <a:ext uri="{FF2B5EF4-FFF2-40B4-BE49-F238E27FC236}">
                <a16:creationId xmlns:a16="http://schemas.microsoft.com/office/drawing/2014/main" id="{13F1BDFE-A84E-0B49-98CA-0031467166C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6286914"/>
            <a:ext cx="12192000" cy="584969"/>
          </a:xfrm>
          <a:prstGeom prst="rect">
            <a:avLst/>
          </a:prstGeom>
        </p:spPr>
      </p:pic>
    </p:spTree>
    <p:extLst>
      <p:ext uri="{BB962C8B-B14F-4D97-AF65-F5344CB8AC3E}">
        <p14:creationId xmlns:p14="http://schemas.microsoft.com/office/powerpoint/2010/main" val="3983546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p:nvSpPr>
        <p:spPr>
          <a:xfrm>
            <a:off x="-3173" y="-924"/>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rot="19140000">
            <a:off x="1089486" y="1730404"/>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1" y="2470930"/>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3" indent="0" algn="ctr">
              <a:buNone/>
              <a:defRPr>
                <a:solidFill>
                  <a:schemeClr val="tx1">
                    <a:tint val="75000"/>
                  </a:schemeClr>
                </a:solidFill>
              </a:defRPr>
            </a:lvl5pPr>
            <a:lvl6pPr marL="2285978" indent="0" algn="ctr">
              <a:buNone/>
              <a:defRPr>
                <a:solidFill>
                  <a:schemeClr val="tx1">
                    <a:tint val="75000"/>
                  </a:schemeClr>
                </a:solidFill>
              </a:defRPr>
            </a:lvl6pPr>
            <a:lvl7pPr marL="2743174" indent="0" algn="ctr">
              <a:buNone/>
              <a:defRPr>
                <a:solidFill>
                  <a:schemeClr val="tx1">
                    <a:tint val="75000"/>
                  </a:schemeClr>
                </a:solidFill>
              </a:defRPr>
            </a:lvl7pPr>
            <a:lvl8pPr marL="3200370" indent="0" algn="ctr">
              <a:buNone/>
              <a:defRPr>
                <a:solidFill>
                  <a:schemeClr val="tx1">
                    <a:tint val="75000"/>
                  </a:schemeClr>
                </a:solidFill>
              </a:defRPr>
            </a:lvl8pPr>
            <a:lvl9pPr marL="3657565" indent="0" algn="ctr">
              <a:buNone/>
              <a:defRPr>
                <a:solidFill>
                  <a:schemeClr val="tx1">
                    <a:tint val="75000"/>
                  </a:schemeClr>
                </a:solidFill>
              </a:defRPr>
            </a:lvl9pPr>
          </a:lstStyle>
          <a:p>
            <a:pPr marL="0" marR="0" lvl="0" indent="0" algn="l" defTabSz="914391"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788449B-FAF5-4E00-8472-C097DE12A496}"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2A226-70B5-4A0F-903C-D6E09A7C3AD1}" type="slidenum">
              <a:rPr lang="en-US" smtClean="0"/>
              <a:t>‹#›</a:t>
            </a:fld>
            <a:endParaRPr lang="en-US"/>
          </a:p>
        </p:txBody>
      </p:sp>
      <p:sp>
        <p:nvSpPr>
          <p:cNvPr id="10" name="TextBox 9"/>
          <p:cNvSpPr txBox="1"/>
          <p:nvPr userDrawn="1"/>
        </p:nvSpPr>
        <p:spPr>
          <a:xfrm>
            <a:off x="10668000" y="6388646"/>
            <a:ext cx="2641600" cy="461665"/>
          </a:xfrm>
          <a:prstGeom prst="rect">
            <a:avLst/>
          </a:prstGeom>
          <a:noFill/>
        </p:spPr>
        <p:txBody>
          <a:bodyPr wrap="square" rtlCol="0">
            <a:spAutoFit/>
          </a:bodyPr>
          <a:lstStyle/>
          <a:p>
            <a:r>
              <a:rPr lang="en-US" sz="1400" b="1" dirty="0">
                <a:solidFill>
                  <a:srgbClr val="F6C700"/>
                </a:solidFill>
              </a:rPr>
              <a:t>north tarrant</a:t>
            </a:r>
          </a:p>
          <a:p>
            <a:r>
              <a:rPr lang="en-US" sz="1000" b="1" dirty="0">
                <a:solidFill>
                  <a:schemeClr val="bg1"/>
                </a:solidFill>
              </a:rPr>
              <a:t>infrastructure, llc</a:t>
            </a:r>
          </a:p>
        </p:txBody>
      </p:sp>
    </p:spTree>
    <p:extLst>
      <p:ext uri="{BB962C8B-B14F-4D97-AF65-F5344CB8AC3E}">
        <p14:creationId xmlns:p14="http://schemas.microsoft.com/office/powerpoint/2010/main" val="2721711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788449B-FAF5-4E00-8472-C097DE12A496}"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B2A226-70B5-4A0F-903C-D6E09A7C3AD1}" type="slidenum">
              <a:rPr lang="en-US" smtClean="0"/>
              <a:t>‹#›</a:t>
            </a:fld>
            <a:endParaRPr lang="en-US" dirty="0"/>
          </a:p>
        </p:txBody>
      </p:sp>
      <p:sp>
        <p:nvSpPr>
          <p:cNvPr id="7" name="Title 7"/>
          <p:cNvSpPr>
            <a:spLocks noGrp="1"/>
          </p:cNvSpPr>
          <p:nvPr>
            <p:ph type="title"/>
          </p:nvPr>
        </p:nvSpPr>
        <p:spPr>
          <a:xfrm>
            <a:off x="711200" y="152400"/>
            <a:ext cx="10769600" cy="548640"/>
          </a:xfrm>
        </p:spPr>
        <p:txBody>
          <a:bodyPr/>
          <a:lstStyle>
            <a:lvl1pPr>
              <a:defRPr sz="2400" b="1"/>
            </a:lvl1pPr>
          </a:lstStyle>
          <a:p>
            <a:r>
              <a:rPr lang="en-US" dirty="0"/>
              <a:t>Click to edit Master title style</a:t>
            </a:r>
          </a:p>
        </p:txBody>
      </p:sp>
      <p:sp>
        <p:nvSpPr>
          <p:cNvPr id="3" name="Content Placeholder 2"/>
          <p:cNvSpPr>
            <a:spLocks noGrp="1"/>
          </p:cNvSpPr>
          <p:nvPr>
            <p:ph idx="1"/>
          </p:nvPr>
        </p:nvSpPr>
        <p:spPr>
          <a:xfrm>
            <a:off x="1097280" y="914405"/>
            <a:ext cx="10027920" cy="3579849"/>
          </a:xfrm>
        </p:spPr>
        <p:txBody>
          <a:bodyPr/>
          <a:lstStyle>
            <a:lvl1pPr>
              <a:defRPr sz="2000" b="1"/>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168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4"/>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ight Triangle 6"/>
          <p:cNvSpPr/>
          <p:nvPr/>
        </p:nvSpPr>
        <p:spPr>
          <a:xfrm>
            <a:off x="3"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rot="19140000">
            <a:off x="1092532" y="1726742"/>
            <a:ext cx="7534656" cy="1207509"/>
          </a:xfrm>
        </p:spPr>
        <p:txBody>
          <a:bodyPr bIns="9144" anchor="b"/>
          <a:lstStyle>
            <a:lvl1pPr algn="l">
              <a:defRPr kumimoji="0" lang="en-US" sz="3200" b="1"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391"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sp>
        <p:nvSpPr>
          <p:cNvPr id="3" name="Text Placeholder 2"/>
          <p:cNvSpPr>
            <a:spLocks noGrp="1"/>
          </p:cNvSpPr>
          <p:nvPr>
            <p:ph type="body" idx="1"/>
          </p:nvPr>
        </p:nvSpPr>
        <p:spPr>
          <a:xfrm rot="19140000">
            <a:off x="1621536" y="2468305"/>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3" indent="0">
              <a:buNone/>
              <a:defRPr sz="1400">
                <a:solidFill>
                  <a:schemeClr val="tx1">
                    <a:tint val="75000"/>
                  </a:schemeClr>
                </a:solidFill>
              </a:defRPr>
            </a:lvl5pPr>
            <a:lvl6pPr marL="2285978" indent="0">
              <a:buNone/>
              <a:defRPr sz="1400">
                <a:solidFill>
                  <a:schemeClr val="tx1">
                    <a:tint val="75000"/>
                  </a:schemeClr>
                </a:solidFill>
              </a:defRPr>
            </a:lvl6pPr>
            <a:lvl7pPr marL="2743174" indent="0">
              <a:buNone/>
              <a:defRPr sz="1400">
                <a:solidFill>
                  <a:schemeClr val="tx1">
                    <a:tint val="75000"/>
                  </a:schemeClr>
                </a:solidFill>
              </a:defRPr>
            </a:lvl7pPr>
            <a:lvl8pPr marL="3200370" indent="0">
              <a:buNone/>
              <a:defRPr sz="1400">
                <a:solidFill>
                  <a:schemeClr val="tx1">
                    <a:tint val="75000"/>
                  </a:schemeClr>
                </a:solidFill>
              </a:defRPr>
            </a:lvl8pPr>
            <a:lvl9pPr marL="3657565" indent="0">
              <a:buNone/>
              <a:defRPr sz="1400">
                <a:solidFill>
                  <a:schemeClr val="tx1">
                    <a:tint val="75000"/>
                  </a:schemeClr>
                </a:solidFill>
              </a:defRPr>
            </a:lvl9pPr>
          </a:lstStyle>
          <a:p>
            <a:pPr marL="0" marR="0" lvl="0" indent="0" algn="l" defTabSz="914391"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7788449B-FAF5-4E00-8472-C097DE12A496}"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2A226-70B5-4A0F-903C-D6E09A7C3AD1}" type="slidenum">
              <a:rPr lang="en-US" smtClean="0"/>
              <a:t>‹#›</a:t>
            </a:fld>
            <a:endParaRPr lang="en-US"/>
          </a:p>
        </p:txBody>
      </p:sp>
    </p:spTree>
    <p:extLst>
      <p:ext uri="{BB962C8B-B14F-4D97-AF65-F5344CB8AC3E}">
        <p14:creationId xmlns:p14="http://schemas.microsoft.com/office/powerpoint/2010/main" val="33501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788449B-FAF5-4E00-8472-C097DE12A496}" type="datetimeFigureOut">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2A226-70B5-4A0F-903C-D6E09A7C3AD1}" type="slidenum">
              <a:rPr lang="en-US" smtClean="0"/>
              <a:t>‹#›</a:t>
            </a:fld>
            <a:endParaRPr lang="en-US"/>
          </a:p>
        </p:txBody>
      </p:sp>
      <p:sp>
        <p:nvSpPr>
          <p:cNvPr id="9" name="Title 7"/>
          <p:cNvSpPr>
            <a:spLocks noGrp="1"/>
          </p:cNvSpPr>
          <p:nvPr>
            <p:ph type="title"/>
          </p:nvPr>
        </p:nvSpPr>
        <p:spPr>
          <a:xfrm>
            <a:off x="711200" y="152400"/>
            <a:ext cx="10769600" cy="548640"/>
          </a:xfrm>
        </p:spPr>
        <p:txBody>
          <a:bodyPr/>
          <a:lstStyle>
            <a:lvl1pPr>
              <a:defRPr sz="2400" b="1"/>
            </a:lvl1pPr>
          </a:lstStyle>
          <a:p>
            <a:r>
              <a:rPr lang="en-US" dirty="0"/>
              <a:t>Click to edit Master title style</a:t>
            </a:r>
          </a:p>
        </p:txBody>
      </p:sp>
      <p:sp>
        <p:nvSpPr>
          <p:cNvPr id="3" name="Content Placeholder 2"/>
          <p:cNvSpPr>
            <a:spLocks noGrp="1"/>
          </p:cNvSpPr>
          <p:nvPr>
            <p:ph sz="half" idx="1"/>
          </p:nvPr>
        </p:nvSpPr>
        <p:spPr>
          <a:xfrm>
            <a:off x="1097281" y="914400"/>
            <a:ext cx="4267200" cy="3712464"/>
          </a:xfrm>
        </p:spPr>
        <p:txBody>
          <a:bodyPr/>
          <a:lstStyle>
            <a:lvl1pPr>
              <a:defRPr sz="2400" b="1"/>
            </a:lvl1pPr>
            <a:lvl2pPr>
              <a:defRPr sz="2400" b="1"/>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6688" y="914400"/>
            <a:ext cx="4267200" cy="3712464"/>
          </a:xfrm>
        </p:spPr>
        <p:txBody>
          <a:bodyPr/>
          <a:lstStyle>
            <a:lvl1pPr>
              <a:defRPr sz="2800" b="1"/>
            </a:lvl1pPr>
            <a:lvl2pPr>
              <a:defRPr sz="2400" b="1"/>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89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1" y="91440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marL="0" lvl="0" indent="0" algn="l" defTabSz="914391"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518968"/>
            <a:ext cx="4267200" cy="3108960"/>
          </a:xfrm>
        </p:spPr>
        <p:txBody>
          <a:bodyPr/>
          <a:lstStyle>
            <a:lvl1pPr>
              <a:defRPr sz="2400" b="1"/>
            </a:lvl1pPr>
            <a:lvl2pPr>
              <a:defRPr sz="2000" b="1"/>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6688" y="91440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marL="0" lvl="0" indent="0" algn="l" defTabSz="914391"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518968"/>
            <a:ext cx="4267200" cy="3108960"/>
          </a:xfrm>
        </p:spPr>
        <p:txBody>
          <a:bodyPr/>
          <a:lstStyle>
            <a:lvl1pPr>
              <a:defRPr sz="2400" b="1"/>
            </a:lvl1pPr>
            <a:lvl2pPr>
              <a:defRPr sz="2000" b="1"/>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788449B-FAF5-4E00-8472-C097DE12A496}" type="datetimeFigureOut">
              <a:rPr lang="en-US" smtClean="0"/>
              <a:t>11/12/2020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2A226-70B5-4A0F-903C-D6E09A7C3AD1}" type="slidenum">
              <a:rPr lang="en-US" smtClean="0"/>
              <a:t>‹#›</a:t>
            </a:fld>
            <a:endParaRPr lang="en-US"/>
          </a:p>
        </p:txBody>
      </p:sp>
      <p:sp>
        <p:nvSpPr>
          <p:cNvPr id="10" name="Title 7"/>
          <p:cNvSpPr>
            <a:spLocks noGrp="1"/>
          </p:cNvSpPr>
          <p:nvPr>
            <p:ph type="title"/>
          </p:nvPr>
        </p:nvSpPr>
        <p:spPr>
          <a:xfrm>
            <a:off x="711200" y="152400"/>
            <a:ext cx="10769600" cy="548640"/>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135573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88449B-FAF5-4E00-8472-C097DE12A496}" type="datetimeFigureOut">
              <a:rPr lang="en-US" smtClean="0"/>
              <a:t>11/12/2020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2A226-70B5-4A0F-903C-D6E09A7C3AD1}" type="slidenum">
              <a:rPr lang="en-US" smtClean="0"/>
              <a:t>‹#›</a:t>
            </a:fld>
            <a:endParaRPr lang="en-US"/>
          </a:p>
        </p:txBody>
      </p:sp>
      <p:sp>
        <p:nvSpPr>
          <p:cNvPr id="6" name="Title 7"/>
          <p:cNvSpPr>
            <a:spLocks noGrp="1"/>
          </p:cNvSpPr>
          <p:nvPr>
            <p:ph type="title"/>
          </p:nvPr>
        </p:nvSpPr>
        <p:spPr>
          <a:xfrm>
            <a:off x="711200" y="152400"/>
            <a:ext cx="10769600" cy="548640"/>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222186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8449B-FAF5-4E00-8472-C097DE12A496}" type="datetimeFigureOut">
              <a:rPr lang="en-US" smtClean="0"/>
              <a:t>11/12/2020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2A226-70B5-4A0F-903C-D6E09A7C3AD1}" type="slidenum">
              <a:rPr lang="en-US" smtClean="0"/>
              <a:t>‹#›</a:t>
            </a:fld>
            <a:endParaRPr lang="en-US"/>
          </a:p>
        </p:txBody>
      </p:sp>
    </p:spTree>
    <p:extLst>
      <p:ext uri="{BB962C8B-B14F-4D97-AF65-F5344CB8AC3E}">
        <p14:creationId xmlns:p14="http://schemas.microsoft.com/office/powerpoint/2010/main" val="2923133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11/12/2020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p:cNvSpPr/>
          <p:nvPr/>
        </p:nvSpPr>
        <p:spPr>
          <a:xfrm rot="5400000">
            <a:off x="1720852" y="-1720849"/>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91"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452790" y="2058873"/>
            <a:ext cx="6949440" cy="1089427"/>
          </a:xfrm>
        </p:spPr>
        <p:txBody>
          <a:bodyPr bIns="0" anchor="b"/>
          <a:lstStyle>
            <a:lvl1pPr marL="514345" indent="-514345" algn="l">
              <a:buFont typeface="+mj-lt"/>
              <a:buAutoNum type="alphaUcPeriod"/>
              <a:defRPr kumimoji="0" lang="en-US" sz="3200" b="1"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391" rtl="0" eaLnBrk="1" fontAlgn="auto" latinLnBrk="0" hangingPunct="1">
              <a:lnSpc>
                <a:spcPct val="100000"/>
              </a:lnSpc>
              <a:spcBef>
                <a:spcPct val="0"/>
              </a:spcBef>
              <a:spcAft>
                <a:spcPts val="0"/>
              </a:spcAft>
              <a:buClrTx/>
              <a:buSzTx/>
              <a:tabLst/>
              <a:defRPr/>
            </a:pPr>
            <a:r>
              <a:rPr lang="en-US" dirty="0"/>
              <a:t>Click to edit Master title style</a:t>
            </a:r>
          </a:p>
        </p:txBody>
      </p:sp>
      <p:sp>
        <p:nvSpPr>
          <p:cNvPr id="3" name="Content Placeholder 2"/>
          <p:cNvSpPr>
            <a:spLocks noGrp="1"/>
          </p:cNvSpPr>
          <p:nvPr>
            <p:ph idx="1"/>
          </p:nvPr>
        </p:nvSpPr>
        <p:spPr>
          <a:xfrm>
            <a:off x="6332739" y="2618916"/>
            <a:ext cx="5077039" cy="3324687"/>
          </a:xfrm>
        </p:spPr>
        <p:txBody>
          <a:bodyPr/>
          <a:lstStyle>
            <a:lvl1pPr marL="514345" indent="-514345">
              <a:buFont typeface="+mj-lt"/>
              <a:buAutoNum type="arabicPeriod"/>
              <a:defRPr sz="2400"/>
            </a:lvl1pPr>
            <a:lvl2pPr marL="914391" indent="-457196">
              <a:buFont typeface="+mj-lt"/>
              <a:buAutoNum type="alphaLcPeriod"/>
              <a:defRPr sz="2000"/>
            </a:lvl2pPr>
            <a:lvl3pPr marL="1368412" indent="-400047">
              <a:buFont typeface="+mj-lt"/>
              <a:buAutoNum type="romanLcPeriod"/>
              <a:defRPr sz="1800"/>
            </a:lvl3pPr>
            <a:lvl4pPr marL="1371587" indent="-163511">
              <a:buFont typeface="Arial" panose="020B0604020202020204" pitchFamily="34" charset="0"/>
              <a:buChar char="•"/>
              <a:defRPr sz="1600"/>
            </a:lvl4pPr>
            <a:lvl5pPr marL="1431911" indent="-163511">
              <a:buFont typeface="Wingdings" panose="05000000000000000000" pitchFamily="2" charset="2"/>
              <a:buChar char="Ø"/>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88449B-FAF5-4E00-8472-C097DE12A496}" type="datetimeFigureOut">
              <a:rPr lang="en-US" smtClean="0"/>
              <a:t>11/12/2020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9B2A226-70B5-4A0F-903C-D6E09A7C3AD1}" type="slidenum">
              <a:rPr lang="en-US" smtClean="0"/>
              <a:t>‹#›</a:t>
            </a:fld>
            <a:endParaRPr lang="en-US"/>
          </a:p>
        </p:txBody>
      </p:sp>
      <p:sp>
        <p:nvSpPr>
          <p:cNvPr id="11" name="TextBox 10"/>
          <p:cNvSpPr txBox="1"/>
          <p:nvPr userDrawn="1"/>
        </p:nvSpPr>
        <p:spPr>
          <a:xfrm>
            <a:off x="0" y="6166"/>
            <a:ext cx="2641600" cy="461665"/>
          </a:xfrm>
          <a:prstGeom prst="rect">
            <a:avLst/>
          </a:prstGeom>
          <a:noFill/>
        </p:spPr>
        <p:txBody>
          <a:bodyPr wrap="square" rtlCol="0">
            <a:spAutoFit/>
          </a:bodyPr>
          <a:lstStyle/>
          <a:p>
            <a:r>
              <a:rPr lang="en-US" sz="1400" b="1" dirty="0">
                <a:solidFill>
                  <a:srgbClr val="F6C700"/>
                </a:solidFill>
              </a:rPr>
              <a:t>north tarrant</a:t>
            </a:r>
          </a:p>
          <a:p>
            <a:r>
              <a:rPr lang="en-US" sz="1000" b="1" dirty="0">
                <a:solidFill>
                  <a:schemeClr val="bg1"/>
                </a:solidFill>
              </a:rPr>
              <a:t>infrastructure, llc</a:t>
            </a:r>
          </a:p>
        </p:txBody>
      </p:sp>
    </p:spTree>
    <p:extLst>
      <p:ext uri="{BB962C8B-B14F-4D97-AF65-F5344CB8AC3E}">
        <p14:creationId xmlns:p14="http://schemas.microsoft.com/office/powerpoint/2010/main" val="3030213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p:cNvSpPr/>
          <p:nvPr/>
        </p:nvSpPr>
        <p:spPr>
          <a:xfrm>
            <a:off x="3"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dirty="0"/>
              <a:t>Click to edit Master title style</a:t>
            </a:r>
          </a:p>
        </p:txBody>
      </p:sp>
      <p:sp>
        <p:nvSpPr>
          <p:cNvPr id="4" name="Text Placeholder 3"/>
          <p:cNvSpPr>
            <a:spLocks noGrp="1"/>
          </p:cNvSpPr>
          <p:nvPr>
            <p:ph type="body" sz="half" idx="2"/>
          </p:nvPr>
        </p:nvSpPr>
        <p:spPr>
          <a:xfrm rot="19140000">
            <a:off x="1524643" y="2180530"/>
            <a:ext cx="8128726" cy="740664"/>
          </a:xfrm>
        </p:spPr>
        <p:txBody>
          <a:bodyPr/>
          <a:lstStyle>
            <a:lvl1pPr marL="0" indent="0">
              <a:buNone/>
              <a:defRPr sz="1400">
                <a:solidFill>
                  <a:schemeClr val="tx2"/>
                </a:solidFill>
              </a:defRPr>
            </a:lvl1pPr>
            <a:lvl2pPr marL="457196" indent="0">
              <a:buNone/>
              <a:defRPr sz="1200"/>
            </a:lvl2pPr>
            <a:lvl3pPr marL="914391" indent="0">
              <a:buNone/>
              <a:defRPr sz="1000"/>
            </a:lvl3pPr>
            <a:lvl4pPr marL="1371587" indent="0">
              <a:buNone/>
              <a:defRPr sz="900"/>
            </a:lvl4pPr>
            <a:lvl5pPr marL="1828783" indent="0">
              <a:buNone/>
              <a:defRPr sz="900"/>
            </a:lvl5pPr>
            <a:lvl6pPr marL="2285978" indent="0">
              <a:buNone/>
              <a:defRPr sz="900"/>
            </a:lvl6pPr>
            <a:lvl7pPr marL="2743174" indent="0">
              <a:buNone/>
              <a:defRPr sz="900"/>
            </a:lvl7pPr>
            <a:lvl8pPr marL="3200370" indent="0">
              <a:buNone/>
              <a:defRPr sz="900"/>
            </a:lvl8pPr>
            <a:lvl9pPr marL="3657565"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788449B-FAF5-4E00-8472-C097DE12A496}" type="datetimeFigureOut">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2A226-70B5-4A0F-903C-D6E09A7C3AD1}" type="slidenum">
              <a:rPr lang="en-US" smtClean="0"/>
              <a:t>‹#›</a:t>
            </a:fld>
            <a:endParaRPr lang="en-US"/>
          </a:p>
        </p:txBody>
      </p:sp>
      <p:sp>
        <p:nvSpPr>
          <p:cNvPr id="13" name="TextBox 12"/>
          <p:cNvSpPr txBox="1"/>
          <p:nvPr userDrawn="1"/>
        </p:nvSpPr>
        <p:spPr>
          <a:xfrm>
            <a:off x="10668000" y="6388646"/>
            <a:ext cx="2641600" cy="461665"/>
          </a:xfrm>
          <a:prstGeom prst="rect">
            <a:avLst/>
          </a:prstGeom>
          <a:noFill/>
        </p:spPr>
        <p:txBody>
          <a:bodyPr wrap="square" rtlCol="0">
            <a:spAutoFit/>
          </a:bodyPr>
          <a:lstStyle/>
          <a:p>
            <a:r>
              <a:rPr lang="en-US" sz="1400" b="1" dirty="0">
                <a:solidFill>
                  <a:srgbClr val="F6C700"/>
                </a:solidFill>
              </a:rPr>
              <a:t>north tarrant</a:t>
            </a:r>
          </a:p>
          <a:p>
            <a:r>
              <a:rPr lang="en-US" sz="1000" b="1" dirty="0">
                <a:solidFill>
                  <a:schemeClr val="bg1"/>
                </a:solidFill>
              </a:rPr>
              <a:t>infrastructure, llc</a:t>
            </a:r>
          </a:p>
        </p:txBody>
      </p:sp>
    </p:spTree>
    <p:extLst>
      <p:ext uri="{BB962C8B-B14F-4D97-AF65-F5344CB8AC3E}">
        <p14:creationId xmlns:p14="http://schemas.microsoft.com/office/powerpoint/2010/main" val="1493640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8449B-FAF5-4E00-8472-C097DE12A496}"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2A226-70B5-4A0F-903C-D6E09A7C3AD1}" type="slidenum">
              <a:rPr lang="en-US" smtClean="0"/>
              <a:t>‹#›</a:t>
            </a:fld>
            <a:endParaRPr lang="en-US"/>
          </a:p>
        </p:txBody>
      </p:sp>
    </p:spTree>
    <p:extLst>
      <p:ext uri="{BB962C8B-B14F-4D97-AF65-F5344CB8AC3E}">
        <p14:creationId xmlns:p14="http://schemas.microsoft.com/office/powerpoint/2010/main" val="524203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1"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8449B-FAF5-4E00-8472-C097DE12A496}"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2A226-70B5-4A0F-903C-D6E09A7C3AD1}" type="slidenum">
              <a:rPr lang="en-US" smtClean="0"/>
              <a:t>‹#›</a:t>
            </a:fld>
            <a:endParaRPr lang="en-US"/>
          </a:p>
        </p:txBody>
      </p:sp>
    </p:spTree>
    <p:extLst>
      <p:ext uri="{BB962C8B-B14F-4D97-AF65-F5344CB8AC3E}">
        <p14:creationId xmlns:p14="http://schemas.microsoft.com/office/powerpoint/2010/main" val="352034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11/12/2020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 id="2147483671" r:id="rId20"/>
    <p:sldLayoutId id="2147483672" r:id="rId21"/>
    <p:sldLayoutId id="2147483673" r:id="rId22"/>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p:nvSpPr>
        <p:spPr>
          <a:xfrm>
            <a:off x="-3173" y="5051296"/>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dirty="0"/>
              <a:t>Click to edit Master title style</a:t>
            </a:r>
          </a:p>
        </p:txBody>
      </p:sp>
      <p:sp>
        <p:nvSpPr>
          <p:cNvPr id="4" name="Date Placeholder 3"/>
          <p:cNvSpPr>
            <a:spLocks noGrp="1"/>
          </p:cNvSpPr>
          <p:nvPr>
            <p:ph type="dt" sz="half" idx="2"/>
          </p:nvPr>
        </p:nvSpPr>
        <p:spPr>
          <a:xfrm rot="19140000">
            <a:off x="268225"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7788449B-FAF5-4E00-8472-C097DE12A496}" type="datetimeFigureOut">
              <a:rPr lang="en-US" smtClean="0"/>
              <a:t>11/12/2020</a:t>
            </a:fld>
            <a:endParaRPr lang="en-US"/>
          </a:p>
        </p:txBody>
      </p:sp>
      <p:sp>
        <p:nvSpPr>
          <p:cNvPr id="5" name="Footer Placeholder 4"/>
          <p:cNvSpPr>
            <a:spLocks noGrp="1"/>
          </p:cNvSpPr>
          <p:nvPr>
            <p:ph type="ftr" sz="quarter" idx="3"/>
          </p:nvPr>
        </p:nvSpPr>
        <p:spPr>
          <a:xfrm>
            <a:off x="4690018"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1"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D9B2A226-70B5-4A0F-903C-D6E09A7C3AD1}" type="slidenum">
              <a:rPr lang="en-US" smtClean="0"/>
              <a:t>‹#›</a:t>
            </a:fld>
            <a:endParaRPr lang="en-US"/>
          </a:p>
        </p:txBody>
      </p:sp>
      <p:sp>
        <p:nvSpPr>
          <p:cNvPr id="9" name="Rectangle 8"/>
          <p:cNvSpPr/>
          <p:nvPr userDrawn="1"/>
        </p:nvSpPr>
        <p:spPr>
          <a:xfrm>
            <a:off x="0" y="4953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1097280" y="1100628"/>
            <a:ext cx="10027920" cy="49953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871200" y="6477001"/>
            <a:ext cx="2641600" cy="400110"/>
          </a:xfrm>
          <a:prstGeom prst="rect">
            <a:avLst/>
          </a:prstGeom>
          <a:noFill/>
        </p:spPr>
        <p:txBody>
          <a:bodyPr wrap="square" rtlCol="0">
            <a:spAutoFit/>
          </a:bodyPr>
          <a:lstStyle/>
          <a:p>
            <a:r>
              <a:rPr lang="en-US" sz="1200" b="1" dirty="0">
                <a:solidFill>
                  <a:srgbClr val="F6C700"/>
                </a:solidFill>
              </a:rPr>
              <a:t>north tarrant</a:t>
            </a:r>
          </a:p>
          <a:p>
            <a:r>
              <a:rPr lang="en-US" sz="800" b="0" dirty="0">
                <a:solidFill>
                  <a:schemeClr val="bg1"/>
                </a:solidFill>
              </a:rPr>
              <a:t>infrastructure, llc</a:t>
            </a:r>
          </a:p>
        </p:txBody>
      </p:sp>
    </p:spTree>
    <p:extLst>
      <p:ext uri="{BB962C8B-B14F-4D97-AF65-F5344CB8AC3E}">
        <p14:creationId xmlns:p14="http://schemas.microsoft.com/office/powerpoint/2010/main" val="15325339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391" rtl="0" eaLnBrk="1" latinLnBrk="0" hangingPunct="1">
        <a:spcBef>
          <a:spcPct val="0"/>
        </a:spcBef>
        <a:buNone/>
        <a:defRPr sz="2800" b="1" kern="1200" cap="all" baseline="0">
          <a:solidFill>
            <a:schemeClr val="tx1"/>
          </a:solidFill>
          <a:latin typeface="+mj-lt"/>
          <a:ea typeface="+mj-ea"/>
          <a:cs typeface="+mj-cs"/>
        </a:defRPr>
      </a:lvl1pPr>
    </p:titleStyle>
    <p:bodyStyle>
      <a:lvl1pPr marL="342897" indent="-342897" algn="l" defTabSz="914391" rtl="0" eaLnBrk="1" latinLnBrk="0" hangingPunct="1">
        <a:spcBef>
          <a:spcPts val="800"/>
        </a:spcBef>
        <a:buFont typeface="Arial" pitchFamily="34" charset="0"/>
        <a:buNone/>
        <a:defRPr sz="1600" b="0" kern="1200">
          <a:solidFill>
            <a:schemeClr val="tx1"/>
          </a:solidFill>
          <a:latin typeface="+mn-lt"/>
          <a:ea typeface="+mn-ea"/>
          <a:cs typeface="+mn-cs"/>
        </a:defRPr>
      </a:lvl1pPr>
      <a:lvl2pPr marL="173734" indent="-173734" algn="l" defTabSz="914391"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2" indent="-164590" algn="l" defTabSz="914391"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0" indent="-164590" algn="l" defTabSz="914391"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28" indent="-173734" algn="l" defTabSz="914391"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69" indent="-173734" algn="l" defTabSz="914391"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299" indent="-164590" algn="l" defTabSz="914391"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897" indent="-164590" algn="l" defTabSz="914391"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07" indent="-164590" algn="l" defTabSz="914391"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3"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4" algn="l" defTabSz="914391" rtl="0" eaLnBrk="1" latinLnBrk="0" hangingPunct="1">
        <a:defRPr sz="1800" kern="1200">
          <a:solidFill>
            <a:schemeClr val="tx1"/>
          </a:solidFill>
          <a:latin typeface="+mn-lt"/>
          <a:ea typeface="+mn-ea"/>
          <a:cs typeface="+mn-cs"/>
        </a:defRPr>
      </a:lvl7pPr>
      <a:lvl8pPr marL="3200370" algn="l" defTabSz="914391" rtl="0" eaLnBrk="1" latinLnBrk="0" hangingPunct="1">
        <a:defRPr sz="1800" kern="1200">
          <a:solidFill>
            <a:schemeClr val="tx1"/>
          </a:solidFill>
          <a:latin typeface="+mn-lt"/>
          <a:ea typeface="+mn-ea"/>
          <a:cs typeface="+mn-cs"/>
        </a:defRPr>
      </a:lvl8pPr>
      <a:lvl9pPr marL="3657565"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Nora.perez@txdot.gov" TargetMode="External"/><Relationship Id="rId2" Type="http://schemas.openxmlformats.org/officeDocument/2006/relationships/hyperlink" Target="mailto:Debra.Wells@txdot.gov" TargetMode="External"/><Relationship Id="rId1" Type="http://schemas.openxmlformats.org/officeDocument/2006/relationships/slideLayout" Target="../slideLayouts/slideLayout2.xml"/><Relationship Id="rId4" Type="http://schemas.openxmlformats.org/officeDocument/2006/relationships/hyperlink" Target="http://www.keepitmovingdallas.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hyperlink" Target="http://www.ntta.org/"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nctrca.mwdbe.com/" TargetMode="External"/><Relationship Id="rId2" Type="http://schemas.openxmlformats.org/officeDocument/2006/relationships/hyperlink" Target="http://www.nctrca.org/" TargetMode="Externa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46.jpeg"/><Relationship Id="rId21" Type="http://schemas.openxmlformats.org/officeDocument/2006/relationships/image" Target="../media/image64.jpeg"/><Relationship Id="rId7" Type="http://schemas.openxmlformats.org/officeDocument/2006/relationships/image" Target="../media/image50.jpe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jpeg"/><Relationship Id="rId16" Type="http://schemas.openxmlformats.org/officeDocument/2006/relationships/image" Target="../media/image59.png"/><Relationship Id="rId20"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image" Target="../media/image49.jpeg"/><Relationship Id="rId11" Type="http://schemas.openxmlformats.org/officeDocument/2006/relationships/image" Target="../media/image54.png"/><Relationship Id="rId24" Type="http://schemas.openxmlformats.org/officeDocument/2006/relationships/image" Target="../media/image67.png"/><Relationship Id="rId5" Type="http://schemas.openxmlformats.org/officeDocument/2006/relationships/image" Target="../media/image48.png"/><Relationship Id="rId15" Type="http://schemas.openxmlformats.org/officeDocument/2006/relationships/image" Target="../media/image58.jpeg"/><Relationship Id="rId23" Type="http://schemas.openxmlformats.org/officeDocument/2006/relationships/image" Target="../media/image66.jpe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gif"/><Relationship Id="rId22"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urveymonkey.com/r/QNZ6ZW6"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nctrca.org/images/USDOT_NEW_DBE_Application112014.pdf"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hyperlink" Target="http://www.nctrca.org/" TargetMode="External"/><Relationship Id="rId2" Type="http://schemas.openxmlformats.org/officeDocument/2006/relationships/hyperlink" Target="https://nctrca.mwdbe.com/"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mailto:ylockett@nctrca.or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6.sv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hyperlink" Target="mailto:webberdbe@wwebber.com" TargetMode="External"/><Relationship Id="rId4" Type="http://schemas.openxmlformats.org/officeDocument/2006/relationships/image" Target="../media/image88.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hyperlink" Target="mailto:webberdbe@wwebber.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hyperlink" Target="mailto:ycoleman@ferrovial.us" TargetMode="External"/><Relationship Id="rId2" Type="http://schemas.openxmlformats.org/officeDocument/2006/relationships/image" Target="../media/image96.jpg"/><Relationship Id="rId1" Type="http://schemas.openxmlformats.org/officeDocument/2006/relationships/slideLayout" Target="../slideLayouts/slideLayout24.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Adrienne.Williams@plclbj.com" TargetMode="External"/><Relationship Id="rId5" Type="http://schemas.openxmlformats.org/officeDocument/2006/relationships/hyperlink" Target="mailto:bids@plclbj.com" TargetMode="External"/><Relationship Id="rId4" Type="http://schemas.openxmlformats.org/officeDocument/2006/relationships/hyperlink" Target="http://www.635east.co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7.jpe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0.JP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hyperlink" Target="http://www.keepitmovingdallas.com/"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759" y="1169376"/>
            <a:ext cx="7117471" cy="1450731"/>
          </a:xfrm>
        </p:spPr>
        <p:txBody>
          <a:bodyPr>
            <a:noAutofit/>
          </a:bodyPr>
          <a:lstStyle/>
          <a:p>
            <a:pPr marL="68580" indent="0"/>
            <a:r>
              <a:rPr lang="en-US" sz="2400" b="1" dirty="0"/>
              <a:t>Cooperative Inclusion Plan</a:t>
            </a:r>
            <a:br>
              <a:rPr lang="en-US" sz="2400" b="1" dirty="0"/>
            </a:br>
            <a:r>
              <a:rPr lang="en-US" sz="2400" b="1" dirty="0"/>
              <a:t>(CIP)</a:t>
            </a:r>
            <a:br>
              <a:rPr lang="en-US" sz="2400" b="1" dirty="0"/>
            </a:br>
            <a:r>
              <a:rPr lang="en-US" sz="2400" b="1" dirty="0"/>
              <a:t>November 12</a:t>
            </a:r>
            <a:r>
              <a:rPr lang="en-US" sz="2400" b="1" baseline="30000" dirty="0"/>
              <a:t>th</a:t>
            </a:r>
            <a:r>
              <a:rPr lang="en-US" sz="2400" b="1" dirty="0"/>
              <a:t>, 2020</a:t>
            </a:r>
            <a:br>
              <a:rPr lang="en-US" sz="2400" b="1" dirty="0"/>
            </a:br>
            <a:r>
              <a:rPr lang="en-US" sz="2400" b="1" dirty="0"/>
              <a:t>10:00 a.m.-12:00 p.m.</a:t>
            </a:r>
            <a:br>
              <a:rPr lang="en-US" sz="2400" dirty="0"/>
            </a:br>
            <a:br>
              <a:rPr lang="en-US" sz="2400" dirty="0"/>
            </a:br>
            <a:endParaRPr lang="en-US" sz="2400" dirty="0"/>
          </a:p>
        </p:txBody>
      </p:sp>
      <p:sp>
        <p:nvSpPr>
          <p:cNvPr id="3" name="Content Placeholder 2"/>
          <p:cNvSpPr>
            <a:spLocks noGrp="1"/>
          </p:cNvSpPr>
          <p:nvPr>
            <p:ph idx="1"/>
          </p:nvPr>
        </p:nvSpPr>
        <p:spPr>
          <a:xfrm>
            <a:off x="208554" y="2185767"/>
            <a:ext cx="7287768" cy="4584309"/>
          </a:xfrm>
        </p:spPr>
        <p:txBody>
          <a:bodyPr>
            <a:normAutofit/>
          </a:bodyPr>
          <a:lstStyle/>
          <a:p>
            <a:pPr marL="68580" indent="0">
              <a:buNone/>
            </a:pPr>
            <a:endParaRPr lang="en-US" sz="1200" dirty="0"/>
          </a:p>
          <a:p>
            <a:pPr marL="68580" indent="0">
              <a:buNone/>
            </a:pPr>
            <a:endParaRPr lang="en-US" sz="1200" b="1" dirty="0"/>
          </a:p>
          <a:p>
            <a:pPr marL="68580" indent="0">
              <a:buNone/>
            </a:pPr>
            <a:endParaRPr lang="en-US" sz="1200" dirty="0"/>
          </a:p>
          <a:p>
            <a:pPr marL="68580" indent="0">
              <a:buNone/>
            </a:pPr>
            <a:endParaRPr lang="en-US" sz="1200" dirty="0"/>
          </a:p>
          <a:p>
            <a:pPr marL="68580" indent="0">
              <a:buNone/>
            </a:pPr>
            <a:endParaRPr lang="en-US" sz="1200" dirty="0"/>
          </a:p>
          <a:p>
            <a:pPr marL="68580" indent="0">
              <a:buNone/>
            </a:pPr>
            <a:endParaRPr lang="en-US" sz="1200" dirty="0"/>
          </a:p>
          <a:p>
            <a:pPr marL="68580" indent="0">
              <a:buNone/>
            </a:pPr>
            <a:endParaRPr lang="en-US" sz="1200" dirty="0"/>
          </a:p>
          <a:p>
            <a:pPr marL="68580" indent="0">
              <a:buNone/>
            </a:pPr>
            <a:endParaRPr lang="en-US" sz="1200" dirty="0"/>
          </a:p>
          <a:p>
            <a:pPr marL="68580" indent="0">
              <a:buNone/>
            </a:pPr>
            <a:endParaRPr lang="en-US" sz="1200" dirty="0"/>
          </a:p>
          <a:p>
            <a:pPr marL="68580" indent="0">
              <a:buNone/>
            </a:pPr>
            <a:r>
              <a:rPr lang="en-US" sz="1800" b="1" dirty="0"/>
              <a:t>Host: Debra Wells</a:t>
            </a:r>
          </a:p>
          <a:p>
            <a:pPr marL="68580" indent="0">
              <a:buNone/>
            </a:pPr>
            <a:r>
              <a:rPr lang="en-US" sz="1800" b="1" dirty="0"/>
              <a:t>CIP Resource Specialist-TxDOT Dallas District</a:t>
            </a:r>
          </a:p>
          <a:p>
            <a:pPr marL="68580" indent="0">
              <a:buNone/>
            </a:pPr>
            <a:endParaRPr lang="en-US" sz="1800" b="1" dirty="0"/>
          </a:p>
          <a:p>
            <a:pPr marL="68580" indent="0">
              <a:buNone/>
            </a:pPr>
            <a:r>
              <a:rPr lang="en-US" sz="1800" b="1" dirty="0"/>
              <a:t>Co-Host: Noraima (Nora) Perez</a:t>
            </a:r>
          </a:p>
          <a:p>
            <a:pPr marL="68580" indent="0">
              <a:buNone/>
            </a:pPr>
            <a:r>
              <a:rPr lang="en-US" sz="1800" b="1" dirty="0"/>
              <a:t>DBE Coordinator-TxDOT Dallas District</a:t>
            </a:r>
          </a:p>
          <a:p>
            <a:pPr marL="68580" indent="0">
              <a:buNone/>
            </a:pPr>
            <a:endParaRPr lang="en-US" sz="1200" dirty="0"/>
          </a:p>
        </p:txBody>
      </p:sp>
      <p:pic>
        <p:nvPicPr>
          <p:cNvPr id="6" name="Picture 5">
            <a:extLst>
              <a:ext uri="{FF2B5EF4-FFF2-40B4-BE49-F238E27FC236}">
                <a16:creationId xmlns:a16="http://schemas.microsoft.com/office/drawing/2014/main" id="{6EEE1D29-A52A-4DA6-9D49-7084283CA34D}"/>
              </a:ext>
            </a:extLst>
          </p:cNvPr>
          <p:cNvPicPr>
            <a:picLocks noChangeAspect="1"/>
          </p:cNvPicPr>
          <p:nvPr/>
        </p:nvPicPr>
        <p:blipFill rotWithShape="1">
          <a:blip r:embed="rId3">
            <a:extLst>
              <a:ext uri="{28A0092B-C50C-407E-A947-70E740481C1C}">
                <a14:useLocalDpi xmlns:a14="http://schemas.microsoft.com/office/drawing/2010/main" val="0"/>
              </a:ext>
            </a:extLst>
          </a:blip>
          <a:srcRect l="39880" r="1478" b="1"/>
          <a:stretch/>
        </p:blipFill>
        <p:spPr>
          <a:xfrm>
            <a:off x="7861237" y="749057"/>
            <a:ext cx="4003103" cy="3058012"/>
          </a:xfrm>
          <a:prstGeom prst="rect">
            <a:avLst/>
          </a:prstGeom>
        </p:spPr>
      </p:pic>
      <p:pic>
        <p:nvPicPr>
          <p:cNvPr id="23" name="Picture 22">
            <a:extLst>
              <a:ext uri="{FF2B5EF4-FFF2-40B4-BE49-F238E27FC236}">
                <a16:creationId xmlns:a16="http://schemas.microsoft.com/office/drawing/2014/main" id="{E1868199-6AD6-4A10-98B0-CDEBA2CB8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132" y="5236698"/>
            <a:ext cx="1918208" cy="1463040"/>
          </a:xfrm>
          <a:prstGeom prst="rect">
            <a:avLst/>
          </a:prstGeom>
        </p:spPr>
      </p:pic>
    </p:spTree>
    <p:extLst>
      <p:ext uri="{BB962C8B-B14F-4D97-AF65-F5344CB8AC3E}">
        <p14:creationId xmlns:p14="http://schemas.microsoft.com/office/powerpoint/2010/main" val="190087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F8C6-0B3A-4B44-B8E6-134F99758251}"/>
              </a:ext>
            </a:extLst>
          </p:cNvPr>
          <p:cNvSpPr>
            <a:spLocks noGrp="1"/>
          </p:cNvSpPr>
          <p:nvPr>
            <p:ph type="title"/>
          </p:nvPr>
        </p:nvSpPr>
        <p:spPr>
          <a:xfrm>
            <a:off x="4453459" y="422030"/>
            <a:ext cx="7398572" cy="1040423"/>
          </a:xfrm>
        </p:spPr>
        <p:txBody>
          <a:bodyPr>
            <a:normAutofit fontScale="90000"/>
          </a:bodyPr>
          <a:lstStyle/>
          <a:p>
            <a:r>
              <a:rPr lang="en-US" b="1" dirty="0">
                <a:solidFill>
                  <a:schemeClr val="tx2"/>
                </a:solidFill>
              </a:rPr>
              <a:t>Cooperative Inclusion Plan Information</a:t>
            </a:r>
            <a:endParaRPr lang="en-US" dirty="0">
              <a:solidFill>
                <a:schemeClr val="tx2"/>
              </a:solidFill>
            </a:endParaRPr>
          </a:p>
        </p:txBody>
      </p:sp>
      <p:pic>
        <p:nvPicPr>
          <p:cNvPr id="4" name="Content Placeholder 3">
            <a:extLst>
              <a:ext uri="{FF2B5EF4-FFF2-40B4-BE49-F238E27FC236}">
                <a16:creationId xmlns:a16="http://schemas.microsoft.com/office/drawing/2014/main" id="{33CF8086-8975-4CAF-8C2B-942753051E91}"/>
              </a:ext>
            </a:extLst>
          </p:cNvPr>
          <p:cNvPicPr>
            <a:picLocks noGrp="1" noChangeAspect="1"/>
          </p:cNvPicPr>
          <p:nvPr>
            <p:ph idx="1"/>
          </p:nvPr>
        </p:nvPicPr>
        <p:blipFill>
          <a:blip r:embed="rId2"/>
          <a:stretch>
            <a:fillRect/>
          </a:stretch>
        </p:blipFill>
        <p:spPr>
          <a:xfrm>
            <a:off x="1767253" y="1943100"/>
            <a:ext cx="8836269" cy="4734951"/>
          </a:xfrm>
          <a:prstGeom prst="rect">
            <a:avLst/>
          </a:prstGeom>
        </p:spPr>
      </p:pic>
    </p:spTree>
    <p:extLst>
      <p:ext uri="{BB962C8B-B14F-4D97-AF65-F5344CB8AC3E}">
        <p14:creationId xmlns:p14="http://schemas.microsoft.com/office/powerpoint/2010/main" val="329079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485" y="1758462"/>
            <a:ext cx="9007633" cy="4642338"/>
          </a:xfrm>
        </p:spPr>
        <p:txBody>
          <a:bodyPr>
            <a:normAutofit/>
          </a:bodyPr>
          <a:lstStyle/>
          <a:p>
            <a:pPr marL="68580" indent="0">
              <a:buNone/>
            </a:pPr>
            <a:r>
              <a:rPr lang="en-US" sz="2400" b="1" dirty="0"/>
              <a:t>Contacts:</a:t>
            </a:r>
          </a:p>
          <a:p>
            <a:pPr marL="68580" indent="0">
              <a:buNone/>
            </a:pPr>
            <a:endParaRPr lang="en-US" dirty="0"/>
          </a:p>
          <a:p>
            <a:pPr marL="68580" indent="0">
              <a:buNone/>
            </a:pPr>
            <a:r>
              <a:rPr lang="en-US" dirty="0"/>
              <a:t>Debra Wells 214-319-3553: CIP Resource Specialist</a:t>
            </a:r>
          </a:p>
          <a:p>
            <a:pPr marL="68580" indent="0">
              <a:buNone/>
            </a:pPr>
            <a:r>
              <a:rPr lang="en-US" dirty="0">
                <a:hlinkClick r:id="rId2"/>
              </a:rPr>
              <a:t>Debra.Wells@txdot.gov</a:t>
            </a:r>
            <a:endParaRPr lang="en-US" dirty="0"/>
          </a:p>
          <a:p>
            <a:pPr marL="68580" indent="0">
              <a:buNone/>
            </a:pPr>
            <a:endParaRPr lang="en-US" dirty="0"/>
          </a:p>
          <a:p>
            <a:pPr marL="68580" indent="0">
              <a:buNone/>
            </a:pPr>
            <a:r>
              <a:rPr lang="en-US" dirty="0"/>
              <a:t>Nora Perez 214-319-6456: DBE Coordinator</a:t>
            </a:r>
          </a:p>
          <a:p>
            <a:pPr marL="68580" indent="0">
              <a:buNone/>
            </a:pPr>
            <a:r>
              <a:rPr lang="en-US" dirty="0">
                <a:hlinkClick r:id="rId3"/>
              </a:rPr>
              <a:t>Noraima.perez@txdot.gov</a:t>
            </a:r>
            <a:endParaRPr lang="en-US" dirty="0"/>
          </a:p>
          <a:p>
            <a:pPr marL="68580" indent="0">
              <a:buNone/>
            </a:pPr>
            <a:endParaRPr lang="en-US" b="1" dirty="0"/>
          </a:p>
          <a:p>
            <a:pPr marL="68580" indent="0">
              <a:buNone/>
            </a:pPr>
            <a:r>
              <a:rPr lang="en-US" b="1" dirty="0"/>
              <a:t>CIP Resource Guide on</a:t>
            </a:r>
          </a:p>
          <a:p>
            <a:pPr marL="68580" indent="0">
              <a:buNone/>
            </a:pPr>
            <a:r>
              <a:rPr lang="en-US" b="1" dirty="0">
                <a:hlinkClick r:id="rId4"/>
              </a:rPr>
              <a:t>www.keepitmovingdallas.com</a:t>
            </a:r>
            <a:r>
              <a:rPr lang="en-US" b="1" dirty="0"/>
              <a:t>   </a:t>
            </a:r>
          </a:p>
          <a:p>
            <a:pPr marL="68580" indent="0">
              <a:buNone/>
            </a:pPr>
            <a:endParaRPr lang="en-US" b="1" dirty="0"/>
          </a:p>
        </p:txBody>
      </p:sp>
      <p:sp>
        <p:nvSpPr>
          <p:cNvPr id="2" name="Rectangle 1">
            <a:extLst>
              <a:ext uri="{FF2B5EF4-FFF2-40B4-BE49-F238E27FC236}">
                <a16:creationId xmlns:a16="http://schemas.microsoft.com/office/drawing/2014/main" id="{B4DC8D0C-425D-4DDC-95DE-6962CCB2523F}"/>
              </a:ext>
            </a:extLst>
          </p:cNvPr>
          <p:cNvSpPr/>
          <p:nvPr/>
        </p:nvSpPr>
        <p:spPr>
          <a:xfrm>
            <a:off x="3174023" y="283504"/>
            <a:ext cx="8686799" cy="1877437"/>
          </a:xfrm>
          <a:prstGeom prst="rect">
            <a:avLst/>
          </a:prstGeom>
        </p:spPr>
        <p:txBody>
          <a:bodyPr wrap="square">
            <a:spAutoFit/>
          </a:bodyPr>
          <a:lstStyle/>
          <a:p>
            <a:pPr algn="r"/>
            <a:r>
              <a:rPr lang="en-US" sz="4000" b="1" dirty="0">
                <a:solidFill>
                  <a:schemeClr val="tx2"/>
                </a:solidFill>
              </a:rPr>
              <a:t>Cooperative Inclusion Plan</a:t>
            </a:r>
          </a:p>
          <a:p>
            <a:pPr algn="r"/>
            <a:r>
              <a:rPr lang="en-US" sz="4000" b="1" dirty="0">
                <a:solidFill>
                  <a:schemeClr val="tx2"/>
                </a:solidFill>
              </a:rPr>
              <a:t> (CIP)</a:t>
            </a:r>
          </a:p>
          <a:p>
            <a:pPr algn="r"/>
            <a:br>
              <a:rPr lang="en-US" b="1" dirty="0">
                <a:solidFill>
                  <a:schemeClr val="tx2"/>
                </a:solidFill>
              </a:rPr>
            </a:br>
            <a:endParaRPr lang="en-US" dirty="0"/>
          </a:p>
        </p:txBody>
      </p:sp>
    </p:spTree>
    <p:extLst>
      <p:ext uri="{BB962C8B-B14F-4D97-AF65-F5344CB8AC3E}">
        <p14:creationId xmlns:p14="http://schemas.microsoft.com/office/powerpoint/2010/main" val="232793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2232" y="2274691"/>
            <a:ext cx="5219768" cy="2530116"/>
          </a:xfrm>
          <a:prstGeom prst="rect">
            <a:avLst/>
          </a:prstGeom>
        </p:spPr>
        <p:txBody>
          <a:bodyPr wrap="square">
            <a:spAutoFit/>
          </a:bodyPr>
          <a:lstStyle/>
          <a:p>
            <a:pPr>
              <a:lnSpc>
                <a:spcPct val="90000"/>
              </a:lnSpc>
            </a:pPr>
            <a:r>
              <a:rPr lang="en-US" sz="2667" dirty="0">
                <a:solidFill>
                  <a:schemeClr val="bg1"/>
                </a:solidFill>
                <a:latin typeface="Segoe UI"/>
                <a:cs typeface="Arial" pitchFamily="34" charset="0"/>
              </a:rPr>
              <a:t>NTTA Project Delivery</a:t>
            </a:r>
          </a:p>
          <a:p>
            <a:pPr>
              <a:lnSpc>
                <a:spcPct val="90000"/>
              </a:lnSpc>
            </a:pPr>
            <a:endParaRPr lang="en-US" sz="2667" dirty="0">
              <a:solidFill>
                <a:schemeClr val="bg1"/>
              </a:solidFill>
              <a:latin typeface="Segoe UI"/>
              <a:cs typeface="Arial" pitchFamily="34" charset="0"/>
            </a:endParaRPr>
          </a:p>
          <a:p>
            <a:pPr>
              <a:lnSpc>
                <a:spcPct val="90000"/>
              </a:lnSpc>
            </a:pPr>
            <a:r>
              <a:rPr lang="en-US" sz="2667" dirty="0">
                <a:solidFill>
                  <a:schemeClr val="bg1"/>
                </a:solidFill>
                <a:latin typeface="Segoe UI"/>
                <a:cs typeface="Arial" pitchFamily="34" charset="0"/>
              </a:rPr>
              <a:t>5-Year Capital Plan and Construction Opportunities </a:t>
            </a:r>
          </a:p>
          <a:p>
            <a:pPr>
              <a:lnSpc>
                <a:spcPct val="90000"/>
              </a:lnSpc>
            </a:pPr>
            <a:endParaRPr lang="en-US" sz="2133" dirty="0">
              <a:solidFill>
                <a:srgbClr val="FFFFFF"/>
              </a:solidFill>
              <a:latin typeface="Segoe UI"/>
              <a:cs typeface="Arial" pitchFamily="34" charset="0"/>
            </a:endParaRPr>
          </a:p>
          <a:p>
            <a:pPr>
              <a:lnSpc>
                <a:spcPct val="90000"/>
              </a:lnSpc>
            </a:pPr>
            <a:endParaRPr lang="en-US" sz="2667" dirty="0">
              <a:solidFill>
                <a:schemeClr val="bg1"/>
              </a:solidFill>
              <a:latin typeface="Segoe UI"/>
              <a:cs typeface="Arial" pitchFamily="34" charset="0"/>
            </a:endParaRPr>
          </a:p>
          <a:p>
            <a:pPr>
              <a:lnSpc>
                <a:spcPct val="90000"/>
              </a:lnSpc>
            </a:pPr>
            <a:r>
              <a:rPr lang="en-US" sz="2133" dirty="0">
                <a:solidFill>
                  <a:srgbClr val="FFFFFF"/>
                </a:solidFill>
                <a:latin typeface="Segoe UI"/>
                <a:cs typeface="Arial" pitchFamily="34" charset="0"/>
              </a:rPr>
              <a:t>Mark A. Bouma, P.E.</a:t>
            </a:r>
          </a:p>
        </p:txBody>
      </p:sp>
      <p:sp>
        <p:nvSpPr>
          <p:cNvPr id="3" name="Rectangle 2"/>
          <p:cNvSpPr/>
          <p:nvPr/>
        </p:nvSpPr>
        <p:spPr>
          <a:xfrm>
            <a:off x="6820944" y="1845283"/>
            <a:ext cx="5546933" cy="1077218"/>
          </a:xfrm>
          <a:prstGeom prst="rect">
            <a:avLst/>
          </a:prstGeom>
        </p:spPr>
        <p:txBody>
          <a:bodyPr wrap="square">
            <a:spAutoFit/>
          </a:bodyPr>
          <a:lstStyle/>
          <a:p>
            <a:endParaRPr lang="en-US" sz="3200" kern="0" dirty="0">
              <a:solidFill>
                <a:srgbClr val="FFFFFF"/>
              </a:solidFill>
              <a:latin typeface="Segoe UI" panose="020B0502040204020203" pitchFamily="34" charset="0"/>
              <a:cs typeface="Segoe UI" panose="020B0502040204020203" pitchFamily="34" charset="0"/>
            </a:endParaRPr>
          </a:p>
          <a:p>
            <a:endParaRPr lang="en-US" sz="3200" kern="0" dirty="0">
              <a:solidFill>
                <a:srgbClr val="FFFFF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7975486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419586" y="1221327"/>
            <a:ext cx="3163903" cy="2928144"/>
          </a:xfrm>
          <a:prstGeom prst="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defTabSz="914377">
              <a:lnSpc>
                <a:spcPct val="90000"/>
              </a:lnSpc>
              <a:defRPr/>
            </a:pPr>
            <a:endParaRPr lang="en-US" sz="3000" b="1" dirty="0">
              <a:solidFill>
                <a:srgbClr val="FFFFFF"/>
              </a:solidFill>
              <a:latin typeface="Helvetica Light"/>
              <a:sym typeface="Helvetica Light"/>
            </a:endParaRPr>
          </a:p>
        </p:txBody>
      </p:sp>
      <p:pic>
        <p:nvPicPr>
          <p:cNvPr id="14" name="Picture Placeholder 13"/>
          <p:cNvPicPr>
            <a:picLocks noGrp="1" noChangeAspect="1"/>
          </p:cNvPicPr>
          <p:nvPr>
            <p:ph type="pic" sz="quarter" idx="11"/>
          </p:nvPr>
        </p:nvPicPr>
        <p:blipFill>
          <a:blip r:embed="rId2">
            <a:extLst>
              <a:ext uri="{28A0092B-C50C-407E-A947-70E740481C1C}">
                <a14:useLocalDpi xmlns:a14="http://schemas.microsoft.com/office/drawing/2010/main"/>
              </a:ext>
            </a:extLst>
          </a:blip>
          <a:srcRect t="9851" b="9851"/>
          <a:stretch>
            <a:fillRect/>
          </a:stretch>
        </p:blipFill>
        <p:spPr>
          <a:xfrm>
            <a:off x="323576" y="4147377"/>
            <a:ext cx="6259913" cy="2710623"/>
          </a:xfrm>
        </p:spPr>
      </p:pic>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a:ext>
            </a:extLst>
          </a:blip>
          <a:srcRect l="18432" r="18432"/>
          <a:stretch>
            <a:fillRect/>
          </a:stretch>
        </p:blipFill>
        <p:spPr>
          <a:xfrm>
            <a:off x="6736859" y="1205124"/>
            <a:ext cx="5447455" cy="5669075"/>
          </a:xfrm>
        </p:spPr>
      </p:pic>
      <p:sp>
        <p:nvSpPr>
          <p:cNvPr id="2" name="TextBox 1"/>
          <p:cNvSpPr txBox="1"/>
          <p:nvPr/>
        </p:nvSpPr>
        <p:spPr>
          <a:xfrm>
            <a:off x="3315567" y="1205124"/>
            <a:ext cx="3267922" cy="3211072"/>
          </a:xfrm>
          <a:prstGeom prst="rect">
            <a:avLst/>
          </a:prstGeom>
          <a:noFill/>
        </p:spPr>
        <p:txBody>
          <a:bodyPr wrap="square" rtlCol="0">
            <a:spAutoFit/>
          </a:bodyPr>
          <a:lstStyle/>
          <a:p>
            <a:pPr algn="ctr"/>
            <a:endParaRPr lang="en-US" sz="2667" b="1" dirty="0">
              <a:solidFill>
                <a:srgbClr val="FFFFFF"/>
              </a:solidFill>
              <a:latin typeface="Segoe UI" panose="020B0502040204020203" pitchFamily="34" charset="0"/>
              <a:cs typeface="Segoe UI" panose="020B0502040204020203" pitchFamily="34" charset="0"/>
              <a:sym typeface="Helvetica Light"/>
            </a:endParaRPr>
          </a:p>
          <a:p>
            <a:pPr algn="ctr"/>
            <a:r>
              <a:rPr lang="en-US" sz="2667" b="1" dirty="0">
                <a:solidFill>
                  <a:srgbClr val="FFFFFF"/>
                </a:solidFill>
                <a:latin typeface="Segoe UI" panose="020B0502040204020203" pitchFamily="34" charset="0"/>
                <a:cs typeface="Segoe UI" panose="020B0502040204020203" pitchFamily="34" charset="0"/>
                <a:sym typeface="Helvetica Light"/>
              </a:rPr>
              <a:t>NTTA’s Five Year Capital Plan</a:t>
            </a:r>
          </a:p>
          <a:p>
            <a:pPr marL="152396" lvl="1" algn="ctr">
              <a:spcBef>
                <a:spcPts val="400"/>
              </a:spcBef>
            </a:pPr>
            <a:endParaRPr lang="en-US" sz="2133" dirty="0">
              <a:solidFill>
                <a:schemeClr val="tx2"/>
              </a:solidFill>
              <a:latin typeface="Segoe UI" panose="020B0502040204020203" pitchFamily="34" charset="0"/>
              <a:cs typeface="Segoe UI" panose="020B0502040204020203" pitchFamily="34" charset="0"/>
            </a:endParaRPr>
          </a:p>
          <a:p>
            <a:pPr marL="152396" lvl="1" algn="ctr">
              <a:spcBef>
                <a:spcPts val="400"/>
              </a:spcBef>
            </a:pPr>
            <a:r>
              <a:rPr lang="en-US" sz="2133" dirty="0">
                <a:solidFill>
                  <a:schemeClr val="tx2"/>
                </a:solidFill>
                <a:latin typeface="Segoe UI" panose="020B0502040204020203" pitchFamily="34" charset="0"/>
                <a:cs typeface="Segoe UI" panose="020B0502040204020203" pitchFamily="34" charset="0"/>
              </a:rPr>
              <a:t>Expansion</a:t>
            </a:r>
          </a:p>
          <a:p>
            <a:pPr marL="152396" lvl="1" algn="ctr">
              <a:spcBef>
                <a:spcPts val="400"/>
              </a:spcBef>
            </a:pPr>
            <a:r>
              <a:rPr lang="en-US" sz="2133" dirty="0">
                <a:solidFill>
                  <a:schemeClr val="tx2"/>
                </a:solidFill>
                <a:latin typeface="Segoe UI" panose="020B0502040204020203" pitchFamily="34" charset="0"/>
                <a:cs typeface="Segoe UI" panose="020B0502040204020203" pitchFamily="34" charset="0"/>
              </a:rPr>
              <a:t>Maintenance/renewal</a:t>
            </a:r>
          </a:p>
          <a:p>
            <a:pPr marL="152396" lvl="1" algn="ctr">
              <a:spcBef>
                <a:spcPts val="400"/>
              </a:spcBef>
            </a:pPr>
            <a:r>
              <a:rPr lang="en-US" sz="2133" dirty="0">
                <a:solidFill>
                  <a:schemeClr val="tx2"/>
                </a:solidFill>
                <a:latin typeface="Segoe UI" panose="020B0502040204020203" pitchFamily="34" charset="0"/>
                <a:cs typeface="Segoe UI" panose="020B0502040204020203" pitchFamily="34" charset="0"/>
              </a:rPr>
              <a:t>Safety Improvements</a:t>
            </a:r>
            <a:endParaRPr lang="en-US" sz="2400" b="1" dirty="0">
              <a:solidFill>
                <a:srgbClr val="FFFFFF"/>
              </a:solidFill>
              <a:latin typeface="Segoe UI" panose="020B0502040204020203" pitchFamily="34" charset="0"/>
              <a:cs typeface="Segoe UI" panose="020B0502040204020203" pitchFamily="34" charset="0"/>
              <a:sym typeface="Helvetica Light"/>
            </a:endParaRPr>
          </a:p>
          <a:p>
            <a:pPr algn="ctr"/>
            <a:endParaRPr lang="en-US" sz="2400" dirty="0">
              <a:latin typeface="Segoe UI" panose="020B0502040204020203" pitchFamily="34" charset="0"/>
              <a:cs typeface="Segoe UI" panose="020B0502040204020203" pitchFamily="34" charset="0"/>
            </a:endParaRPr>
          </a:p>
        </p:txBody>
      </p:sp>
      <p:pic>
        <p:nvPicPr>
          <p:cNvPr id="5" name="Picture Placeholder 4"/>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a:xfrm>
            <a:off x="233666" y="1223420"/>
            <a:ext cx="3185921" cy="2923957"/>
          </a:xfrm>
        </p:spPr>
      </p:pic>
      <p:sp>
        <p:nvSpPr>
          <p:cNvPr id="7" name="Rectangle 6"/>
          <p:cNvSpPr/>
          <p:nvPr/>
        </p:nvSpPr>
        <p:spPr>
          <a:xfrm>
            <a:off x="10283" y="1221326"/>
            <a:ext cx="313293" cy="563667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Box 7"/>
          <p:cNvSpPr txBox="1"/>
          <p:nvPr/>
        </p:nvSpPr>
        <p:spPr>
          <a:xfrm>
            <a:off x="11862768" y="6505372"/>
            <a:ext cx="321547" cy="307777"/>
          </a:xfrm>
          <a:prstGeom prst="rect">
            <a:avLst/>
          </a:prstGeom>
          <a:noFill/>
        </p:spPr>
        <p:txBody>
          <a:bodyPr wrap="square" rtlCol="0">
            <a:spAutoFit/>
          </a:bodyPr>
          <a:lstStyle/>
          <a:p>
            <a:r>
              <a:rPr lang="en-US" sz="1400" dirty="0">
                <a:solidFill>
                  <a:schemeClr val="bg1"/>
                </a:solidFill>
                <a:latin typeface="Segoe UI" panose="020B0502040204020203" pitchFamily="34" charset="0"/>
                <a:cs typeface="Segoe UI" panose="020B0502040204020203" pitchFamily="34" charset="0"/>
              </a:rPr>
              <a:t>2</a:t>
            </a:r>
            <a:endParaRPr lang="en-US" sz="2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2509553"/>
      </p:ext>
    </p:extLst>
  </p:cSld>
  <p:clrMapOvr>
    <a:masterClrMapping/>
  </p:clrMapOvr>
  <p:transition spd="slow">
    <p:blinds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753"/>
            <a:ext cx="12192000" cy="6858000"/>
          </a:xfrm>
          <a:prstGeom prst="rect">
            <a:avLst/>
          </a:prstGeom>
        </p:spPr>
      </p:pic>
      <p:sp>
        <p:nvSpPr>
          <p:cNvPr id="7" name="Title 1"/>
          <p:cNvSpPr txBox="1"/>
          <p:nvPr/>
        </p:nvSpPr>
        <p:spPr>
          <a:xfrm>
            <a:off x="7961584" y="1803352"/>
            <a:ext cx="3289707" cy="1932533"/>
          </a:xfrm>
          <a:prstGeom prst="rect">
            <a:avLst/>
          </a:prstGeom>
        </p:spPr>
        <p:txBody>
          <a:bodyPr vert="horz" wrap="square" lIns="0" tIns="0" rIns="0" bIns="0" rtlCol="0">
            <a:noAutofit/>
          </a:bodyPr>
          <a:lstStyle/>
          <a:p>
            <a:pPr marL="12700" marR="12700" algn="ctr" defTabSz="412730" hangingPunct="0">
              <a:lnSpc>
                <a:spcPct val="90000"/>
              </a:lnSpc>
            </a:pPr>
            <a:endParaRPr lang="en-US" sz="3000" b="1" kern="0" cap="all" spc="-7" dirty="0">
              <a:solidFill>
                <a:srgbClr val="FFFFFF"/>
              </a:solidFill>
              <a:latin typeface="Franklin Gothic Book" panose="020B0503020102020204" pitchFamily="34" charset="0"/>
              <a:cs typeface="Segoe UI"/>
              <a:sym typeface="Montserrat-Regular"/>
            </a:endParaRPr>
          </a:p>
          <a:p>
            <a:pPr marL="12700" marR="12700" algn="ctr" defTabSz="412730" hangingPunct="0">
              <a:lnSpc>
                <a:spcPct val="90000"/>
              </a:lnSpc>
            </a:pPr>
            <a:endParaRPr lang="en-US" sz="3000" b="1" kern="0" cap="all" spc="-7" dirty="0">
              <a:solidFill>
                <a:srgbClr val="FFFFFF"/>
              </a:solidFill>
              <a:latin typeface="Montserrat-Regular"/>
              <a:cs typeface="Segoe UI"/>
              <a:sym typeface="Montserrat-Regular"/>
            </a:endParaRPr>
          </a:p>
          <a:p>
            <a:pPr marL="12700" marR="12700" algn="ctr" defTabSz="412730" hangingPunct="0">
              <a:lnSpc>
                <a:spcPct val="90000"/>
              </a:lnSpc>
            </a:pPr>
            <a:endParaRPr lang="en-US" sz="3000" b="1" kern="0" cap="all" spc="-7" dirty="0">
              <a:solidFill>
                <a:srgbClr val="FFFFFF"/>
              </a:solidFill>
              <a:latin typeface="Montserrat-Regular"/>
              <a:cs typeface="Segoe UI"/>
              <a:sym typeface="Montserrat-Regular"/>
            </a:endParaRPr>
          </a:p>
        </p:txBody>
      </p:sp>
      <p:pic>
        <p:nvPicPr>
          <p:cNvPr id="12" name="5yr Map Grey">
            <a:extLst>
              <a:ext uri="{FF2B5EF4-FFF2-40B4-BE49-F238E27FC236}">
                <a16:creationId xmlns:a16="http://schemas.microsoft.com/office/drawing/2014/main" id="{E5E0E00F-F1E4-4BD0-88FC-D3984B8969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64" y="195919"/>
            <a:ext cx="6306997" cy="6565917"/>
          </a:xfrm>
          <a:prstGeom prst="rect">
            <a:avLst/>
          </a:prstGeom>
        </p:spPr>
      </p:pic>
      <p:pic>
        <p:nvPicPr>
          <p:cNvPr id="13" name="5yr Map + DNT 4B">
            <a:extLst>
              <a:ext uri="{FF2B5EF4-FFF2-40B4-BE49-F238E27FC236}">
                <a16:creationId xmlns:a16="http://schemas.microsoft.com/office/drawing/2014/main" id="{2BB832C4-B6EE-4351-8C46-494C992BD3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8804" y="195915"/>
            <a:ext cx="2281473" cy="990588"/>
          </a:xfrm>
          <a:prstGeom prst="rect">
            <a:avLst/>
          </a:prstGeom>
        </p:spPr>
      </p:pic>
      <p:pic>
        <p:nvPicPr>
          <p:cNvPr id="14" name="5yr Map + Candidate EB">
            <a:extLst>
              <a:ext uri="{FF2B5EF4-FFF2-40B4-BE49-F238E27FC236}">
                <a16:creationId xmlns:a16="http://schemas.microsoft.com/office/drawing/2014/main" id="{5D5A07CF-BB7E-40A4-832A-6B0D66FA88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00721" y="2417773"/>
            <a:ext cx="1768641" cy="2172832"/>
          </a:xfrm>
          <a:prstGeom prst="rect">
            <a:avLst/>
          </a:prstGeom>
        </p:spPr>
      </p:pic>
      <p:pic>
        <p:nvPicPr>
          <p:cNvPr id="15" name="5yr Map + Candidate 360 Elbow">
            <a:extLst>
              <a:ext uri="{FF2B5EF4-FFF2-40B4-BE49-F238E27FC236}">
                <a16:creationId xmlns:a16="http://schemas.microsoft.com/office/drawing/2014/main" id="{7A5D67BA-147E-43CB-A7F2-98903B9434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13901" y="3769757"/>
            <a:ext cx="2281473" cy="905347"/>
          </a:xfrm>
          <a:prstGeom prst="rect">
            <a:avLst/>
          </a:prstGeom>
        </p:spPr>
      </p:pic>
      <p:pic>
        <p:nvPicPr>
          <p:cNvPr id="16" name="5yr Map + Candidate CTP S2">
            <a:extLst>
              <a:ext uri="{FF2B5EF4-FFF2-40B4-BE49-F238E27FC236}">
                <a16:creationId xmlns:a16="http://schemas.microsoft.com/office/drawing/2014/main" id="{9C151CA5-E98D-4866-A0E2-F34982090F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37908" y="5097600"/>
            <a:ext cx="1858979" cy="1484769"/>
          </a:xfrm>
          <a:prstGeom prst="rect">
            <a:avLst/>
          </a:prstGeom>
        </p:spPr>
      </p:pic>
      <p:sp>
        <p:nvSpPr>
          <p:cNvPr id="17" name="Title 3"/>
          <p:cNvSpPr txBox="1">
            <a:spLocks/>
          </p:cNvSpPr>
          <p:nvPr/>
        </p:nvSpPr>
        <p:spPr bwMode="auto">
          <a:xfrm>
            <a:off x="9116043" y="1568841"/>
            <a:ext cx="4270495" cy="602612"/>
          </a:xfrm>
          <a:prstGeom prst="rect">
            <a:avLst/>
          </a:prstGeom>
          <a:noFill/>
          <a:ln w="9525">
            <a:noFill/>
            <a:miter lim="800000"/>
            <a:headEnd/>
            <a:tailEnd/>
          </a:ln>
          <a:effectLst/>
        </p:spPr>
        <p:txBody>
          <a:bodyPr vert="horz" wrap="square" lIns="60959" tIns="60959" rIns="60959" bIns="0" numCol="1" anchor="t" anchorCtr="0" compatLnSpc="1">
            <a:prstTxWarp prst="textNoShape">
              <a:avLst/>
            </a:prstTxWarp>
          </a:bodyPr>
          <a:lst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a:lstStyle>
          <a:p>
            <a:pPr defTabSz="1625478">
              <a:lnSpc>
                <a:spcPct val="100000"/>
              </a:lnSpc>
            </a:pPr>
            <a:r>
              <a:rPr lang="en-US" sz="3733" b="1" kern="0" dirty="0">
                <a:solidFill>
                  <a:srgbClr val="FF8F27"/>
                </a:solidFill>
                <a:latin typeface="Segoe UI"/>
              </a:rPr>
              <a:t>$</a:t>
            </a:r>
            <a:r>
              <a:rPr lang="en-US" sz="7200" b="1" kern="0" dirty="0">
                <a:solidFill>
                  <a:srgbClr val="FF8F27"/>
                </a:solidFill>
                <a:latin typeface="Segoe UI"/>
              </a:rPr>
              <a:t>1.1</a:t>
            </a:r>
            <a:r>
              <a:rPr lang="en-US" sz="5867" b="1" kern="0" dirty="0">
                <a:solidFill>
                  <a:srgbClr val="FF8F27"/>
                </a:solidFill>
                <a:latin typeface="Segoe UI"/>
              </a:rPr>
              <a:t>B</a:t>
            </a:r>
            <a:r>
              <a:rPr lang="en-US" sz="3733" b="1" kern="0" dirty="0">
                <a:solidFill>
                  <a:srgbClr val="FF8F27"/>
                </a:solidFill>
                <a:latin typeface="Segoe UI"/>
              </a:rPr>
              <a:t> </a:t>
            </a:r>
          </a:p>
        </p:txBody>
      </p:sp>
      <p:cxnSp>
        <p:nvCxnSpPr>
          <p:cNvPr id="18" name="Straight Connector 17"/>
          <p:cNvCxnSpPr/>
          <p:nvPr/>
        </p:nvCxnSpPr>
        <p:spPr>
          <a:xfrm>
            <a:off x="9254297" y="2770114"/>
            <a:ext cx="2162707" cy="749"/>
          </a:xfrm>
          <a:prstGeom prst="line">
            <a:avLst/>
          </a:prstGeom>
          <a:noFill/>
          <a:ln w="25400" cap="flat" cmpd="sng" algn="ctr">
            <a:solidFill>
              <a:srgbClr val="FF8F27"/>
            </a:solidFill>
            <a:prstDash val="sysDot"/>
          </a:ln>
          <a:effectLst>
            <a:outerShdw blurRad="40000" dist="20000" dir="5400000" rotWithShape="0">
              <a:srgbClr val="000000">
                <a:alpha val="38000"/>
              </a:srgbClr>
            </a:outerShdw>
          </a:effectLst>
        </p:spPr>
      </p:cxnSp>
      <p:sp>
        <p:nvSpPr>
          <p:cNvPr id="19" name="Rectangle 18"/>
          <p:cNvSpPr/>
          <p:nvPr/>
        </p:nvSpPr>
        <p:spPr bwMode="auto">
          <a:xfrm>
            <a:off x="212263" y="78659"/>
            <a:ext cx="8166220" cy="6683176"/>
          </a:xfrm>
          <a:prstGeom prst="rect">
            <a:avLst/>
          </a:prstGeom>
          <a:noFill/>
          <a:ln w="44450" cap="flat" cmpd="sng" algn="ctr">
            <a:solidFill>
              <a:srgbClr val="FF8F27"/>
            </a:solidFill>
            <a:prstDash val="solid"/>
            <a:miter lim="800000"/>
            <a:headEnd type="none" w="med" len="med"/>
            <a:tailEnd type="none" w="med" len="med"/>
          </a:ln>
          <a:effectLst/>
        </p:spPr>
        <p:txBody>
          <a:bodyPr vert="horz" wrap="none" lIns="162560" tIns="81280" rIns="162560" bIns="81280" numCol="1" rtlCol="0" anchor="t" anchorCtr="0" compatLnSpc="1">
            <a:prstTxWarp prst="textNoShape">
              <a:avLst/>
            </a:prstTxWarp>
          </a:bodyPr>
          <a:lstStyle/>
          <a:p>
            <a:pPr defTabSz="1625478">
              <a:defRPr/>
            </a:pPr>
            <a:endParaRPr lang="en-US" sz="4267" kern="0" dirty="0">
              <a:solidFill>
                <a:srgbClr val="000000"/>
              </a:solidFill>
            </a:endParaRPr>
          </a:p>
        </p:txBody>
      </p:sp>
      <p:sp>
        <p:nvSpPr>
          <p:cNvPr id="20" name="TextBox 19"/>
          <p:cNvSpPr txBox="1"/>
          <p:nvPr/>
        </p:nvSpPr>
        <p:spPr bwMode="auto">
          <a:xfrm>
            <a:off x="8608314" y="3634810"/>
            <a:ext cx="3795949" cy="3039358"/>
          </a:xfrm>
          <a:prstGeom prst="rect">
            <a:avLst/>
          </a:prstGeom>
          <a:noFill/>
          <a:ln w="9525">
            <a:noFill/>
            <a:miter lim="800000"/>
            <a:headEnd/>
            <a:tailEnd/>
          </a:ln>
          <a:effectLst/>
        </p:spPr>
        <p:txBody>
          <a:bodyPr vert="horz" wrap="square" lIns="24384" tIns="24384" rIns="24384" bIns="24384" numCol="1" rtlCol="0" anchor="t" anchorCtr="0" compatLnSpc="1">
            <a:prstTxWarp prst="textNoShape">
              <a:avLst/>
            </a:prstTxWarp>
            <a:spAutoFit/>
          </a:bodyPr>
          <a:lstStyle/>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hlinkClick r:id="rId8"/>
              </a:rPr>
              <a:t>www.ntta.org</a:t>
            </a:r>
            <a:endParaRPr lang="en-US" sz="2133" kern="0" dirty="0">
              <a:solidFill>
                <a:schemeClr val="bg1"/>
              </a:solidFill>
              <a:latin typeface="Calibri" pitchFamily="34" charset="0"/>
            </a:endParaRPr>
          </a:p>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rPr>
              <a:t>Go to:</a:t>
            </a:r>
          </a:p>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rPr>
              <a:t>News &amp; Resources</a:t>
            </a:r>
          </a:p>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rPr>
              <a:t>   Investor Information</a:t>
            </a:r>
          </a:p>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rPr>
              <a:t>      Financial Information</a:t>
            </a:r>
          </a:p>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rPr>
              <a:t>         2020-2024 NTTA </a:t>
            </a:r>
          </a:p>
          <a:p>
            <a:pPr defTabSz="1219170" fontAlgn="base">
              <a:spcBef>
                <a:spcPts val="400"/>
              </a:spcBef>
              <a:spcAft>
                <a:spcPts val="533"/>
              </a:spcAft>
              <a:buClr>
                <a:schemeClr val="accent5">
                  <a:lumMod val="50000"/>
                </a:schemeClr>
              </a:buClr>
            </a:pPr>
            <a:r>
              <a:rPr lang="en-US" sz="2133" kern="0" dirty="0">
                <a:solidFill>
                  <a:schemeClr val="bg1"/>
                </a:solidFill>
                <a:latin typeface="Calibri" pitchFamily="34" charset="0"/>
              </a:rPr>
              <a:t>         Five-Year Capital Plan</a:t>
            </a:r>
          </a:p>
        </p:txBody>
      </p:sp>
    </p:spTree>
    <p:extLst>
      <p:ext uri="{BB962C8B-B14F-4D97-AF65-F5344CB8AC3E}">
        <p14:creationId xmlns:p14="http://schemas.microsoft.com/office/powerpoint/2010/main" val="74733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cNvSpPr>
            <a:spLocks/>
          </p:cNvSpPr>
          <p:nvPr/>
        </p:nvSpPr>
        <p:spPr bwMode="auto">
          <a:xfrm>
            <a:off x="0" y="2668630"/>
            <a:ext cx="3806356" cy="368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defTabSz="1219140">
              <a:lnSpc>
                <a:spcPts val="4200"/>
              </a:lnSpc>
              <a:defRPr/>
            </a:pPr>
            <a:endParaRPr lang="en-US" sz="3200" b="1" kern="0" dirty="0">
              <a:solidFill>
                <a:srgbClr val="002C59">
                  <a:lumMod val="75000"/>
                  <a:lumOff val="25000"/>
                </a:srgbClr>
              </a:solidFill>
              <a:latin typeface="Segoe UI"/>
              <a:ea typeface="ＭＳ Ｐゴシック" charset="0"/>
              <a:cs typeface="Bebas Neue" charset="0"/>
              <a:sym typeface="Bebas Neue" charset="0"/>
            </a:endParaRPr>
          </a:p>
          <a:p>
            <a:pPr algn="ctr" defTabSz="1219140">
              <a:lnSpc>
                <a:spcPts val="4200"/>
              </a:lnSpc>
              <a:defRPr/>
            </a:pPr>
            <a:r>
              <a:rPr lang="en-US" sz="3200" b="1" kern="0" dirty="0">
                <a:solidFill>
                  <a:srgbClr val="002C59">
                    <a:lumMod val="75000"/>
                    <a:lumOff val="25000"/>
                  </a:srgbClr>
                </a:solidFill>
                <a:latin typeface="Segoe UI"/>
                <a:ea typeface="ＭＳ Ｐゴシック" charset="0"/>
                <a:cs typeface="Bebas Neue" charset="0"/>
                <a:sym typeface="Bebas Neue" charset="0"/>
              </a:rPr>
              <a:t>DNT 4th Lane</a:t>
            </a:r>
          </a:p>
          <a:p>
            <a:pPr algn="ctr" defTabSz="1219140">
              <a:lnSpc>
                <a:spcPts val="4200"/>
              </a:lnSpc>
              <a:defRPr/>
            </a:pPr>
            <a:r>
              <a:rPr lang="en-US" sz="2400" b="1" i="1" kern="0" dirty="0">
                <a:solidFill>
                  <a:srgbClr val="002C59">
                    <a:lumMod val="75000"/>
                    <a:lumOff val="25000"/>
                  </a:srgbClr>
                </a:solidFill>
                <a:latin typeface="Segoe UI"/>
                <a:ea typeface="ＭＳ Ｐゴシック" charset="0"/>
                <a:cs typeface="Bebas Neue" charset="0"/>
                <a:sym typeface="Bebas Neue" charset="0"/>
              </a:rPr>
              <a:t>(SRT to U.S. 380)</a:t>
            </a:r>
          </a:p>
          <a:p>
            <a:pPr algn="ctr" defTabSz="1219140">
              <a:lnSpc>
                <a:spcPts val="4200"/>
              </a:lnSpc>
              <a:defRPr/>
            </a:pPr>
            <a:endParaRPr lang="en-US" sz="1200" b="1" i="1" kern="0" dirty="0">
              <a:solidFill>
                <a:srgbClr val="002C59">
                  <a:lumMod val="75000"/>
                  <a:lumOff val="25000"/>
                </a:srgbClr>
              </a:solidFill>
              <a:latin typeface="Segoe UI"/>
              <a:ea typeface="ＭＳ Ｐゴシック" charset="0"/>
              <a:cs typeface="Bebas Neue" charset="0"/>
              <a:sym typeface="Bebas Neue" charset="0"/>
            </a:endParaRPr>
          </a:p>
          <a:p>
            <a:pPr algn="ctr" defTabSz="1219140">
              <a:defRPr/>
            </a:pPr>
            <a:r>
              <a:rPr lang="en-US" sz="2400" b="1" i="1" kern="0" dirty="0">
                <a:solidFill>
                  <a:srgbClr val="002C59">
                    <a:lumMod val="75000"/>
                    <a:lumOff val="25000"/>
                  </a:srgbClr>
                </a:solidFill>
                <a:latin typeface="Segoe UI"/>
                <a:ea typeface="ＭＳ Ｐゴシック" charset="0"/>
                <a:cs typeface="Bebas Neue" charset="0"/>
                <a:sym typeface="Bebas Neue" charset="0"/>
              </a:rPr>
              <a:t>Planning </a:t>
            </a:r>
            <a:r>
              <a:rPr lang="en-US" sz="2400" b="1" i="1" kern="0" dirty="0">
                <a:solidFill>
                  <a:srgbClr val="FF8F27"/>
                </a:solidFill>
                <a:latin typeface="Segoe UI"/>
                <a:ea typeface="ＭＳ Ｐゴシック" charset="0"/>
                <a:cs typeface="Bebas Neue" charset="0"/>
                <a:sym typeface="Bebas Neue" charset="0"/>
              </a:rPr>
              <a:t>complete</a:t>
            </a:r>
          </a:p>
          <a:p>
            <a:pPr algn="ctr" defTabSz="1219140">
              <a:defRPr/>
            </a:pPr>
            <a:r>
              <a:rPr lang="en-US" sz="2400" b="1" i="1" kern="0" dirty="0">
                <a:solidFill>
                  <a:srgbClr val="002C59">
                    <a:lumMod val="75000"/>
                    <a:lumOff val="25000"/>
                  </a:srgbClr>
                </a:solidFill>
                <a:latin typeface="Segoe UI"/>
                <a:ea typeface="ＭＳ Ｐゴシック" charset="0"/>
                <a:cs typeface="Bebas Neue" charset="0"/>
                <a:sym typeface="Bebas Neue" charset="0"/>
              </a:rPr>
              <a:t>Design </a:t>
            </a:r>
            <a:r>
              <a:rPr lang="en-US" sz="2400" b="1" i="1" kern="0" dirty="0">
                <a:solidFill>
                  <a:srgbClr val="FF8F27"/>
                </a:solidFill>
                <a:latin typeface="Segoe UI"/>
                <a:ea typeface="ＭＳ Ｐゴシック" charset="0"/>
                <a:cs typeface="Bebas Neue" charset="0"/>
                <a:sym typeface="Bebas Neue" charset="0"/>
              </a:rPr>
              <a:t>underway</a:t>
            </a:r>
          </a:p>
          <a:p>
            <a:pPr algn="ctr" defTabSz="1219140">
              <a:defRPr/>
            </a:pPr>
            <a:r>
              <a:rPr lang="en-US" sz="2400" b="1" i="1" kern="0" dirty="0">
                <a:solidFill>
                  <a:srgbClr val="002C59">
                    <a:lumMod val="75000"/>
                    <a:lumOff val="25000"/>
                  </a:srgbClr>
                </a:solidFill>
                <a:latin typeface="Segoe UI"/>
                <a:ea typeface="ＭＳ Ｐゴシック" charset="0"/>
                <a:cs typeface="Bebas Neue" charset="0"/>
                <a:sym typeface="Bebas Neue" charset="0"/>
              </a:rPr>
              <a:t> Construction </a:t>
            </a:r>
            <a:r>
              <a:rPr lang="en-US" sz="2400" b="1" i="1" kern="0" dirty="0">
                <a:solidFill>
                  <a:srgbClr val="FF8F27"/>
                </a:solidFill>
                <a:latin typeface="Segoe UI"/>
                <a:ea typeface="ＭＳ Ｐゴシック" charset="0"/>
                <a:cs typeface="Bebas Neue" charset="0"/>
                <a:sym typeface="Bebas Neue" charset="0"/>
              </a:rPr>
              <a:t>mid-2022</a:t>
            </a:r>
          </a:p>
          <a:p>
            <a:pPr algn="ctr" defTabSz="1219140">
              <a:lnSpc>
                <a:spcPts val="4200"/>
              </a:lnSpc>
              <a:defRPr/>
            </a:pPr>
            <a:endParaRPr lang="en-US" sz="3200" b="1" kern="0" dirty="0">
              <a:solidFill>
                <a:srgbClr val="002C59">
                  <a:lumMod val="75000"/>
                  <a:lumOff val="25000"/>
                </a:srgbClr>
              </a:solidFill>
              <a:latin typeface="Segoe UI"/>
              <a:ea typeface="ＭＳ Ｐゴシック" charset="0"/>
              <a:cs typeface="Bebas Neue" charset="0"/>
              <a:sym typeface="Bebas Neue" charset="0"/>
            </a:endParaRPr>
          </a:p>
          <a:p>
            <a:pPr algn="ctr" defTabSz="1219140">
              <a:lnSpc>
                <a:spcPts val="2800"/>
              </a:lnSpc>
              <a:defRPr/>
            </a:pPr>
            <a:endParaRPr lang="en-US" sz="1600" dirty="0">
              <a:solidFill>
                <a:srgbClr val="FFFFFF"/>
              </a:solidFill>
              <a:latin typeface="Arial" pitchFamily="34" charset="0"/>
              <a:ea typeface="ＭＳ Ｐゴシック" charset="0"/>
              <a:cs typeface="Arial" pitchFamily="34" charset="0"/>
              <a:sym typeface="Bebas Neue" charset="0"/>
            </a:endParaRPr>
          </a:p>
        </p:txBody>
      </p:sp>
      <p:sp>
        <p:nvSpPr>
          <p:cNvPr id="3" name="Slide Number Placeholder 2"/>
          <p:cNvSpPr>
            <a:spLocks noGrp="1"/>
          </p:cNvSpPr>
          <p:nvPr>
            <p:ph type="sldNum" sz="quarter" idx="10"/>
          </p:nvPr>
        </p:nvSpPr>
        <p:spPr/>
        <p:txBody>
          <a:bodyPr/>
          <a:lstStyle/>
          <a:p>
            <a:pPr defTabSz="1219140">
              <a:buClr>
                <a:srgbClr val="000000"/>
              </a:buClr>
              <a:defRPr/>
            </a:pPr>
            <a:fld id="{F8480F06-4623-41B7-AED8-91A86F546A2E}" type="slidenum">
              <a:rPr lang="en-US">
                <a:solidFill>
                  <a:srgbClr val="FFFFFF"/>
                </a:solidFill>
                <a:latin typeface="Segoe UI"/>
              </a:rPr>
              <a:pPr defTabSz="1219140">
                <a:buClr>
                  <a:srgbClr val="000000"/>
                </a:buClr>
                <a:defRPr/>
              </a:pPr>
              <a:t>15</a:t>
            </a:fld>
            <a:endParaRPr lang="en-US" dirty="0">
              <a:solidFill>
                <a:srgbClr val="FFFFFF"/>
              </a:solidFill>
              <a:latin typeface="Segoe UI"/>
            </a:endParaRPr>
          </a:p>
        </p:txBody>
      </p:sp>
      <p:pic>
        <p:nvPicPr>
          <p:cNvPr id="9" name="DNT Logo"/>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449166" y="1289209"/>
            <a:ext cx="908024" cy="13411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9" descr="DSCF24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356" y="1250907"/>
            <a:ext cx="7972879" cy="510544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798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rosion Photo"/>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 contrast="12000"/>
                    </a14:imgEffect>
                  </a14:imgLayer>
                </a14:imgProps>
              </a:ext>
              <a:ext uri="{28A0092B-C50C-407E-A947-70E740481C1C}">
                <a14:useLocalDpi xmlns:a14="http://schemas.microsoft.com/office/drawing/2010/main" val="0"/>
              </a:ext>
            </a:extLst>
          </a:blip>
          <a:stretch>
            <a:fillRect/>
          </a:stretch>
        </p:blipFill>
        <p:spPr>
          <a:xfrm>
            <a:off x="3464558" y="584677"/>
            <a:ext cx="4064001" cy="3036803"/>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pic>
        <p:nvPicPr>
          <p:cNvPr id="10" name="Pavement Striping Phot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558" y="3756290"/>
            <a:ext cx="4064001" cy="3070833"/>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13" name="Text"/>
          <p:cNvSpPr>
            <a:spLocks/>
          </p:cNvSpPr>
          <p:nvPr/>
        </p:nvSpPr>
        <p:spPr bwMode="auto">
          <a:xfrm>
            <a:off x="143253" y="1459805"/>
            <a:ext cx="2931944" cy="489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defTabSz="1218836">
              <a:lnSpc>
                <a:spcPts val="4200"/>
              </a:lnSpc>
            </a:pPr>
            <a:r>
              <a:rPr lang="en-US" sz="3400" b="1" kern="0" dirty="0">
                <a:solidFill>
                  <a:srgbClr val="002C59">
                    <a:lumMod val="75000"/>
                    <a:lumOff val="25000"/>
                  </a:srgbClr>
                </a:solidFill>
                <a:latin typeface="+mj-lt"/>
                <a:ea typeface="ＭＳ Ｐゴシック" charset="0"/>
                <a:cs typeface="Bebas Neue" charset="0"/>
                <a:sym typeface="Bebas Neue" charset="0"/>
              </a:rPr>
              <a:t>Routine Maintenance Projects </a:t>
            </a:r>
          </a:p>
          <a:p>
            <a:pPr algn="ctr" defTabSz="1218836">
              <a:lnSpc>
                <a:spcPts val="1200"/>
              </a:lnSpc>
              <a:spcBef>
                <a:spcPts val="600"/>
              </a:spcBef>
            </a:pPr>
            <a:endParaRPr lang="en-US" sz="2800" dirty="0">
              <a:solidFill>
                <a:srgbClr val="FFFFFF"/>
              </a:solidFill>
              <a:latin typeface="Segoe UI" panose="020B0502040204020203" pitchFamily="34" charset="0"/>
              <a:ea typeface="ＭＳ Ｐゴシック" charset="0"/>
              <a:cs typeface="Segoe UI" panose="020B0502040204020203" pitchFamily="34" charset="0"/>
              <a:sym typeface="Bebas Neue" charset="0"/>
            </a:endParaRPr>
          </a:p>
          <a:p>
            <a:pPr algn="ctr" defTabSz="1218836"/>
            <a:endParaRPr lang="en-US" sz="1067" b="1" dirty="0">
              <a:solidFill>
                <a:srgbClr val="FF6600"/>
              </a:solidFill>
              <a:latin typeface="Segoe UI" panose="020B0502040204020203" pitchFamily="34" charset="0"/>
              <a:ea typeface="ＭＳ Ｐゴシック" charset="0"/>
              <a:cs typeface="Segoe UI" panose="020B0502040204020203" pitchFamily="34" charset="0"/>
              <a:sym typeface="Bebas Neue" charset="0"/>
            </a:endParaRPr>
          </a:p>
          <a:p>
            <a:pPr algn="ctr" defTabSz="1218836"/>
            <a:r>
              <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rPr>
              <a:t>Striping</a:t>
            </a:r>
          </a:p>
          <a:p>
            <a:pPr algn="ctr" defTabSz="1218836"/>
            <a:r>
              <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rPr>
              <a:t>Erosion Control</a:t>
            </a:r>
          </a:p>
          <a:p>
            <a:pPr algn="ctr" defTabSz="1218836"/>
            <a:r>
              <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rPr>
              <a:t>Sign Replacements</a:t>
            </a:r>
          </a:p>
          <a:p>
            <a:pPr algn="ctr" defTabSz="1218836"/>
            <a:r>
              <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rPr>
              <a:t>Pavement Repair</a:t>
            </a:r>
          </a:p>
          <a:p>
            <a:pPr algn="ctr" defTabSz="1218836"/>
            <a:r>
              <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rPr>
              <a:t>Bridge Deck Repair</a:t>
            </a:r>
          </a:p>
          <a:p>
            <a:pPr algn="ctr" defTabSz="1218836"/>
            <a:endPar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endParaRPr>
          </a:p>
          <a:p>
            <a:pPr algn="ctr" defTabSz="1218836"/>
            <a:r>
              <a:rPr lang="en-US" sz="2400" b="1" i="1" kern="0" dirty="0">
                <a:solidFill>
                  <a:srgbClr val="FF8F27"/>
                </a:solidFill>
                <a:latin typeface="Segoe UI" panose="020B0502040204020203" pitchFamily="34" charset="0"/>
                <a:ea typeface="ＭＳ Ｐゴシック" charset="0"/>
                <a:cs typeface="Segoe UI" panose="020B0502040204020203" pitchFamily="34" charset="0"/>
                <a:sym typeface="Bebas Neue" charset="0"/>
              </a:rPr>
              <a:t>Issued throughout the year</a:t>
            </a:r>
          </a:p>
          <a:p>
            <a:pPr algn="ctr" defTabSz="1218836"/>
            <a:endParaRPr lang="en-US" sz="2400" b="1" i="1" kern="0" dirty="0">
              <a:solidFill>
                <a:srgbClr val="002C59">
                  <a:lumMod val="75000"/>
                  <a:lumOff val="25000"/>
                </a:srgbClr>
              </a:solidFill>
              <a:latin typeface="Segoe UI" panose="020B0502040204020203" pitchFamily="34" charset="0"/>
              <a:ea typeface="ＭＳ Ｐゴシック" charset="0"/>
              <a:cs typeface="Segoe UI" panose="020B0502040204020203" pitchFamily="34" charset="0"/>
              <a:sym typeface="Bebas Neue" charset="0"/>
            </a:endParaRPr>
          </a:p>
          <a:p>
            <a:pPr algn="ctr" defTabSz="1218836">
              <a:lnSpc>
                <a:spcPts val="2800"/>
              </a:lnSpc>
            </a:pPr>
            <a:endParaRPr lang="en-US" sz="2800" dirty="0">
              <a:solidFill>
                <a:srgbClr val="FF6600"/>
              </a:solidFill>
              <a:latin typeface="Bebas Neue" pitchFamily="34" charset="0"/>
              <a:ea typeface="ＭＳ Ｐゴシック" charset="0"/>
              <a:cs typeface="Arial" pitchFamily="34" charset="0"/>
              <a:sym typeface="Bebas Neue" charset="0"/>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77248" y="2032815"/>
            <a:ext cx="4318001" cy="3258891"/>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0"/>
          </p:nvPr>
        </p:nvSpPr>
        <p:spPr/>
        <p:txBody>
          <a:bodyPr/>
          <a:lstStyle/>
          <a:p>
            <a:pPr>
              <a:buClr>
                <a:srgbClr val="000000"/>
              </a:buClr>
            </a:pPr>
            <a:fld id="{F71C7896-8E11-4384-BFC5-C0974CDBC83D}" type="slidenum">
              <a:rPr lang="en-US" smtClean="0">
                <a:solidFill>
                  <a:srgbClr val="FFFFFF"/>
                </a:solidFill>
              </a:rPr>
              <a:pPr>
                <a:buClr>
                  <a:srgbClr val="000000"/>
                </a:buClr>
              </a:pPr>
              <a:t>16</a:t>
            </a:fld>
            <a:endParaRPr lang="en-US" dirty="0">
              <a:solidFill>
                <a:srgbClr val="FFFFFF"/>
              </a:solidFill>
            </a:endParaRPr>
          </a:p>
        </p:txBody>
      </p:sp>
    </p:spTree>
    <p:extLst>
      <p:ext uri="{BB962C8B-B14F-4D97-AF65-F5344CB8AC3E}">
        <p14:creationId xmlns:p14="http://schemas.microsoft.com/office/powerpoint/2010/main" val="45934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buClr>
                <a:srgbClr val="000000"/>
              </a:buClr>
            </a:pPr>
            <a:fld id="{F8480F06-4623-41B7-AED8-91A86F546A2E}" type="slidenum">
              <a:rPr lang="en-US" smtClean="0">
                <a:solidFill>
                  <a:srgbClr val="FFFFFF"/>
                </a:solidFill>
              </a:rPr>
              <a:pPr>
                <a:buClr>
                  <a:srgbClr val="000000"/>
                </a:buClr>
              </a:pPr>
              <a:t>17</a:t>
            </a:fld>
            <a:endParaRPr lang="en-US" dirty="0">
              <a:solidFill>
                <a:srgbClr val="FFFFFF"/>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82617615"/>
              </p:ext>
            </p:extLst>
          </p:nvPr>
        </p:nvGraphicFramePr>
        <p:xfrm>
          <a:off x="288875" y="746125"/>
          <a:ext cx="11531320" cy="5929264"/>
        </p:xfrm>
        <a:graphic>
          <a:graphicData uri="http://schemas.openxmlformats.org/presentationml/2006/ole">
            <mc:AlternateContent xmlns:mc="http://schemas.openxmlformats.org/markup-compatibility/2006">
              <mc:Choice xmlns:v="urn:schemas-microsoft-com:vml" Requires="v">
                <p:oleObj spid="_x0000_s1049" name="Worksheet" r:id="rId4" imgW="12630172" imgH="6629554" progId="Excel.Sheet.12">
                  <p:embed/>
                </p:oleObj>
              </mc:Choice>
              <mc:Fallback>
                <p:oleObj name="Worksheet" r:id="rId4" imgW="12630172" imgH="6629554" progId="Excel.Sheet.12">
                  <p:embed/>
                  <p:pic>
                    <p:nvPicPr>
                      <p:cNvPr id="6" name="Object 5"/>
                      <p:cNvPicPr/>
                      <p:nvPr/>
                    </p:nvPicPr>
                    <p:blipFill>
                      <a:blip r:embed="rId5"/>
                      <a:stretch>
                        <a:fillRect/>
                      </a:stretch>
                    </p:blipFill>
                    <p:spPr>
                      <a:xfrm>
                        <a:off x="288875" y="746125"/>
                        <a:ext cx="11531320" cy="5929264"/>
                      </a:xfrm>
                      <a:prstGeom prst="rect">
                        <a:avLst/>
                      </a:prstGeom>
                    </p:spPr>
                  </p:pic>
                </p:oleObj>
              </mc:Fallback>
            </mc:AlternateContent>
          </a:graphicData>
        </a:graphic>
      </p:graphicFrame>
    </p:spTree>
    <p:extLst>
      <p:ext uri="{BB962C8B-B14F-4D97-AF65-F5344CB8AC3E}">
        <p14:creationId xmlns:p14="http://schemas.microsoft.com/office/powerpoint/2010/main" val="318763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12192000" cy="6858000"/>
          </a:xfrm>
          <a:prstGeom prst="rect">
            <a:avLst/>
          </a:prstGeom>
          <a:blipFill dpi="0" rotWithShape="0">
            <a:blip r:embed="rId3">
              <a:alphaModFix amt="45000"/>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defRPr/>
            </a:pPr>
            <a:endParaRPr lang="en-US" sz="7466" dirty="0">
              <a:solidFill>
                <a:srgbClr val="000000"/>
              </a:solidFill>
              <a:latin typeface="Gill Sans" charset="0"/>
              <a:ea typeface="ヒラギノ角ゴ ProN W3" charset="0"/>
              <a:cs typeface="ヒラギノ角ゴ ProN W3" charset="0"/>
              <a:sym typeface="Gill Sans" charset="0"/>
            </a:endParaRPr>
          </a:p>
        </p:txBody>
      </p:sp>
      <p:sp>
        <p:nvSpPr>
          <p:cNvPr id="4" name="Rectangle 3"/>
          <p:cNvSpPr/>
          <p:nvPr/>
        </p:nvSpPr>
        <p:spPr bwMode="auto">
          <a:xfrm>
            <a:off x="0" y="0"/>
            <a:ext cx="12192000" cy="1425496"/>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defRPr/>
            </a:pPr>
            <a:endParaRPr lang="en-US" sz="7466" dirty="0">
              <a:solidFill>
                <a:srgbClr val="000000"/>
              </a:solidFill>
              <a:latin typeface="Gill Sans" charset="0"/>
              <a:ea typeface="ヒラギノ角ゴ ProN W3" charset="0"/>
              <a:cs typeface="ヒラギノ角ゴ ProN W3" charset="0"/>
              <a:sym typeface="Gill Sans" charset="0"/>
            </a:endParaRPr>
          </a:p>
        </p:txBody>
      </p:sp>
      <p:sp>
        <p:nvSpPr>
          <p:cNvPr id="8" name="TextBox 7"/>
          <p:cNvSpPr txBox="1"/>
          <p:nvPr/>
        </p:nvSpPr>
        <p:spPr>
          <a:xfrm>
            <a:off x="440267" y="2004510"/>
            <a:ext cx="5825067" cy="4524315"/>
          </a:xfrm>
          <a:prstGeom prst="rect">
            <a:avLst/>
          </a:prstGeom>
          <a:solidFill>
            <a:schemeClr val="bg1">
              <a:alpha val="70000"/>
            </a:schemeClr>
          </a:solidFill>
        </p:spPr>
        <p:txBody>
          <a:bodyPr wrap="square" rtlCol="0">
            <a:spAutoFit/>
          </a:bodyPr>
          <a:lstStyle/>
          <a:p>
            <a:pPr defTabSz="1219170" fontAlgn="base">
              <a:spcBef>
                <a:spcPct val="0"/>
              </a:spcBef>
              <a:spcAft>
                <a:spcPct val="0"/>
              </a:spcAft>
              <a:defRPr/>
            </a:pPr>
            <a:endParaRPr lang="en-US" sz="2400" b="1" dirty="0">
              <a:solidFill>
                <a:srgbClr val="002C59"/>
              </a:solidFill>
              <a:latin typeface="Segoe UI" panose="020B0502040204020203" pitchFamily="34" charset="0"/>
              <a:cs typeface="Segoe UI" panose="020B0502040204020203" pitchFamily="34" charset="0"/>
            </a:endParaRPr>
          </a:p>
          <a:p>
            <a:pPr defTabSz="1219170" fontAlgn="base">
              <a:spcBef>
                <a:spcPct val="0"/>
              </a:spcBef>
              <a:spcAft>
                <a:spcPct val="0"/>
              </a:spcAft>
              <a:defRPr/>
            </a:pPr>
            <a:r>
              <a:rPr lang="en-US" sz="2400" b="1" dirty="0">
                <a:solidFill>
                  <a:srgbClr val="002C59"/>
                </a:solidFill>
                <a:latin typeface="Segoe UI" panose="020B0502040204020203" pitchFamily="34" charset="0"/>
                <a:cs typeface="Segoe UI" panose="020B0502040204020203" pitchFamily="34" charset="0"/>
              </a:rPr>
              <a:t>Extension of Staff:</a:t>
            </a:r>
          </a:p>
          <a:p>
            <a:pPr marL="380990" indent="-380990" defTabSz="1219170" fontAlgn="base">
              <a:spcBef>
                <a:spcPct val="0"/>
              </a:spcBef>
              <a:spcAft>
                <a:spcPct val="0"/>
              </a:spcAft>
              <a:buFont typeface="Arial" panose="020B0604020202020204" pitchFamily="34" charset="0"/>
              <a:buChar char="•"/>
              <a:defRPr/>
            </a:pPr>
            <a:r>
              <a:rPr lang="en-US" sz="2400" dirty="0">
                <a:solidFill>
                  <a:srgbClr val="002C59"/>
                </a:solidFill>
                <a:latin typeface="Segoe UI" panose="020B0502040204020203" pitchFamily="34" charset="0"/>
                <a:cs typeface="Segoe UI" panose="020B0502040204020203" pitchFamily="34" charset="0"/>
              </a:rPr>
              <a:t>Planning, budgeting &amp; design of routine maintenance and rehabilitation projects</a:t>
            </a:r>
          </a:p>
          <a:p>
            <a:pPr marL="380990" indent="-380990" defTabSz="1219170" fontAlgn="base">
              <a:spcBef>
                <a:spcPct val="0"/>
              </a:spcBef>
              <a:spcAft>
                <a:spcPct val="0"/>
              </a:spcAft>
              <a:buFont typeface="Arial" panose="020B0604020202020204" pitchFamily="34" charset="0"/>
              <a:buChar char="•"/>
              <a:defRPr/>
            </a:pPr>
            <a:r>
              <a:rPr lang="en-US" sz="2400" dirty="0">
                <a:solidFill>
                  <a:srgbClr val="002C59"/>
                </a:solidFill>
                <a:latin typeface="Segoe UI" panose="020B0502040204020203" pitchFamily="34" charset="0"/>
                <a:cs typeface="Segoe UI" panose="020B0502040204020203" pitchFamily="34" charset="0"/>
              </a:rPr>
              <a:t>Development of maintenance management systems</a:t>
            </a:r>
          </a:p>
          <a:p>
            <a:pPr marL="380990" indent="-380990" defTabSz="1219170" fontAlgn="base">
              <a:spcBef>
                <a:spcPct val="0"/>
              </a:spcBef>
              <a:spcAft>
                <a:spcPct val="0"/>
              </a:spcAft>
              <a:buFont typeface="Arial" panose="020B0604020202020204" pitchFamily="34" charset="0"/>
              <a:buChar char="•"/>
              <a:defRPr/>
            </a:pPr>
            <a:r>
              <a:rPr lang="en-US" sz="2400" dirty="0">
                <a:solidFill>
                  <a:srgbClr val="002C59"/>
                </a:solidFill>
                <a:latin typeface="Segoe UI" panose="020B0502040204020203" pitchFamily="34" charset="0"/>
                <a:cs typeface="Segoe UI" panose="020B0502040204020203" pitchFamily="34" charset="0"/>
              </a:rPr>
              <a:t>Review of GEC annual inspection</a:t>
            </a:r>
          </a:p>
          <a:p>
            <a:pPr marL="380990" indent="-380990" defTabSz="1219170" fontAlgn="base">
              <a:spcBef>
                <a:spcPct val="0"/>
              </a:spcBef>
              <a:spcAft>
                <a:spcPct val="0"/>
              </a:spcAft>
              <a:buFont typeface="Arial" panose="020B0604020202020204" pitchFamily="34" charset="0"/>
              <a:buChar char="•"/>
              <a:defRPr/>
            </a:pPr>
            <a:r>
              <a:rPr lang="en-US" sz="2400" dirty="0">
                <a:solidFill>
                  <a:srgbClr val="002C59"/>
                </a:solidFill>
                <a:latin typeface="Segoe UI" panose="020B0502040204020203" pitchFamily="34" charset="0"/>
                <a:cs typeface="Segoe UI" panose="020B0502040204020203" pitchFamily="34" charset="0"/>
              </a:rPr>
              <a:t>Specialized inspections of major assets</a:t>
            </a:r>
          </a:p>
          <a:p>
            <a:pPr marL="380990" indent="-380990" defTabSz="1219170" fontAlgn="base">
              <a:spcBef>
                <a:spcPct val="0"/>
              </a:spcBef>
              <a:spcAft>
                <a:spcPct val="0"/>
              </a:spcAft>
              <a:buFont typeface="Arial" panose="020B0604020202020204" pitchFamily="34" charset="0"/>
              <a:buChar char="•"/>
              <a:defRPr/>
            </a:pPr>
            <a:r>
              <a:rPr lang="en-US" sz="2400" dirty="0">
                <a:solidFill>
                  <a:srgbClr val="002C59"/>
                </a:solidFill>
                <a:latin typeface="Segoe UI" panose="020B0502040204020203" pitchFamily="34" charset="0"/>
                <a:cs typeface="Segoe UI" panose="020B0502040204020203" pitchFamily="34" charset="0"/>
              </a:rPr>
              <a:t>GASB 34 reporting</a:t>
            </a:r>
          </a:p>
          <a:p>
            <a:pPr marL="380990" indent="-380990" defTabSz="1219170" fontAlgn="base">
              <a:spcBef>
                <a:spcPct val="0"/>
              </a:spcBef>
              <a:spcAft>
                <a:spcPct val="0"/>
              </a:spcAft>
              <a:buFont typeface="Arial" panose="020B0604020202020204" pitchFamily="34" charset="0"/>
              <a:buChar char="•"/>
              <a:defRPr/>
            </a:pPr>
            <a:r>
              <a:rPr lang="en-US" sz="2400" dirty="0">
                <a:solidFill>
                  <a:srgbClr val="002C59"/>
                </a:solidFill>
                <a:latin typeface="Segoe UI" panose="020B0502040204020203" pitchFamily="34" charset="0"/>
                <a:cs typeface="Segoe UI" panose="020B0502040204020203" pitchFamily="34" charset="0"/>
              </a:rPr>
              <a:t>Maintenance Rating Program inspections</a:t>
            </a:r>
          </a:p>
        </p:txBody>
      </p:sp>
      <p:sp>
        <p:nvSpPr>
          <p:cNvPr id="10" name="TextBox 9"/>
          <p:cNvSpPr txBox="1"/>
          <p:nvPr/>
        </p:nvSpPr>
        <p:spPr>
          <a:xfrm>
            <a:off x="609600" y="175683"/>
            <a:ext cx="10972800" cy="1077218"/>
          </a:xfrm>
          <a:prstGeom prst="rect">
            <a:avLst/>
          </a:prstGeom>
          <a:noFill/>
        </p:spPr>
        <p:txBody>
          <a:bodyPr wrap="square" rtlCol="0">
            <a:spAutoFit/>
          </a:bodyPr>
          <a:lstStyle/>
          <a:p>
            <a:pPr algn="ctr" defTabSz="1219170" fontAlgn="base">
              <a:spcBef>
                <a:spcPct val="0"/>
              </a:spcBef>
              <a:spcAft>
                <a:spcPct val="0"/>
              </a:spcAft>
              <a:defRPr/>
            </a:pPr>
            <a:r>
              <a:rPr lang="en-US" sz="3200" b="1" dirty="0">
                <a:solidFill>
                  <a:srgbClr val="15489F"/>
                </a:solidFill>
                <a:latin typeface="Segoe UI" panose="020B0502040204020203" pitchFamily="34" charset="0"/>
                <a:cs typeface="Segoe UI" panose="020B0502040204020203" pitchFamily="34" charset="0"/>
              </a:rPr>
              <a:t>Maintenance Management Consultant</a:t>
            </a:r>
          </a:p>
          <a:p>
            <a:pPr algn="ctr" defTabSz="1219170" fontAlgn="base">
              <a:spcBef>
                <a:spcPct val="0"/>
              </a:spcBef>
              <a:spcAft>
                <a:spcPct val="0"/>
              </a:spcAft>
              <a:defRPr/>
            </a:pPr>
            <a:r>
              <a:rPr lang="en-US" sz="3200" b="1" dirty="0">
                <a:solidFill>
                  <a:srgbClr val="F26421"/>
                </a:solidFill>
                <a:latin typeface="Segoe UI" panose="020B0502040204020203" pitchFamily="34" charset="0"/>
                <a:cs typeface="Segoe UI" panose="020B0502040204020203" pitchFamily="34" charset="0"/>
              </a:rPr>
              <a:t>February 2021</a:t>
            </a:r>
          </a:p>
        </p:txBody>
      </p:sp>
    </p:spTree>
    <p:extLst>
      <p:ext uri="{BB962C8B-B14F-4D97-AF65-F5344CB8AC3E}">
        <p14:creationId xmlns:p14="http://schemas.microsoft.com/office/powerpoint/2010/main" val="922616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295E-4607-4D62-845E-F1541358BB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A24B5D-E178-4945-BA27-050CDBD2619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1C2D135-68A9-420A-A9AA-D512AC36385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2205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FF51E2-169D-4F85-A842-E8413F664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0E2A6FF-057A-4920-923D-05A12E99EA8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D9DD348E-9DBE-4404-9B98-633260982B24}"/>
              </a:ext>
            </a:extLst>
          </p:cNvPr>
          <p:cNvSpPr>
            <a:spLocks noGrp="1"/>
          </p:cNvSpPr>
          <p:nvPr>
            <p:ph type="title"/>
          </p:nvPr>
        </p:nvSpPr>
        <p:spPr>
          <a:xfrm>
            <a:off x="685800" y="1127126"/>
            <a:ext cx="3306744" cy="5462696"/>
          </a:xfrm>
        </p:spPr>
        <p:txBody>
          <a:bodyPr>
            <a:normAutofit/>
          </a:bodyPr>
          <a:lstStyle/>
          <a:p>
            <a:pPr algn="ctr"/>
            <a:r>
              <a:rPr lang="en-US" sz="3200" b="1" dirty="0"/>
              <a:t>Event Logistics</a:t>
            </a:r>
          </a:p>
        </p:txBody>
      </p:sp>
      <p:graphicFrame>
        <p:nvGraphicFramePr>
          <p:cNvPr id="5" name="Content Placeholder 2">
            <a:extLst>
              <a:ext uri="{FF2B5EF4-FFF2-40B4-BE49-F238E27FC236}">
                <a16:creationId xmlns:a16="http://schemas.microsoft.com/office/drawing/2014/main" id="{1DCE945F-145F-45F6-BBC5-24E82861A5C7}"/>
              </a:ext>
            </a:extLst>
          </p:cNvPr>
          <p:cNvGraphicFramePr>
            <a:graphicFrameLocks noGrp="1"/>
          </p:cNvGraphicFramePr>
          <p:nvPr>
            <p:ph idx="1"/>
            <p:extLst>
              <p:ext uri="{D42A27DB-BD31-4B8C-83A1-F6EECF244321}">
                <p14:modId xmlns:p14="http://schemas.microsoft.com/office/powerpoint/2010/main" val="3937443022"/>
              </p:ext>
            </p:extLst>
          </p:nvPr>
        </p:nvGraphicFramePr>
        <p:xfrm>
          <a:off x="4678344" y="1815882"/>
          <a:ext cx="6403994" cy="4910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B1FCA6D-3272-4ADE-8457-D80AF27623FC}"/>
              </a:ext>
            </a:extLst>
          </p:cNvPr>
          <p:cNvSpPr txBox="1"/>
          <p:nvPr/>
        </p:nvSpPr>
        <p:spPr>
          <a:xfrm>
            <a:off x="5651440" y="0"/>
            <a:ext cx="4730261" cy="1815882"/>
          </a:xfrm>
          <a:prstGeom prst="rect">
            <a:avLst/>
          </a:prstGeom>
          <a:noFill/>
        </p:spPr>
        <p:txBody>
          <a:bodyPr wrap="square" rtlCol="0">
            <a:spAutoFit/>
          </a:bodyPr>
          <a:lstStyle/>
          <a:p>
            <a:pPr algn="ctr"/>
            <a:r>
              <a:rPr lang="en-US" sz="2800" b="1" dirty="0"/>
              <a:t>Welcome to the CIP Workshop for Heavy Highway Construction Firms Webinar</a:t>
            </a:r>
          </a:p>
        </p:txBody>
      </p:sp>
      <p:cxnSp>
        <p:nvCxnSpPr>
          <p:cNvPr id="7" name="Straight Connector 6">
            <a:extLst>
              <a:ext uri="{FF2B5EF4-FFF2-40B4-BE49-F238E27FC236}">
                <a16:creationId xmlns:a16="http://schemas.microsoft.com/office/drawing/2014/main" id="{ED0B54EC-332F-40C8-BED0-6992CDC707E1}"/>
              </a:ext>
            </a:extLst>
          </p:cNvPr>
          <p:cNvCxnSpPr>
            <a:cxnSpLocks/>
          </p:cNvCxnSpPr>
          <p:nvPr/>
        </p:nvCxnSpPr>
        <p:spPr>
          <a:xfrm>
            <a:off x="4237892" y="1326662"/>
            <a:ext cx="0" cy="490659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114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AE748F-EC00-486A-97A1-57F094DC85C1}"/>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248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buClr>
                <a:srgbClr val="000000"/>
              </a:buClr>
            </a:pPr>
            <a:fld id="{F8480F06-4623-41B7-AED8-91A86F546A2E}" type="slidenum">
              <a:rPr lang="en-US" smtClean="0">
                <a:solidFill>
                  <a:srgbClr val="FFFFFF"/>
                </a:solidFill>
              </a:rPr>
              <a:pPr>
                <a:buClr>
                  <a:srgbClr val="000000"/>
                </a:buClr>
              </a:pPr>
              <a:t>21</a:t>
            </a:fld>
            <a:endParaRPr lang="en-US" dirty="0">
              <a:solidFill>
                <a:srgbClr val="FFFFFF"/>
              </a:solidFill>
            </a:endParaRPr>
          </a:p>
        </p:txBody>
      </p:sp>
      <p:pic>
        <p:nvPicPr>
          <p:cNvPr id="6" name="Picture 5"/>
          <p:cNvPicPr>
            <a:picLocks noChangeAspect="1"/>
          </p:cNvPicPr>
          <p:nvPr/>
        </p:nvPicPr>
        <p:blipFill>
          <a:blip r:embed="rId2"/>
          <a:stretch>
            <a:fillRect/>
          </a:stretch>
        </p:blipFill>
        <p:spPr>
          <a:xfrm>
            <a:off x="124526" y="1496049"/>
            <a:ext cx="5262621" cy="3709240"/>
          </a:xfrm>
          <a:prstGeom prst="rect">
            <a:avLst/>
          </a:prstGeom>
        </p:spPr>
      </p:pic>
      <p:sp>
        <p:nvSpPr>
          <p:cNvPr id="3" name="Text Placeholder 2"/>
          <p:cNvSpPr>
            <a:spLocks noGrp="1"/>
          </p:cNvSpPr>
          <p:nvPr>
            <p:ph type="body" sz="quarter" idx="11"/>
          </p:nvPr>
        </p:nvSpPr>
        <p:spPr>
          <a:xfrm>
            <a:off x="286599" y="4828414"/>
            <a:ext cx="5608320" cy="1685396"/>
          </a:xfrm>
        </p:spPr>
        <p:txBody>
          <a:bodyPr/>
          <a:lstStyle/>
          <a:p>
            <a:r>
              <a:rPr lang="en-US" dirty="0"/>
              <a:t>While on the Items Tab</a:t>
            </a:r>
          </a:p>
          <a:p>
            <a:r>
              <a:rPr lang="en-US" dirty="0"/>
              <a:t>You will need to check the “See Quote Attachment(s)” box for us. </a:t>
            </a:r>
          </a:p>
          <a:p>
            <a:r>
              <a:rPr lang="en-US" dirty="0"/>
              <a:t>This is a system workaround that we need your help accomplishing</a:t>
            </a:r>
          </a:p>
        </p:txBody>
      </p:sp>
      <p:pic>
        <p:nvPicPr>
          <p:cNvPr id="7" name="Picture 6"/>
          <p:cNvPicPr>
            <a:picLocks noChangeAspect="1"/>
          </p:cNvPicPr>
          <p:nvPr/>
        </p:nvPicPr>
        <p:blipFill>
          <a:blip r:embed="rId3"/>
          <a:stretch>
            <a:fillRect/>
          </a:stretch>
        </p:blipFill>
        <p:spPr>
          <a:xfrm>
            <a:off x="5549219" y="1496049"/>
            <a:ext cx="6471065" cy="2681206"/>
          </a:xfrm>
          <a:prstGeom prst="rect">
            <a:avLst/>
          </a:prstGeom>
        </p:spPr>
      </p:pic>
      <p:sp>
        <p:nvSpPr>
          <p:cNvPr id="4" name="Text Placeholder 3"/>
          <p:cNvSpPr>
            <a:spLocks noGrp="1"/>
          </p:cNvSpPr>
          <p:nvPr>
            <p:ph type="body" sz="quarter" idx="12"/>
          </p:nvPr>
        </p:nvSpPr>
        <p:spPr>
          <a:xfrm>
            <a:off x="5873369" y="4684753"/>
            <a:ext cx="5822767" cy="1972718"/>
          </a:xfrm>
        </p:spPr>
        <p:txBody>
          <a:bodyPr/>
          <a:lstStyle/>
          <a:p>
            <a:r>
              <a:rPr lang="en-US" dirty="0"/>
              <a:t>While on the Attachments tab</a:t>
            </a:r>
          </a:p>
          <a:p>
            <a:r>
              <a:rPr lang="en-US" dirty="0"/>
              <a:t>The “Confidential” check box controls whether a document can be seen by the general public once the contract is awarded.</a:t>
            </a:r>
          </a:p>
          <a:p>
            <a:r>
              <a:rPr lang="en-US" dirty="0"/>
              <a:t>If “confidential” only NTTA staff will see the attachment </a:t>
            </a:r>
          </a:p>
        </p:txBody>
      </p:sp>
      <p:sp>
        <p:nvSpPr>
          <p:cNvPr id="5" name="Title 4"/>
          <p:cNvSpPr>
            <a:spLocks noGrp="1"/>
          </p:cNvSpPr>
          <p:nvPr>
            <p:ph type="title"/>
          </p:nvPr>
        </p:nvSpPr>
        <p:spPr>
          <a:xfrm>
            <a:off x="3090759" y="140120"/>
            <a:ext cx="8610600" cy="1293028"/>
          </a:xfrm>
        </p:spPr>
        <p:txBody>
          <a:bodyPr/>
          <a:lstStyle/>
          <a:p>
            <a:r>
              <a:rPr lang="en-US" b="1" dirty="0"/>
              <a:t>Electronic Response – Important Steps</a:t>
            </a:r>
          </a:p>
        </p:txBody>
      </p:sp>
    </p:spTree>
    <p:extLst>
      <p:ext uri="{BB962C8B-B14F-4D97-AF65-F5344CB8AC3E}">
        <p14:creationId xmlns:p14="http://schemas.microsoft.com/office/powerpoint/2010/main" val="31609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buClr>
                <a:srgbClr val="000000"/>
              </a:buClr>
            </a:pPr>
            <a:fld id="{F8480F06-4623-41B7-AED8-91A86F546A2E}" type="slidenum">
              <a:rPr lang="en-US" smtClean="0">
                <a:solidFill>
                  <a:srgbClr val="FFFFFF"/>
                </a:solidFill>
              </a:rPr>
              <a:pPr>
                <a:buClr>
                  <a:srgbClr val="000000"/>
                </a:buClr>
              </a:pPr>
              <a:t>22</a:t>
            </a:fld>
            <a:endParaRPr lang="en-US" dirty="0">
              <a:solidFill>
                <a:srgbClr val="FFFFFF"/>
              </a:solidFill>
            </a:endParaRPr>
          </a:p>
        </p:txBody>
      </p:sp>
      <p:sp>
        <p:nvSpPr>
          <p:cNvPr id="3" name="Text Placeholder 2"/>
          <p:cNvSpPr>
            <a:spLocks noGrp="1"/>
          </p:cNvSpPr>
          <p:nvPr>
            <p:ph type="body" sz="quarter" idx="11"/>
          </p:nvPr>
        </p:nvSpPr>
        <p:spPr>
          <a:xfrm>
            <a:off x="286600" y="4065353"/>
            <a:ext cx="5608320" cy="643892"/>
          </a:xfrm>
        </p:spPr>
        <p:txBody>
          <a:bodyPr/>
          <a:lstStyle/>
          <a:p>
            <a:r>
              <a:rPr lang="en-US" dirty="0"/>
              <a:t>Once on the meeting webpage, clicking </a:t>
            </a:r>
            <a:r>
              <a:rPr lang="en-US" b="1" cap="small" dirty="0"/>
              <a:t>“Join on the web instead”</a:t>
            </a:r>
            <a:r>
              <a:rPr lang="en-US" dirty="0"/>
              <a:t> will enable you to enter the meeting.</a:t>
            </a:r>
          </a:p>
        </p:txBody>
      </p:sp>
      <p:sp>
        <p:nvSpPr>
          <p:cNvPr id="4" name="Text Placeholder 3"/>
          <p:cNvSpPr>
            <a:spLocks noGrp="1"/>
          </p:cNvSpPr>
          <p:nvPr>
            <p:ph type="body" sz="quarter" idx="12"/>
          </p:nvPr>
        </p:nvSpPr>
        <p:spPr>
          <a:xfrm>
            <a:off x="6240360" y="1987062"/>
            <a:ext cx="5499728" cy="1328959"/>
          </a:xfrm>
        </p:spPr>
        <p:txBody>
          <a:bodyPr/>
          <a:lstStyle/>
          <a:p>
            <a:r>
              <a:rPr lang="en-US" dirty="0"/>
              <a:t>Any meeting information related to NTTA procurement opportunities can be found on the respective solicitation packet cover sheet.</a:t>
            </a:r>
          </a:p>
          <a:p>
            <a:endParaRPr lang="en-US" dirty="0"/>
          </a:p>
          <a:p>
            <a:r>
              <a:rPr lang="en-US" dirty="0"/>
              <a:t>Each procurement will have separate meeting information for its planned pre-conference and bid opening, if applicable.</a:t>
            </a:r>
          </a:p>
        </p:txBody>
      </p:sp>
      <p:sp>
        <p:nvSpPr>
          <p:cNvPr id="5" name="Title 4"/>
          <p:cNvSpPr>
            <a:spLocks noGrp="1"/>
          </p:cNvSpPr>
          <p:nvPr>
            <p:ph type="title"/>
          </p:nvPr>
        </p:nvSpPr>
        <p:spPr/>
        <p:txBody>
          <a:bodyPr/>
          <a:lstStyle/>
          <a:p>
            <a:r>
              <a:rPr lang="en-US" b="1" dirty="0"/>
              <a:t>Locating &amp; Joining Virtual Meetings</a:t>
            </a:r>
          </a:p>
        </p:txBody>
      </p:sp>
      <p:pic>
        <p:nvPicPr>
          <p:cNvPr id="6" name="Picture 5"/>
          <p:cNvPicPr/>
          <p:nvPr/>
        </p:nvPicPr>
        <p:blipFill>
          <a:blip r:embed="rId2"/>
          <a:stretch>
            <a:fillRect/>
          </a:stretch>
        </p:blipFill>
        <p:spPr>
          <a:xfrm>
            <a:off x="207232" y="1761541"/>
            <a:ext cx="5953760" cy="1554480"/>
          </a:xfrm>
          <a:prstGeom prst="rect">
            <a:avLst/>
          </a:prstGeom>
        </p:spPr>
      </p:pic>
      <p:pic>
        <p:nvPicPr>
          <p:cNvPr id="7" name="Picture 6"/>
          <p:cNvPicPr/>
          <p:nvPr/>
        </p:nvPicPr>
        <p:blipFill>
          <a:blip r:embed="rId3"/>
          <a:stretch>
            <a:fillRect/>
          </a:stretch>
        </p:blipFill>
        <p:spPr>
          <a:xfrm>
            <a:off x="6240360" y="3500464"/>
            <a:ext cx="5499728" cy="3194532"/>
          </a:xfrm>
          <a:prstGeom prst="rect">
            <a:avLst/>
          </a:prstGeom>
        </p:spPr>
      </p:pic>
    </p:spTree>
    <p:extLst>
      <p:ext uri="{BB962C8B-B14F-4D97-AF65-F5344CB8AC3E}">
        <p14:creationId xmlns:p14="http://schemas.microsoft.com/office/powerpoint/2010/main" val="146823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56088" y="6505372"/>
            <a:ext cx="541624" cy="307777"/>
          </a:xfrm>
          <a:prstGeom prst="rect">
            <a:avLst/>
          </a:prstGeom>
          <a:noFill/>
        </p:spPr>
        <p:txBody>
          <a:bodyPr wrap="square" rtlCol="0">
            <a:spAutoFit/>
          </a:bodyPr>
          <a:lstStyle/>
          <a:p>
            <a:r>
              <a:rPr lang="en-US" sz="1400" dirty="0">
                <a:solidFill>
                  <a:schemeClr val="tx1">
                    <a:lumMod val="75000"/>
                    <a:lumOff val="25000"/>
                  </a:schemeClr>
                </a:solidFill>
                <a:latin typeface="Segoe UI" panose="020B0502040204020203" pitchFamily="34" charset="0"/>
                <a:cs typeface="Segoe UI" panose="020B0502040204020203" pitchFamily="34" charset="0"/>
              </a:rPr>
              <a:t>14</a:t>
            </a:r>
            <a:endParaRPr lang="en-US" sz="2400" dirty="0">
              <a:solidFill>
                <a:schemeClr val="tx1">
                  <a:lumMod val="75000"/>
                  <a:lumOff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44317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B6E9-F1F1-41EF-BB64-D51ECE1F9AF0}"/>
              </a:ext>
            </a:extLst>
          </p:cNvPr>
          <p:cNvSpPr>
            <a:spLocks noGrp="1"/>
          </p:cNvSpPr>
          <p:nvPr>
            <p:ph type="title"/>
          </p:nvPr>
        </p:nvSpPr>
        <p:spPr/>
        <p:txBody>
          <a:bodyPr/>
          <a:lstStyle/>
          <a:p>
            <a:r>
              <a:rPr lang="en-US" b="1" dirty="0"/>
              <a:t>Polling Question #1</a:t>
            </a:r>
          </a:p>
        </p:txBody>
      </p:sp>
      <p:sp>
        <p:nvSpPr>
          <p:cNvPr id="3" name="Content Placeholder 2">
            <a:extLst>
              <a:ext uri="{FF2B5EF4-FFF2-40B4-BE49-F238E27FC236}">
                <a16:creationId xmlns:a16="http://schemas.microsoft.com/office/drawing/2014/main" id="{1681903B-5C02-4843-B4FA-C117EC7BB709}"/>
              </a:ext>
            </a:extLst>
          </p:cNvPr>
          <p:cNvSpPr>
            <a:spLocks noGrp="1"/>
          </p:cNvSpPr>
          <p:nvPr>
            <p:ph idx="1"/>
          </p:nvPr>
        </p:nvSpPr>
        <p:spPr/>
        <p:txBody>
          <a:bodyPr>
            <a:normAutofit lnSpcReduction="10000"/>
          </a:bodyPr>
          <a:lstStyle/>
          <a:p>
            <a:pPr marL="68580" indent="0" algn="ctr">
              <a:buNone/>
            </a:pPr>
            <a:r>
              <a:rPr lang="en-US" sz="3500" dirty="0"/>
              <a:t>Have you attended a CIP event in the past?</a:t>
            </a:r>
          </a:p>
          <a:p>
            <a:pPr marL="68580" indent="0" algn="ctr">
              <a:buNone/>
            </a:pPr>
            <a:endParaRPr lang="en-US" sz="3500" dirty="0"/>
          </a:p>
          <a:p>
            <a:r>
              <a:rPr lang="en-US" sz="3500" dirty="0"/>
              <a:t>Yes</a:t>
            </a:r>
          </a:p>
          <a:p>
            <a:pPr lvl="1"/>
            <a:r>
              <a:rPr lang="en-US" sz="3500" dirty="0"/>
              <a:t>Workshop</a:t>
            </a:r>
          </a:p>
          <a:p>
            <a:pPr lvl="1"/>
            <a:r>
              <a:rPr lang="en-US" sz="3500" dirty="0"/>
              <a:t>Class</a:t>
            </a:r>
          </a:p>
          <a:p>
            <a:pPr marL="0" indent="0">
              <a:buNone/>
            </a:pPr>
            <a:endParaRPr lang="en-US" sz="3500" dirty="0"/>
          </a:p>
          <a:p>
            <a:r>
              <a:rPr lang="en-US" sz="3500" dirty="0"/>
              <a:t>No</a:t>
            </a:r>
          </a:p>
          <a:p>
            <a:endParaRPr lang="en-US" dirty="0"/>
          </a:p>
        </p:txBody>
      </p:sp>
    </p:spTree>
    <p:extLst>
      <p:ext uri="{BB962C8B-B14F-4D97-AF65-F5344CB8AC3E}">
        <p14:creationId xmlns:p14="http://schemas.microsoft.com/office/powerpoint/2010/main" val="1376806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ADAE-E691-412A-8118-F4D9E31BB91F}"/>
              </a:ext>
            </a:extLst>
          </p:cNvPr>
          <p:cNvSpPr>
            <a:spLocks noGrp="1"/>
          </p:cNvSpPr>
          <p:nvPr>
            <p:ph type="ctrTitle"/>
          </p:nvPr>
        </p:nvSpPr>
        <p:spPr>
          <a:xfrm>
            <a:off x="2362200" y="1524000"/>
            <a:ext cx="7772400" cy="1905000"/>
          </a:xfrm>
        </p:spPr>
        <p:txBody>
          <a:bodyPr>
            <a:normAutofit fontScale="90000"/>
          </a:bodyPr>
          <a:lstStyle/>
          <a:p>
            <a:pPr defTabSz="457207">
              <a:defRPr/>
            </a:pPr>
            <a:br>
              <a:rPr lang="en-US" sz="2400" dirty="0"/>
            </a:br>
            <a:r>
              <a:rPr lang="en-US" sz="2200" dirty="0"/>
              <a:t>    </a:t>
            </a: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endParaRPr lang="en-US" dirty="0"/>
          </a:p>
        </p:txBody>
      </p:sp>
      <p:sp>
        <p:nvSpPr>
          <p:cNvPr id="3" name="Subtitle 2">
            <a:extLst>
              <a:ext uri="{FF2B5EF4-FFF2-40B4-BE49-F238E27FC236}">
                <a16:creationId xmlns:a16="http://schemas.microsoft.com/office/drawing/2014/main" id="{F607EAA8-0008-4E0D-A163-555C1EB8D6E2}"/>
              </a:ext>
            </a:extLst>
          </p:cNvPr>
          <p:cNvSpPr>
            <a:spLocks noGrp="1"/>
          </p:cNvSpPr>
          <p:nvPr>
            <p:ph type="subTitle" idx="1"/>
          </p:nvPr>
        </p:nvSpPr>
        <p:spPr>
          <a:xfrm>
            <a:off x="2667000" y="3810001"/>
            <a:ext cx="7039708" cy="1175238"/>
          </a:xfrm>
        </p:spPr>
        <p:txBody>
          <a:bodyPr rtlCol="0">
            <a:normAutofit fontScale="25000" lnSpcReduction="20000"/>
          </a:bodyPr>
          <a:lstStyle/>
          <a:p>
            <a:pPr algn="ctr" defTabSz="457207">
              <a:lnSpc>
                <a:spcPct val="80000"/>
              </a:lnSpc>
              <a:buClr>
                <a:schemeClr val="bg2">
                  <a:lumMod val="40000"/>
                  <a:lumOff val="60000"/>
                </a:schemeClr>
              </a:buClr>
              <a:defRPr/>
            </a:pPr>
            <a:r>
              <a:rPr lang="fr-FR" sz="5600" b="1" dirty="0">
                <a:cs typeface="Times New Roman" panose="02020603050405020304" pitchFamily="18" charset="0"/>
              </a:rPr>
              <a:t>624 Six Flags Drive, Suite 100</a:t>
            </a:r>
          </a:p>
          <a:p>
            <a:pPr algn="ctr" defTabSz="457207">
              <a:lnSpc>
                <a:spcPct val="80000"/>
              </a:lnSpc>
              <a:buClr>
                <a:schemeClr val="bg2">
                  <a:lumMod val="40000"/>
                  <a:lumOff val="60000"/>
                </a:schemeClr>
              </a:buClr>
              <a:defRPr/>
            </a:pPr>
            <a:r>
              <a:rPr lang="en-US" sz="5600" b="1" dirty="0">
                <a:cs typeface="Times New Roman" panose="02020603050405020304" pitchFamily="18" charset="0"/>
              </a:rPr>
              <a:t>Arlington, TX 76011</a:t>
            </a:r>
          </a:p>
          <a:p>
            <a:pPr algn="ctr" defTabSz="457207">
              <a:lnSpc>
                <a:spcPct val="80000"/>
              </a:lnSpc>
              <a:buClr>
                <a:schemeClr val="bg2">
                  <a:lumMod val="40000"/>
                  <a:lumOff val="60000"/>
                </a:schemeClr>
              </a:buClr>
              <a:defRPr/>
            </a:pPr>
            <a:r>
              <a:rPr lang="en-US" sz="5600" b="1" dirty="0">
                <a:cs typeface="Times New Roman" panose="02020603050405020304" pitchFamily="18" charset="0"/>
              </a:rPr>
              <a:t>817-640-0606 phone</a:t>
            </a:r>
          </a:p>
          <a:p>
            <a:pPr algn="ctr" defTabSz="457207">
              <a:lnSpc>
                <a:spcPct val="80000"/>
              </a:lnSpc>
              <a:buClr>
                <a:schemeClr val="bg2">
                  <a:lumMod val="40000"/>
                  <a:lumOff val="60000"/>
                </a:schemeClr>
              </a:buClr>
              <a:defRPr/>
            </a:pPr>
            <a:r>
              <a:rPr lang="en-US" sz="5600" b="1" dirty="0">
                <a:cs typeface="Times New Roman" panose="02020603050405020304" pitchFamily="18" charset="0"/>
              </a:rPr>
              <a:t>817-640-6315 fax</a:t>
            </a:r>
          </a:p>
          <a:p>
            <a:pPr algn="ctr" defTabSz="457207">
              <a:lnSpc>
                <a:spcPct val="80000"/>
              </a:lnSpc>
              <a:buClr>
                <a:schemeClr val="bg2">
                  <a:lumMod val="40000"/>
                  <a:lumOff val="60000"/>
                </a:schemeClr>
              </a:buClr>
              <a:defRPr/>
            </a:pPr>
            <a:r>
              <a:rPr lang="en-US" sz="5600" b="1" dirty="0">
                <a:cs typeface="Times New Roman" panose="02020603050405020304" pitchFamily="18" charset="0"/>
                <a:hlinkClick r:id="rId2"/>
              </a:rPr>
              <a:t>www.nctrca.org</a:t>
            </a:r>
            <a:endParaRPr lang="en-US" sz="5600" b="1" dirty="0">
              <a:cs typeface="Times New Roman" panose="02020603050405020304" pitchFamily="18" charset="0"/>
            </a:endParaRPr>
          </a:p>
          <a:p>
            <a:pPr algn="ctr" defTabSz="457207">
              <a:lnSpc>
                <a:spcPct val="80000"/>
              </a:lnSpc>
              <a:buClr>
                <a:schemeClr val="bg2">
                  <a:lumMod val="40000"/>
                  <a:lumOff val="60000"/>
                </a:schemeClr>
              </a:buClr>
              <a:defRPr/>
            </a:pPr>
            <a:r>
              <a:rPr lang="en-US" sz="5600" b="1" dirty="0">
                <a:cs typeface="Times New Roman" panose="02020603050405020304" pitchFamily="18" charset="0"/>
              </a:rPr>
              <a:t>For Online Applications: </a:t>
            </a:r>
            <a:r>
              <a:rPr lang="en-US" sz="5600" b="1" dirty="0">
                <a:cs typeface="Times New Roman" panose="02020603050405020304" pitchFamily="18" charset="0"/>
                <a:hlinkClick r:id="rId3"/>
              </a:rPr>
              <a:t>https://nctrca.mwdbe.com</a:t>
            </a:r>
            <a:r>
              <a:rPr lang="en-US" sz="5600" b="1" dirty="0">
                <a:cs typeface="Times New Roman" panose="02020603050405020304" pitchFamily="18" charset="0"/>
              </a:rPr>
              <a:t> </a:t>
            </a:r>
          </a:p>
          <a:p>
            <a:pPr defTabSz="457207">
              <a:lnSpc>
                <a:spcPct val="80000"/>
              </a:lnSpc>
              <a:buClr>
                <a:schemeClr val="bg2">
                  <a:lumMod val="40000"/>
                  <a:lumOff val="60000"/>
                </a:schemeClr>
              </a:buClr>
              <a:defRPr/>
            </a:pPr>
            <a:endParaRPr lang="en-US" sz="1100" b="1" dirty="0"/>
          </a:p>
        </p:txBody>
      </p:sp>
      <p:sp>
        <p:nvSpPr>
          <p:cNvPr id="13316" name="Slide Number Placeholder 3">
            <a:extLst>
              <a:ext uri="{FF2B5EF4-FFF2-40B4-BE49-F238E27FC236}">
                <a16:creationId xmlns:a16="http://schemas.microsoft.com/office/drawing/2014/main" id="{63A4E6A8-BC3B-462A-852F-F516F871A2C1}"/>
              </a:ext>
            </a:extLst>
          </p:cNvPr>
          <p:cNvSpPr>
            <a:spLocks noGrp="1"/>
          </p:cNvSpPr>
          <p:nvPr>
            <p:ph type="sldNum" sz="quarter" idx="12"/>
          </p:nvPr>
        </p:nvSpPr>
        <p:spPr bwMode="auto">
          <a:xfrm>
            <a:off x="9061938" y="0"/>
            <a:ext cx="2743200" cy="365125"/>
          </a:xfrm>
        </p:spPr>
        <p:txBody>
          <a:bodyPr rtlCol="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600" dirty="0">
                <a:solidFill>
                  <a:schemeClr val="accent1">
                    <a:lumMod val="75000"/>
                  </a:schemeClr>
                </a:solidFill>
              </a:rPr>
              <a:t>1</a:t>
            </a:r>
          </a:p>
        </p:txBody>
      </p:sp>
      <p:pic>
        <p:nvPicPr>
          <p:cNvPr id="10245" name="Picture 3" descr="NCTRCA-logo.png">
            <a:extLst>
              <a:ext uri="{FF2B5EF4-FFF2-40B4-BE49-F238E27FC236}">
                <a16:creationId xmlns:a16="http://schemas.microsoft.com/office/drawing/2014/main" id="{E565238B-1508-40A2-B9DC-CEDA2AD230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5040" y="332456"/>
            <a:ext cx="4525719" cy="30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4">
            <a:extLst>
              <a:ext uri="{FF2B5EF4-FFF2-40B4-BE49-F238E27FC236}">
                <a16:creationId xmlns:a16="http://schemas.microsoft.com/office/drawing/2014/main" id="{B2984483-B660-4B07-86A2-D4FDB6897891}"/>
              </a:ext>
            </a:extLst>
          </p:cNvPr>
          <p:cNvSpPr>
            <a:spLocks noChangeArrowheads="1"/>
          </p:cNvSpPr>
          <p:nvPr/>
        </p:nvSpPr>
        <p:spPr bwMode="auto">
          <a:xfrm>
            <a:off x="2667000" y="2690814"/>
            <a:ext cx="6781800" cy="646331"/>
          </a:xfrm>
          <a:prstGeom prst="rect">
            <a:avLst/>
          </a:prstGeom>
          <a:noFill/>
          <a:ln>
            <a:noFill/>
          </a:ln>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None/>
              <a:defRPr/>
            </a:pPr>
            <a:br>
              <a:rPr lang="en-US" altLang="en-US" sz="1800" b="1" dirty="0">
                <a:latin typeface="Times New Roman" panose="02020603050405020304" pitchFamily="18" charset="0"/>
                <a:cs typeface="Times New Roman" panose="02020603050405020304" pitchFamily="18" charset="0"/>
              </a:rPr>
            </a:br>
            <a:endParaRPr lang="en-US" alt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931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5DE20DFA-89DB-4DCD-9C6A-E6F94CA7549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Content Placeholder 1">
            <a:extLst>
              <a:ext uri="{FF2B5EF4-FFF2-40B4-BE49-F238E27FC236}">
                <a16:creationId xmlns:a16="http://schemas.microsoft.com/office/drawing/2014/main" id="{6BD7D4C1-9803-4A55-B22E-4CF4624585DE}"/>
              </a:ext>
            </a:extLst>
          </p:cNvPr>
          <p:cNvSpPr>
            <a:spLocks noGrp="1"/>
          </p:cNvSpPr>
          <p:nvPr>
            <p:ph idx="1"/>
          </p:nvPr>
        </p:nvSpPr>
        <p:spPr>
          <a:xfrm>
            <a:off x="619760" y="1441450"/>
            <a:ext cx="6257290" cy="5355004"/>
          </a:xfrm>
        </p:spPr>
        <p:txBody>
          <a:bodyPr vert="horz" lIns="91440" tIns="45720" rIns="91440" bIns="45720" rtlCol="0">
            <a:normAutofit lnSpcReduction="10000"/>
          </a:bodyPr>
          <a:lstStyle/>
          <a:p>
            <a:pPr marL="285750">
              <a:spcAft>
                <a:spcPts val="1200"/>
              </a:spcAft>
            </a:pPr>
            <a:r>
              <a:rPr lang="en-US" sz="1600" dirty="0"/>
              <a:t>North Central Texas Regional Certification Agency (NCTRCA)</a:t>
            </a:r>
          </a:p>
          <a:p>
            <a:pPr marL="285750">
              <a:spcAft>
                <a:spcPts val="1200"/>
              </a:spcAft>
            </a:pPr>
            <a:r>
              <a:rPr lang="en-US" sz="1600" dirty="0"/>
              <a:t>Represent 20+ governmental/associate member entities that are committed to enhancing the participation of disadvantaged, small, women, and minority owned businesses in public/governmental contracting and purchasing activities</a:t>
            </a:r>
          </a:p>
          <a:p>
            <a:pPr marL="285750">
              <a:spcAft>
                <a:spcPts val="1200"/>
              </a:spcAft>
            </a:pPr>
            <a:r>
              <a:rPr lang="en-US" sz="1600" dirty="0"/>
              <a:t>Assist our member entities by validating that businesses are bona-fide disadvantaged, small, woman and minority-owned businesses</a:t>
            </a:r>
          </a:p>
          <a:p>
            <a:pPr marL="285750">
              <a:spcAft>
                <a:spcPts val="1200"/>
              </a:spcAft>
            </a:pPr>
            <a:r>
              <a:rPr lang="en-US" sz="1600" dirty="0"/>
              <a:t>Provide education and counseling to assist businesses with the certification process</a:t>
            </a:r>
          </a:p>
          <a:p>
            <a:pPr marL="285750">
              <a:spcAft>
                <a:spcPts val="1200"/>
              </a:spcAft>
            </a:pPr>
            <a:r>
              <a:rPr lang="en-US" sz="1600" dirty="0"/>
              <a:t>Member of the Texas Unified Certification Program (TUCP) which provides certification to the Federal Disadvantaged programs in Texas</a:t>
            </a:r>
          </a:p>
          <a:p>
            <a:pPr marL="742950" lvl="1">
              <a:spcAft>
                <a:spcPts val="1200"/>
              </a:spcAft>
            </a:pPr>
            <a:r>
              <a:rPr lang="en-US" sz="1600" dirty="0"/>
              <a:t>6 member agencies</a:t>
            </a:r>
          </a:p>
          <a:p>
            <a:pPr marL="742950" lvl="1">
              <a:spcAft>
                <a:spcPts val="1200"/>
              </a:spcAft>
            </a:pPr>
            <a:r>
              <a:rPr lang="en-US" sz="1600" dirty="0"/>
              <a:t>NCTRCA covers 16 counties in North Texas</a:t>
            </a:r>
          </a:p>
          <a:p>
            <a:endParaRPr lang="en-US" sz="1000" dirty="0"/>
          </a:p>
        </p:txBody>
      </p:sp>
      <p:sp useBgFill="1">
        <p:nvSpPr>
          <p:cNvPr id="76" name="Rectangle 75">
            <a:extLst>
              <a:ext uri="{FF2B5EF4-FFF2-40B4-BE49-F238E27FC236}">
                <a16:creationId xmlns:a16="http://schemas.microsoft.com/office/drawing/2014/main" id="{E2E0C929-96C6-41B1-A001-566036DF0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99A3906-57A4-4353-BEA7-5DE4D4AAF590}"/>
              </a:ext>
            </a:extLst>
          </p:cNvPr>
          <p:cNvSpPr/>
          <p:nvPr/>
        </p:nvSpPr>
        <p:spPr>
          <a:xfrm>
            <a:off x="783945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About NCTRCA</a:t>
            </a:r>
          </a:p>
        </p:txBody>
      </p:sp>
    </p:spTree>
    <p:extLst>
      <p:ext uri="{BB962C8B-B14F-4D97-AF65-F5344CB8AC3E}">
        <p14:creationId xmlns:p14="http://schemas.microsoft.com/office/powerpoint/2010/main" val="535782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A798-5669-4CF2-B453-332F5DC904B8}"/>
              </a:ext>
            </a:extLst>
          </p:cNvPr>
          <p:cNvSpPr>
            <a:spLocks noGrp="1"/>
          </p:cNvSpPr>
          <p:nvPr>
            <p:ph type="title"/>
          </p:nvPr>
        </p:nvSpPr>
        <p:spPr>
          <a:xfrm>
            <a:off x="3862754" y="463260"/>
            <a:ext cx="7543800" cy="855662"/>
          </a:xfrm>
        </p:spPr>
        <p:txBody>
          <a:bodyPr>
            <a:normAutofit fontScale="90000"/>
          </a:bodyPr>
          <a:lstStyle/>
          <a:p>
            <a:r>
              <a:rPr lang="en-US" b="1" dirty="0"/>
              <a:t>TUCP Certifying Agency Region Map</a:t>
            </a:r>
          </a:p>
        </p:txBody>
      </p:sp>
      <p:pic>
        <p:nvPicPr>
          <p:cNvPr id="5" name="Picture 4">
            <a:extLst>
              <a:ext uri="{FF2B5EF4-FFF2-40B4-BE49-F238E27FC236}">
                <a16:creationId xmlns:a16="http://schemas.microsoft.com/office/drawing/2014/main" id="{F2384761-2720-42BA-B42D-949E48D49B1D}"/>
              </a:ext>
            </a:extLst>
          </p:cNvPr>
          <p:cNvPicPr>
            <a:picLocks noChangeAspect="1"/>
          </p:cNvPicPr>
          <p:nvPr/>
        </p:nvPicPr>
        <p:blipFill>
          <a:blip r:embed="rId2"/>
          <a:stretch>
            <a:fillRect/>
          </a:stretch>
        </p:blipFill>
        <p:spPr>
          <a:xfrm>
            <a:off x="134112" y="1665290"/>
            <a:ext cx="11606784" cy="5052034"/>
          </a:xfrm>
          <a:prstGeom prst="rect">
            <a:avLst/>
          </a:prstGeom>
        </p:spPr>
      </p:pic>
      <p:cxnSp>
        <p:nvCxnSpPr>
          <p:cNvPr id="11" name="Straight Connector 10">
            <a:extLst>
              <a:ext uri="{FF2B5EF4-FFF2-40B4-BE49-F238E27FC236}">
                <a16:creationId xmlns:a16="http://schemas.microsoft.com/office/drawing/2014/main" id="{645E5AA6-3B99-4122-B220-B230AB83F4A7}"/>
              </a:ext>
            </a:extLst>
          </p:cNvPr>
          <p:cNvCxnSpPr>
            <a:cxnSpLocks/>
          </p:cNvCxnSpPr>
          <p:nvPr/>
        </p:nvCxnSpPr>
        <p:spPr>
          <a:xfrm>
            <a:off x="7361859" y="2084411"/>
            <a:ext cx="0" cy="455647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BF2BC7-DD7A-456C-B06E-BF1B40D2EC16}"/>
              </a:ext>
            </a:extLst>
          </p:cNvPr>
          <p:cNvCxnSpPr>
            <a:cxnSpLocks/>
          </p:cNvCxnSpPr>
          <p:nvPr/>
        </p:nvCxnSpPr>
        <p:spPr>
          <a:xfrm>
            <a:off x="5626606" y="2084411"/>
            <a:ext cx="0" cy="455647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3AF5EA-8427-4BD7-B65B-787E4924ADE4}"/>
              </a:ext>
            </a:extLst>
          </p:cNvPr>
          <p:cNvCxnSpPr>
            <a:cxnSpLocks/>
          </p:cNvCxnSpPr>
          <p:nvPr/>
        </p:nvCxnSpPr>
        <p:spPr>
          <a:xfrm flipH="1">
            <a:off x="5626606" y="6640888"/>
            <a:ext cx="170911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C98972-18C6-4901-8399-AEECBCCD4D6D}"/>
              </a:ext>
            </a:extLst>
          </p:cNvPr>
          <p:cNvCxnSpPr>
            <a:cxnSpLocks/>
          </p:cNvCxnSpPr>
          <p:nvPr/>
        </p:nvCxnSpPr>
        <p:spPr>
          <a:xfrm flipH="1">
            <a:off x="5626607" y="2084411"/>
            <a:ext cx="173525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69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www.nctrca.org/images/stories/dallas-city-hall.jpg">
            <a:extLst>
              <a:ext uri="{FF2B5EF4-FFF2-40B4-BE49-F238E27FC236}">
                <a16:creationId xmlns:a16="http://schemas.microsoft.com/office/drawing/2014/main" id="{7EAC989E-2DC4-4897-A7A2-6FFF03DE0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918" y="46261"/>
            <a:ext cx="118586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DFW International Airport">
            <a:extLst>
              <a:ext uri="{FF2B5EF4-FFF2-40B4-BE49-F238E27FC236}">
                <a16:creationId xmlns:a16="http://schemas.microsoft.com/office/drawing/2014/main" id="{CFE09009-FC1F-4AFF-A544-B653763E7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7826" y="195961"/>
            <a:ext cx="14001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nctrca.org/images/stories/fort-worth.jpg">
            <a:extLst>
              <a:ext uri="{FF2B5EF4-FFF2-40B4-BE49-F238E27FC236}">
                <a16:creationId xmlns:a16="http://schemas.microsoft.com/office/drawing/2014/main" id="{6D28BEDA-A29B-4828-BF33-EFDB6D099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794" y="2019625"/>
            <a:ext cx="1349374"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46687D35-AAAD-47C0-8F48-93089F1F0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8470" y="2372582"/>
            <a:ext cx="152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ttp://www.nctrca.org/images/stories/dart.jpg">
            <a:extLst>
              <a:ext uri="{FF2B5EF4-FFF2-40B4-BE49-F238E27FC236}">
                <a16:creationId xmlns:a16="http://schemas.microsoft.com/office/drawing/2014/main" id="{08E198EF-A06C-42FF-90FE-0EC239AD8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4746" y="20456"/>
            <a:ext cx="1349375" cy="10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city of arlington texas logo">
            <a:extLst>
              <a:ext uri="{FF2B5EF4-FFF2-40B4-BE49-F238E27FC236}">
                <a16:creationId xmlns:a16="http://schemas.microsoft.com/office/drawing/2014/main" id="{834A2384-9540-49BA-96B7-2993DE2988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2616" y="53460"/>
            <a:ext cx="1072540" cy="1114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www.nctrca.org/images/stories/dallas-county.jpg">
            <a:extLst>
              <a:ext uri="{FF2B5EF4-FFF2-40B4-BE49-F238E27FC236}">
                <a16:creationId xmlns:a16="http://schemas.microsoft.com/office/drawing/2014/main" id="{D6A1FB3C-7B8A-4B66-94E1-E6A0F9853E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1462" y="1070065"/>
            <a:ext cx="1551009" cy="133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Trinity Metro Logo">
            <a:extLst>
              <a:ext uri="{FF2B5EF4-FFF2-40B4-BE49-F238E27FC236}">
                <a16:creationId xmlns:a16="http://schemas.microsoft.com/office/drawing/2014/main" id="{664297D9-2B07-47F8-AD0E-4599ED9DA6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8650" y="4223571"/>
            <a:ext cx="33147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 Logo Large">
            <a:extLst>
              <a:ext uri="{FF2B5EF4-FFF2-40B4-BE49-F238E27FC236}">
                <a16:creationId xmlns:a16="http://schemas.microsoft.com/office/drawing/2014/main" id="{DFCD48C2-7778-424A-92BE-F14686CE1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2054" y="5204779"/>
            <a:ext cx="1611312" cy="15383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FDEE2D9-B319-4D97-90F5-3206969EE1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2099" y="4291395"/>
            <a:ext cx="997573" cy="9975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3E7314-64F5-4250-B9CA-230B4CF6BCA5}"/>
              </a:ext>
            </a:extLst>
          </p:cNvPr>
          <p:cNvPicPr>
            <a:picLocks noChangeAspect="1"/>
          </p:cNvPicPr>
          <p:nvPr/>
        </p:nvPicPr>
        <p:blipFill>
          <a:blip r:embed="rId12"/>
          <a:stretch>
            <a:fillRect/>
          </a:stretch>
        </p:blipFill>
        <p:spPr>
          <a:xfrm>
            <a:off x="9119779" y="4790181"/>
            <a:ext cx="1226173" cy="571617"/>
          </a:xfrm>
          <a:prstGeom prst="rect">
            <a:avLst/>
          </a:prstGeom>
        </p:spPr>
      </p:pic>
      <p:pic>
        <p:nvPicPr>
          <p:cNvPr id="24" name="Picture 20" descr="http://www.nctrca.org/images/stories/tarrant-college.jpg">
            <a:extLst>
              <a:ext uri="{FF2B5EF4-FFF2-40B4-BE49-F238E27FC236}">
                <a16:creationId xmlns:a16="http://schemas.microsoft.com/office/drawing/2014/main" id="{78DB5168-0F50-4B0D-97D9-EB05729AB7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2839" y="5061123"/>
            <a:ext cx="108585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See the source image">
            <a:extLst>
              <a:ext uri="{FF2B5EF4-FFF2-40B4-BE49-F238E27FC236}">
                <a16:creationId xmlns:a16="http://schemas.microsoft.com/office/drawing/2014/main" id="{5AC14782-6B1B-4574-A6FA-EE16B3AD5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66732" y="4914051"/>
            <a:ext cx="1333584" cy="1333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ity of Irving">
            <a:extLst>
              <a:ext uri="{FF2B5EF4-FFF2-40B4-BE49-F238E27FC236}">
                <a16:creationId xmlns:a16="http://schemas.microsoft.com/office/drawing/2014/main" id="{752D4BBA-A126-4354-A565-9CCFEFB88A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70655" y="3142096"/>
            <a:ext cx="1290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A7B93907-5F9A-483C-9040-1955937F06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62099" y="1264493"/>
            <a:ext cx="1333585" cy="49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a:extLst>
              <a:ext uri="{FF2B5EF4-FFF2-40B4-BE49-F238E27FC236}">
                <a16:creationId xmlns:a16="http://schemas.microsoft.com/office/drawing/2014/main" id="{7D2D70EB-69B0-49E8-BB3A-B5D062EE6B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6743" y="6182282"/>
            <a:ext cx="1942995" cy="4274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nctrca.org/images/stories/austin-ind.jpg">
            <a:extLst>
              <a:ext uri="{FF2B5EF4-FFF2-40B4-BE49-F238E27FC236}">
                <a16:creationId xmlns:a16="http://schemas.microsoft.com/office/drawing/2014/main" id="{4F5FEA49-C710-4BE7-8C95-4B3CB0CDFF6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01549" y="5658285"/>
            <a:ext cx="10096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http://www.nctrca.org/images/stories/city-mesquite.jpg">
            <a:extLst>
              <a:ext uri="{FF2B5EF4-FFF2-40B4-BE49-F238E27FC236}">
                <a16:creationId xmlns:a16="http://schemas.microsoft.com/office/drawing/2014/main" id="{FA4A5533-20D3-45EA-A554-509FF8085A3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74237" y="3069828"/>
            <a:ext cx="1354138"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descr="http://www.nctrca.org/images/stories/trwd.jpg">
            <a:extLst>
              <a:ext uri="{FF2B5EF4-FFF2-40B4-BE49-F238E27FC236}">
                <a16:creationId xmlns:a16="http://schemas.microsoft.com/office/drawing/2014/main" id="{8FE54D2D-4B5F-4F42-B7FF-46398837334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5684" y="3526235"/>
            <a:ext cx="13668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0" descr="http://www.nctrca.org/images/stories/ntta.jpg">
            <a:extLst>
              <a:ext uri="{FF2B5EF4-FFF2-40B4-BE49-F238E27FC236}">
                <a16:creationId xmlns:a16="http://schemas.microsoft.com/office/drawing/2014/main" id="{3D75FB62-2005-4E23-B067-DF5745418E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15490" y="2481688"/>
            <a:ext cx="1440148" cy="70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2" descr="Homepage">
            <a:extLst>
              <a:ext uri="{FF2B5EF4-FFF2-40B4-BE49-F238E27FC236}">
                <a16:creationId xmlns:a16="http://schemas.microsoft.com/office/drawing/2014/main" id="{FEF0674E-21B8-415F-9BB2-2B2E4FF73B3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52324" y="1014635"/>
            <a:ext cx="2638425"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Dallas College logo">
            <a:extLst>
              <a:ext uri="{FF2B5EF4-FFF2-40B4-BE49-F238E27FC236}">
                <a16:creationId xmlns:a16="http://schemas.microsoft.com/office/drawing/2014/main" id="{4F566827-3882-4C80-AA5F-02144CBCFE6B}"/>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4709826" y="2019625"/>
            <a:ext cx="1860474" cy="1229947"/>
          </a:xfrm>
          <a:prstGeom prst="rect">
            <a:avLst/>
          </a:prstGeom>
          <a:noFill/>
          <a:ln>
            <a:noFill/>
          </a:ln>
        </p:spPr>
      </p:pic>
      <p:pic>
        <p:nvPicPr>
          <p:cNvPr id="27" name="Picture 26" descr="A picture containing icon&#10;&#10;Description automatically generated">
            <a:extLst>
              <a:ext uri="{FF2B5EF4-FFF2-40B4-BE49-F238E27FC236}">
                <a16:creationId xmlns:a16="http://schemas.microsoft.com/office/drawing/2014/main" id="{CBCD6FCD-44F9-46C9-B490-7CAA4C3EF3D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318881" y="3301954"/>
            <a:ext cx="1224690" cy="912812"/>
          </a:xfrm>
          <a:prstGeom prst="rect">
            <a:avLst/>
          </a:prstGeom>
        </p:spPr>
      </p:pic>
      <p:sp>
        <p:nvSpPr>
          <p:cNvPr id="8" name="Rectangle 7">
            <a:extLst>
              <a:ext uri="{FF2B5EF4-FFF2-40B4-BE49-F238E27FC236}">
                <a16:creationId xmlns:a16="http://schemas.microsoft.com/office/drawing/2014/main" id="{E2D05224-BC50-4BAD-BBB7-4D9BFDD2278D}"/>
              </a:ext>
            </a:extLst>
          </p:cNvPr>
          <p:cNvSpPr/>
          <p:nvPr/>
        </p:nvSpPr>
        <p:spPr>
          <a:xfrm>
            <a:off x="0" y="-16223"/>
            <a:ext cx="434765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Member Entities</a:t>
            </a:r>
          </a:p>
        </p:txBody>
      </p:sp>
    </p:spTree>
    <p:extLst>
      <p:ext uri="{BB962C8B-B14F-4D97-AF65-F5344CB8AC3E}">
        <p14:creationId xmlns:p14="http://schemas.microsoft.com/office/powerpoint/2010/main" val="4279203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FE5BFF2-E53E-4C18-A483-DEC691DE36F1}"/>
              </a:ext>
            </a:extLst>
          </p:cNvPr>
          <p:cNvSpPr>
            <a:spLocks noGrp="1"/>
          </p:cNvSpPr>
          <p:nvPr>
            <p:ph type="title" idx="4294967295"/>
          </p:nvPr>
        </p:nvSpPr>
        <p:spPr>
          <a:xfrm>
            <a:off x="2346960" y="286604"/>
            <a:ext cx="7543800" cy="1450757"/>
          </a:xfrm>
        </p:spPr>
        <p:txBody>
          <a:bodyPr vert="horz" lIns="91440" tIns="45720" rIns="91440" bIns="45720" rtlCol="0" anchor="b">
            <a:normAutofit/>
          </a:bodyPr>
          <a:lstStyle/>
          <a:p>
            <a:pPr algn="ctr">
              <a:defRPr/>
            </a:pPr>
            <a:r>
              <a:rPr lang="en-US" b="1" dirty="0">
                <a:solidFill>
                  <a:schemeClr val="tx1">
                    <a:lumMod val="75000"/>
                    <a:lumOff val="25000"/>
                  </a:schemeClr>
                </a:solidFill>
              </a:rPr>
              <a:t>Types of Certification</a:t>
            </a:r>
          </a:p>
        </p:txBody>
      </p:sp>
      <p:sp>
        <p:nvSpPr>
          <p:cNvPr id="16388" name="Slide Number Placeholder 1">
            <a:extLst>
              <a:ext uri="{FF2B5EF4-FFF2-40B4-BE49-F238E27FC236}">
                <a16:creationId xmlns:a16="http://schemas.microsoft.com/office/drawing/2014/main" id="{BD14B3F0-F3DA-4D84-B888-6F19A6268A65}"/>
              </a:ext>
            </a:extLst>
          </p:cNvPr>
          <p:cNvSpPr>
            <a:spLocks noGrp="1"/>
          </p:cNvSpPr>
          <p:nvPr>
            <p:ph type="sldNum" sz="quarter" idx="12"/>
          </p:nvPr>
        </p:nvSpPr>
        <p:spPr bwMode="auto">
          <a:xfrm>
            <a:off x="8949344" y="6459786"/>
            <a:ext cx="984019" cy="365125"/>
          </a:xfrm>
        </p:spPr>
        <p:txBody>
          <a:bodyPr vert="horz" lIns="91440" tIns="45720" rIns="91440" bIns="45720" rtlCol="0"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spcAft>
                <a:spcPts val="600"/>
              </a:spcAft>
            </a:pPr>
            <a:fld id="{AB10513D-4A51-4886-AAEF-EED008830609}" type="slidenum">
              <a:rPr lang="en-US" altLang="en-US">
                <a:solidFill>
                  <a:srgbClr val="FFFFFF"/>
                </a:solidFill>
                <a:latin typeface="+mn-lt"/>
              </a:rPr>
              <a:pPr>
                <a:spcAft>
                  <a:spcPts val="600"/>
                </a:spcAft>
              </a:pPr>
              <a:t>29</a:t>
            </a:fld>
            <a:endParaRPr lang="en-US" altLang="en-US" dirty="0">
              <a:solidFill>
                <a:srgbClr val="FFFFFF"/>
              </a:solidFill>
              <a:latin typeface="+mn-lt"/>
            </a:endParaRPr>
          </a:p>
        </p:txBody>
      </p:sp>
      <p:graphicFrame>
        <p:nvGraphicFramePr>
          <p:cNvPr id="25605" name="Content Placeholder 2">
            <a:extLst>
              <a:ext uri="{FF2B5EF4-FFF2-40B4-BE49-F238E27FC236}">
                <a16:creationId xmlns:a16="http://schemas.microsoft.com/office/drawing/2014/main" id="{FAC7BB1A-78B2-4F53-9C20-CE2A4F7AD226}"/>
              </a:ext>
            </a:extLst>
          </p:cNvPr>
          <p:cNvGraphicFramePr>
            <a:graphicFrameLocks noGrp="1"/>
          </p:cNvGraphicFramePr>
          <p:nvPr>
            <p:ph idx="4294967295"/>
            <p:extLst/>
          </p:nvPr>
        </p:nvGraphicFramePr>
        <p:xfrm>
          <a:off x="2346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tar: 5 Points 1">
            <a:extLst>
              <a:ext uri="{FF2B5EF4-FFF2-40B4-BE49-F238E27FC236}">
                <a16:creationId xmlns:a16="http://schemas.microsoft.com/office/drawing/2014/main" id="{0722E007-A31E-407D-92B2-3CC0BEF657D6}"/>
              </a:ext>
            </a:extLst>
          </p:cNvPr>
          <p:cNvSpPr/>
          <p:nvPr/>
        </p:nvSpPr>
        <p:spPr>
          <a:xfrm>
            <a:off x="9372601" y="3105366"/>
            <a:ext cx="805323" cy="609600"/>
          </a:xfrm>
          <a:prstGeom prst="star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186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6529CFB1-4A36-4A05-8D7A-948E227731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9">
            <a:extLst>
              <a:ext uri="{FF2B5EF4-FFF2-40B4-BE49-F238E27FC236}">
                <a16:creationId xmlns:a16="http://schemas.microsoft.com/office/drawing/2014/main" id="{887B892C-9BD7-460D-B3EE-AB7C87F479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788" y="0"/>
            <a:ext cx="4651212"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a:endParaRPr>
          </a:p>
        </p:txBody>
      </p:sp>
      <p:pic>
        <p:nvPicPr>
          <p:cNvPr id="23" name="Picture 11">
            <a:extLst>
              <a:ext uri="{FF2B5EF4-FFF2-40B4-BE49-F238E27FC236}">
                <a16:creationId xmlns:a16="http://schemas.microsoft.com/office/drawing/2014/main" id="{F5F5ADB7-846A-4C07-A0CC-61AD2DCF1A3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43730"/>
          <a:stretch/>
        </p:blipFill>
        <p:spPr>
          <a:xfrm rot="16200000">
            <a:off x="7520388" y="2188762"/>
            <a:ext cx="6860373" cy="2482850"/>
          </a:xfrm>
          <a:prstGeom prst="rect">
            <a:avLst/>
          </a:prstGeom>
        </p:spPr>
      </p:pic>
      <p:sp>
        <p:nvSpPr>
          <p:cNvPr id="2" name="Title 1">
            <a:extLst>
              <a:ext uri="{FF2B5EF4-FFF2-40B4-BE49-F238E27FC236}">
                <a16:creationId xmlns:a16="http://schemas.microsoft.com/office/drawing/2014/main" id="{AEFFEA7B-53A3-4B2E-9AE1-6186558CF943}"/>
              </a:ext>
            </a:extLst>
          </p:cNvPr>
          <p:cNvSpPr>
            <a:spLocks noGrp="1"/>
          </p:cNvSpPr>
          <p:nvPr>
            <p:ph type="title"/>
          </p:nvPr>
        </p:nvSpPr>
        <p:spPr>
          <a:xfrm>
            <a:off x="7877898" y="1327169"/>
            <a:ext cx="3646678" cy="4199513"/>
          </a:xfrm>
        </p:spPr>
        <p:txBody>
          <a:bodyPr>
            <a:normAutofit/>
          </a:bodyPr>
          <a:lstStyle/>
          <a:p>
            <a:pPr algn="l"/>
            <a:r>
              <a:rPr lang="en-US" b="1" dirty="0">
                <a:solidFill>
                  <a:srgbClr val="FFFFFF"/>
                </a:solidFill>
              </a:rPr>
              <a:t>Agenda</a:t>
            </a:r>
          </a:p>
        </p:txBody>
      </p:sp>
      <p:sp>
        <p:nvSpPr>
          <p:cNvPr id="3" name="Content Placeholder 2">
            <a:extLst>
              <a:ext uri="{FF2B5EF4-FFF2-40B4-BE49-F238E27FC236}">
                <a16:creationId xmlns:a16="http://schemas.microsoft.com/office/drawing/2014/main" id="{B11A4434-65E5-475C-95F0-B0BB2B1A129E}"/>
              </a:ext>
            </a:extLst>
          </p:cNvPr>
          <p:cNvSpPr>
            <a:spLocks noGrp="1"/>
          </p:cNvSpPr>
          <p:nvPr>
            <p:ph idx="1"/>
          </p:nvPr>
        </p:nvSpPr>
        <p:spPr>
          <a:xfrm>
            <a:off x="409575" y="590550"/>
            <a:ext cx="6503122" cy="6086475"/>
          </a:xfrm>
        </p:spPr>
        <p:txBody>
          <a:bodyPr anchor="ctr">
            <a:normAutofit/>
          </a:bodyPr>
          <a:lstStyle/>
          <a:p>
            <a:pPr marL="457200" indent="-457200">
              <a:buFont typeface="+mj-lt"/>
              <a:buAutoNum type="arabicPeriod"/>
            </a:pPr>
            <a:r>
              <a:rPr lang="en-US" sz="1600" dirty="0"/>
              <a:t>Event Logistics</a:t>
            </a:r>
          </a:p>
          <a:p>
            <a:pPr marL="457200" indent="-457200">
              <a:buFont typeface="+mj-lt"/>
              <a:buAutoNum type="arabicPeriod"/>
            </a:pPr>
            <a:r>
              <a:rPr lang="en-US" sz="1600" dirty="0"/>
              <a:t>Opening Remarks</a:t>
            </a:r>
          </a:p>
          <a:p>
            <a:pPr marL="457200" indent="-457200">
              <a:buFont typeface="+mj-lt"/>
              <a:buAutoNum type="arabicPeriod"/>
            </a:pPr>
            <a:r>
              <a:rPr lang="en-US" sz="1600" dirty="0"/>
              <a:t>Cooperative Inclusion Plan (CIP) Overview</a:t>
            </a:r>
          </a:p>
          <a:p>
            <a:pPr marL="457200" indent="-457200">
              <a:buFont typeface="+mj-lt"/>
              <a:buAutoNum type="arabicPeriod"/>
            </a:pPr>
            <a:r>
              <a:rPr lang="en-US" sz="1600" dirty="0"/>
              <a:t>NTTA Upcoming Construction Projects</a:t>
            </a:r>
          </a:p>
          <a:p>
            <a:pPr marL="457200" indent="-457200">
              <a:buFont typeface="+mj-lt"/>
              <a:buAutoNum type="arabicPeriod"/>
            </a:pPr>
            <a:r>
              <a:rPr lang="en-US" sz="1600" dirty="0"/>
              <a:t>NTTA Electronic Response &amp; Virtual Meetings</a:t>
            </a:r>
          </a:p>
          <a:p>
            <a:pPr marL="457200" indent="-457200">
              <a:buFont typeface="+mj-lt"/>
              <a:buAutoNum type="arabicPeriod"/>
            </a:pPr>
            <a:r>
              <a:rPr lang="en-US" sz="1600" dirty="0"/>
              <a:t>North Central Texas Regional Certification Agency (NCTRCA)-Certifications </a:t>
            </a:r>
          </a:p>
          <a:p>
            <a:pPr marL="457200" indent="-457200">
              <a:buFont typeface="+mj-lt"/>
              <a:buAutoNum type="arabicPeriod"/>
            </a:pPr>
            <a:r>
              <a:rPr lang="en-US" sz="1600" dirty="0"/>
              <a:t>Webber, LLC- Opportunities</a:t>
            </a:r>
          </a:p>
          <a:p>
            <a:pPr marL="457200" indent="-457200">
              <a:buFont typeface="+mj-lt"/>
              <a:buAutoNum type="arabicPeriod"/>
            </a:pPr>
            <a:r>
              <a:rPr lang="en-US" sz="1600" dirty="0"/>
              <a:t>Ferrovial Construction- Opportunities</a:t>
            </a:r>
          </a:p>
          <a:p>
            <a:pPr marL="457200" indent="-457200">
              <a:buFont typeface="+mj-lt"/>
              <a:buAutoNum type="arabicPeriod"/>
            </a:pPr>
            <a:r>
              <a:rPr lang="en-US" sz="1600" dirty="0"/>
              <a:t>Pegasus Link Constructors, JV (PLC)-IH 635 LBJ East Project</a:t>
            </a:r>
          </a:p>
          <a:p>
            <a:pPr marL="457200" indent="-457200">
              <a:buFont typeface="+mj-lt"/>
              <a:buAutoNum type="arabicPeriod"/>
            </a:pPr>
            <a:r>
              <a:rPr lang="en-US" sz="1600" dirty="0"/>
              <a:t> Question and Answer Session</a:t>
            </a:r>
          </a:p>
          <a:p>
            <a:pPr marL="457200" indent="-457200">
              <a:buFont typeface="+mj-lt"/>
              <a:buAutoNum type="arabicPeriod"/>
            </a:pPr>
            <a:r>
              <a:rPr lang="en-US" sz="1600" dirty="0"/>
              <a:t>Survey Completion-Reminder</a:t>
            </a:r>
          </a:p>
          <a:p>
            <a:pPr marL="457200" indent="-457200">
              <a:buFont typeface="+mj-lt"/>
              <a:buAutoNum type="arabicPeriod"/>
            </a:pPr>
            <a:r>
              <a:rPr lang="en-US" sz="1600" dirty="0"/>
              <a:t>Closing Remarks</a:t>
            </a:r>
          </a:p>
          <a:p>
            <a:pPr marL="457200" indent="-457200">
              <a:buFont typeface="+mj-lt"/>
              <a:buAutoNum type="arabicPeriod"/>
            </a:pPr>
            <a:r>
              <a:rPr lang="en-US" sz="1600" dirty="0"/>
              <a:t>Virtual Networking</a:t>
            </a:r>
          </a:p>
          <a:p>
            <a:pPr marL="457200" indent="-457200">
              <a:buFont typeface="+mj-lt"/>
              <a:buAutoNum type="arabicPeriod"/>
            </a:pPr>
            <a:endParaRPr lang="en-US" sz="1600" dirty="0"/>
          </a:p>
        </p:txBody>
      </p:sp>
    </p:spTree>
    <p:extLst>
      <p:ext uri="{BB962C8B-B14F-4D97-AF65-F5344CB8AC3E}">
        <p14:creationId xmlns:p14="http://schemas.microsoft.com/office/powerpoint/2010/main" val="121670671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2639-4908-48A9-BBF3-06DC122494C4}"/>
              </a:ext>
            </a:extLst>
          </p:cNvPr>
          <p:cNvSpPr>
            <a:spLocks noGrp="1"/>
          </p:cNvSpPr>
          <p:nvPr>
            <p:ph type="title"/>
          </p:nvPr>
        </p:nvSpPr>
        <p:spPr>
          <a:xfrm>
            <a:off x="1893278" y="516835"/>
            <a:ext cx="2313633" cy="5772840"/>
          </a:xfrm>
        </p:spPr>
        <p:txBody>
          <a:bodyPr anchor="ctr">
            <a:normAutofit/>
          </a:bodyPr>
          <a:lstStyle/>
          <a:p>
            <a:pPr>
              <a:defRPr/>
            </a:pPr>
            <a:r>
              <a:rPr lang="en-US" dirty="0">
                <a:solidFill>
                  <a:srgbClr val="FFFFFF"/>
                </a:solidFill>
              </a:rPr>
              <a:t>Benefits</a:t>
            </a:r>
            <a:r>
              <a:rPr lang="en-US" sz="3100" dirty="0">
                <a:solidFill>
                  <a:srgbClr val="FFFFFF"/>
                </a:solidFill>
              </a:rPr>
              <a:t> of Certification</a:t>
            </a:r>
          </a:p>
        </p:txBody>
      </p:sp>
      <p:graphicFrame>
        <p:nvGraphicFramePr>
          <p:cNvPr id="15366" name="Content Placeholder 2">
            <a:extLst>
              <a:ext uri="{FF2B5EF4-FFF2-40B4-BE49-F238E27FC236}">
                <a16:creationId xmlns:a16="http://schemas.microsoft.com/office/drawing/2014/main" id="{BB7DB2E1-B97D-4D5B-8657-2DF7E95DBAC1}"/>
              </a:ext>
            </a:extLst>
          </p:cNvPr>
          <p:cNvGraphicFramePr>
            <a:graphicFrameLocks noGrp="1"/>
          </p:cNvGraphicFramePr>
          <p:nvPr>
            <p:ph idx="1"/>
            <p:extLst>
              <p:ext uri="{D42A27DB-BD31-4B8C-83A1-F6EECF244321}">
                <p14:modId xmlns:p14="http://schemas.microsoft.com/office/powerpoint/2010/main" val="3129831440"/>
              </p:ext>
            </p:extLst>
          </p:nvPr>
        </p:nvGraphicFramePr>
        <p:xfrm>
          <a:off x="5080397" y="639763"/>
          <a:ext cx="509825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D53D97E-62C8-4CCA-8D18-7592D158017A}"/>
              </a:ext>
            </a:extLst>
          </p:cNvPr>
          <p:cNvSpPr/>
          <p:nvPr/>
        </p:nvSpPr>
        <p:spPr>
          <a:xfrm>
            <a:off x="-2"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Benefits of Certification</a:t>
            </a:r>
          </a:p>
        </p:txBody>
      </p:sp>
    </p:spTree>
    <p:extLst>
      <p:ext uri="{BB962C8B-B14F-4D97-AF65-F5344CB8AC3E}">
        <p14:creationId xmlns:p14="http://schemas.microsoft.com/office/powerpoint/2010/main" val="1641310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870-B1AA-46BF-BE35-D9788041C897}"/>
              </a:ext>
            </a:extLst>
          </p:cNvPr>
          <p:cNvSpPr>
            <a:spLocks noGrp="1"/>
          </p:cNvSpPr>
          <p:nvPr>
            <p:ph type="title"/>
          </p:nvPr>
        </p:nvSpPr>
        <p:spPr>
          <a:xfrm>
            <a:off x="1893278" y="605896"/>
            <a:ext cx="2313633" cy="5646208"/>
          </a:xfrm>
        </p:spPr>
        <p:txBody>
          <a:bodyPr anchor="ctr">
            <a:normAutofit/>
          </a:bodyPr>
          <a:lstStyle/>
          <a:p>
            <a:r>
              <a:rPr lang="en-US" sz="3100" dirty="0">
                <a:solidFill>
                  <a:srgbClr val="FFFFFF"/>
                </a:solidFill>
              </a:rPr>
              <a:t>ACDBE/DBE Program</a:t>
            </a:r>
          </a:p>
        </p:txBody>
      </p:sp>
      <p:sp>
        <p:nvSpPr>
          <p:cNvPr id="3" name="Content Placeholder 2">
            <a:extLst>
              <a:ext uri="{FF2B5EF4-FFF2-40B4-BE49-F238E27FC236}">
                <a16:creationId xmlns:a16="http://schemas.microsoft.com/office/drawing/2014/main" id="{6ADE16ED-768E-42BB-882D-6968FE6A8DAC}"/>
              </a:ext>
            </a:extLst>
          </p:cNvPr>
          <p:cNvSpPr>
            <a:spLocks noGrp="1"/>
          </p:cNvSpPr>
          <p:nvPr>
            <p:ph idx="1"/>
          </p:nvPr>
        </p:nvSpPr>
        <p:spPr>
          <a:xfrm>
            <a:off x="5064370" y="448407"/>
            <a:ext cx="6444762" cy="6339254"/>
          </a:xfrm>
        </p:spPr>
        <p:txBody>
          <a:bodyPr anchor="ctr">
            <a:normAutofit fontScale="25000" lnSpcReduction="20000"/>
          </a:bodyPr>
          <a:lstStyle/>
          <a:p>
            <a:pPr lvl="1">
              <a:buFont typeface="Wingdings" panose="05000000000000000000" pitchFamily="2" charset="2"/>
              <a:buChar char="Ø"/>
            </a:pPr>
            <a:r>
              <a:rPr lang="en-US" sz="7000" dirty="0"/>
              <a:t>The Disadvantaged Business Enterprise `(DBE) program is a federal program administered by the United State Department of Transportation (USDOT) through each State’s Unified Certification Program</a:t>
            </a:r>
          </a:p>
          <a:p>
            <a:pPr>
              <a:buFont typeface="Wingdings" panose="05000000000000000000" pitchFamily="2" charset="2"/>
              <a:buChar char="Ø"/>
            </a:pPr>
            <a:endParaRPr lang="en-US" sz="7200" dirty="0"/>
          </a:p>
          <a:p>
            <a:pPr lvl="1">
              <a:buFont typeface="Wingdings" panose="05000000000000000000" pitchFamily="2" charset="2"/>
              <a:buChar char="Ø"/>
            </a:pPr>
            <a:r>
              <a:rPr lang="en-US" sz="7000" dirty="0"/>
              <a:t>The goal is to ensure that eligible DBE firms </a:t>
            </a:r>
            <a:r>
              <a:rPr lang="en-US" sz="7000" dirty="0">
                <a:solidFill>
                  <a:srgbClr val="343F4E"/>
                </a:solidFill>
                <a:latin typeface="Source Sans Pro" panose="020B0503030403020204" pitchFamily="34" charset="0"/>
              </a:rPr>
              <a:t> can compete fairly for federally funded transportation-related projects</a:t>
            </a:r>
            <a:endParaRPr lang="en-US" sz="7000" dirty="0"/>
          </a:p>
          <a:p>
            <a:pPr>
              <a:buFont typeface="Wingdings" panose="05000000000000000000" pitchFamily="2" charset="2"/>
              <a:buChar char="Ø"/>
            </a:pPr>
            <a:endParaRPr lang="en-US" sz="7200" dirty="0"/>
          </a:p>
          <a:p>
            <a:pPr lvl="1">
              <a:buFont typeface="Wingdings" panose="05000000000000000000" pitchFamily="2" charset="2"/>
              <a:buChar char="Ø"/>
            </a:pPr>
            <a:r>
              <a:rPr lang="en-US" sz="7000" dirty="0"/>
              <a:t>NCTRCA is one of six members of the Texas Unified Certification Program (TUCP) </a:t>
            </a:r>
          </a:p>
          <a:p>
            <a:pPr lvl="2">
              <a:buFont typeface="Wingdings" panose="05000000000000000000" pitchFamily="2" charset="2"/>
              <a:buChar char="§"/>
            </a:pPr>
            <a:r>
              <a:rPr lang="en-US" sz="6000" dirty="0"/>
              <a:t>NCTRCA</a:t>
            </a:r>
          </a:p>
          <a:p>
            <a:pPr lvl="2">
              <a:buFont typeface="Wingdings" panose="05000000000000000000" pitchFamily="2" charset="2"/>
              <a:buChar char="§"/>
            </a:pPr>
            <a:r>
              <a:rPr lang="en-US" sz="6000" dirty="0"/>
              <a:t>SCTRCA</a:t>
            </a:r>
          </a:p>
          <a:p>
            <a:pPr lvl="2">
              <a:buFont typeface="Wingdings" panose="05000000000000000000" pitchFamily="2" charset="2"/>
              <a:buChar char="§"/>
            </a:pPr>
            <a:r>
              <a:rPr lang="en-US" sz="6000" dirty="0"/>
              <a:t>TXDOT</a:t>
            </a:r>
          </a:p>
          <a:p>
            <a:pPr lvl="2">
              <a:buFont typeface="Wingdings" panose="05000000000000000000" pitchFamily="2" charset="2"/>
              <a:buChar char="§"/>
            </a:pPr>
            <a:r>
              <a:rPr lang="en-US" sz="6000" dirty="0"/>
              <a:t>City of Austin</a:t>
            </a:r>
          </a:p>
          <a:p>
            <a:pPr lvl="2">
              <a:buFont typeface="Wingdings" panose="05000000000000000000" pitchFamily="2" charset="2"/>
              <a:buChar char="§"/>
            </a:pPr>
            <a:r>
              <a:rPr lang="en-US" sz="6000" dirty="0"/>
              <a:t>City of Houston </a:t>
            </a:r>
          </a:p>
          <a:p>
            <a:pPr lvl="2">
              <a:buFont typeface="Wingdings" panose="05000000000000000000" pitchFamily="2" charset="2"/>
              <a:buChar char="§"/>
            </a:pPr>
            <a:r>
              <a:rPr lang="en-US" sz="6000" dirty="0"/>
              <a:t>Corpus Christi Regional Transportation Authority</a:t>
            </a:r>
          </a:p>
          <a:p>
            <a:pPr>
              <a:buFont typeface="Wingdings" panose="05000000000000000000" pitchFamily="2" charset="2"/>
              <a:buChar char="Ø"/>
            </a:pPr>
            <a:endParaRPr lang="en-US" sz="3800" dirty="0"/>
          </a:p>
          <a:p>
            <a:pPr lvl="1">
              <a:buFont typeface="Wingdings" panose="05000000000000000000" pitchFamily="2" charset="2"/>
              <a:buChar char="Ø"/>
            </a:pPr>
            <a:r>
              <a:rPr lang="en-US" sz="7000" dirty="0"/>
              <a:t>The TUCP is responsible for vetting firms to ensure they meet the DBE/ACDBE eligibility requirements as defined by </a:t>
            </a:r>
            <a:r>
              <a:rPr lang="en-US" sz="7000" b="1" dirty="0"/>
              <a:t>Title 49 Part 26 of the Code of the Federal Regulations (DBE) or Title 49 Part 23 of the Code of Federal Regulations (ACDBE</a:t>
            </a:r>
            <a:r>
              <a:rPr lang="en-US" sz="7000" dirty="0"/>
              <a:t>)</a:t>
            </a:r>
          </a:p>
          <a:p>
            <a:pPr marL="0" indent="0">
              <a:buNone/>
            </a:pPr>
            <a:endParaRPr lang="en-US" dirty="0"/>
          </a:p>
        </p:txBody>
      </p:sp>
      <p:sp>
        <p:nvSpPr>
          <p:cNvPr id="5" name="Rectangle 4">
            <a:extLst>
              <a:ext uri="{FF2B5EF4-FFF2-40B4-BE49-F238E27FC236}">
                <a16:creationId xmlns:a16="http://schemas.microsoft.com/office/drawing/2014/main" id="{E8728A4F-0E06-4CD8-AD76-1A315B09317D}"/>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ACDBE/DBE Program</a:t>
            </a:r>
          </a:p>
        </p:txBody>
      </p:sp>
    </p:spTree>
    <p:extLst>
      <p:ext uri="{BB962C8B-B14F-4D97-AF65-F5344CB8AC3E}">
        <p14:creationId xmlns:p14="http://schemas.microsoft.com/office/powerpoint/2010/main" val="3541280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1420D9-1EAA-4F6A-BEC8-E3657049B410}"/>
              </a:ext>
            </a:extLst>
          </p:cNvPr>
          <p:cNvSpPr>
            <a:spLocks noGrp="1"/>
          </p:cNvSpPr>
          <p:nvPr>
            <p:ph idx="1"/>
          </p:nvPr>
        </p:nvSpPr>
        <p:spPr>
          <a:xfrm>
            <a:off x="5103640" y="582753"/>
            <a:ext cx="6446520" cy="5976308"/>
          </a:xfrm>
        </p:spPr>
        <p:txBody>
          <a:bodyPr>
            <a:normAutofit fontScale="92500" lnSpcReduction="20000"/>
          </a:bodyPr>
          <a:lstStyle/>
          <a:p>
            <a:pPr lvl="1">
              <a:lnSpc>
                <a:spcPct val="110000"/>
              </a:lnSpc>
              <a:spcBef>
                <a:spcPts val="0"/>
              </a:spcBef>
              <a:spcAft>
                <a:spcPts val="1200"/>
              </a:spcAft>
              <a:buFont typeface="Wingdings" panose="05000000000000000000" pitchFamily="2" charset="2"/>
              <a:buChar char="Ø"/>
            </a:pPr>
            <a:r>
              <a:rPr lang="en-US" dirty="0">
                <a:solidFill>
                  <a:srgbClr val="212529"/>
                </a:solidFill>
                <a:latin typeface="-apple-system"/>
              </a:rPr>
              <a:t>Firm must be at least 51% owned and controlled by a socially and economically disadvantaged individual(s)</a:t>
            </a:r>
          </a:p>
          <a:p>
            <a:pPr lvl="1">
              <a:lnSpc>
                <a:spcPct val="110000"/>
              </a:lnSpc>
              <a:spcBef>
                <a:spcPts val="0"/>
              </a:spcBef>
              <a:spcAft>
                <a:spcPts val="1200"/>
              </a:spcAft>
              <a:buFont typeface="Wingdings" panose="05000000000000000000" pitchFamily="2" charset="2"/>
              <a:buChar char="Ø"/>
            </a:pPr>
            <a:r>
              <a:rPr lang="en-US" dirty="0">
                <a:solidFill>
                  <a:srgbClr val="212529"/>
                </a:solidFill>
                <a:latin typeface="-apple-system"/>
              </a:rPr>
              <a:t>The disadvantaged owners must be a United States Citizen or lawfully admitted permanent resident of the United States</a:t>
            </a:r>
          </a:p>
          <a:p>
            <a:pPr lvl="1">
              <a:lnSpc>
                <a:spcPct val="110000"/>
              </a:lnSpc>
              <a:spcBef>
                <a:spcPts val="0"/>
              </a:spcBef>
              <a:spcAft>
                <a:spcPts val="1200"/>
              </a:spcAft>
              <a:buFont typeface="Wingdings" panose="05000000000000000000" pitchFamily="2" charset="2"/>
              <a:buChar char="Ø"/>
            </a:pPr>
            <a:r>
              <a:rPr lang="en-US" dirty="0">
                <a:solidFill>
                  <a:srgbClr val="212529"/>
                </a:solidFill>
                <a:latin typeface="-apple-system"/>
              </a:rPr>
              <a:t>Firm must be organized as a for-profit business</a:t>
            </a:r>
          </a:p>
          <a:p>
            <a:pPr lvl="1">
              <a:lnSpc>
                <a:spcPct val="110000"/>
              </a:lnSpc>
              <a:spcBef>
                <a:spcPts val="0"/>
              </a:spcBef>
              <a:spcAft>
                <a:spcPts val="1200"/>
              </a:spcAft>
              <a:buFont typeface="Wingdings" panose="05000000000000000000" pitchFamily="2" charset="2"/>
              <a:buChar char="Ø"/>
            </a:pPr>
            <a:r>
              <a:rPr lang="en-US" dirty="0"/>
              <a:t>Firm must be physically located in the United States or it’s trust territories </a:t>
            </a:r>
          </a:p>
          <a:p>
            <a:pPr lvl="1">
              <a:lnSpc>
                <a:spcPct val="110000"/>
              </a:lnSpc>
              <a:spcAft>
                <a:spcPts val="1200"/>
              </a:spcAft>
              <a:buFont typeface="Wingdings" panose="05000000000000000000" pitchFamily="2" charset="2"/>
              <a:buChar char="Ø"/>
            </a:pPr>
            <a:r>
              <a:rPr lang="en-US" dirty="0">
                <a:solidFill>
                  <a:srgbClr val="212529"/>
                </a:solidFill>
              </a:rPr>
              <a:t>The firm must meet the </a:t>
            </a:r>
            <a:r>
              <a:rPr lang="en-US" dirty="0">
                <a:solidFill>
                  <a:srgbClr val="007BFF"/>
                </a:solidFill>
                <a:hlinkClick r:id="rId3"/>
              </a:rPr>
              <a:t>U.S. Small Business Administration</a:t>
            </a:r>
            <a:r>
              <a:rPr lang="en-US" dirty="0">
                <a:solidFill>
                  <a:srgbClr val="212529"/>
                </a:solidFill>
              </a:rPr>
              <a:t> size standard requirements for a small business in its NAICS code industry(s)</a:t>
            </a:r>
            <a:r>
              <a:rPr lang="en-US" dirty="0">
                <a:solidFill>
                  <a:srgbClr val="212529"/>
                </a:solidFill>
                <a:latin typeface="-apple-system"/>
              </a:rPr>
              <a:t>and does not have annual gross receipts that exceed $23.98 million for DBEs and $56.42 for ACDBEs in the 3 previous fiscal years</a:t>
            </a:r>
          </a:p>
          <a:p>
            <a:pPr lvl="1">
              <a:lnSpc>
                <a:spcPct val="110000"/>
              </a:lnSpc>
              <a:spcBef>
                <a:spcPts val="0"/>
              </a:spcBef>
              <a:spcAft>
                <a:spcPts val="1200"/>
              </a:spcAft>
              <a:buFont typeface="Wingdings" panose="05000000000000000000" pitchFamily="2" charset="2"/>
              <a:buChar char="Ø"/>
            </a:pPr>
            <a:r>
              <a:rPr lang="en-US" dirty="0">
                <a:solidFill>
                  <a:srgbClr val="212529"/>
                </a:solidFill>
                <a:latin typeface="-apple-system"/>
              </a:rPr>
              <a:t>Personal Net Worth for all owners claiming disadvantaged status for the DBE and/or ACDBE program must not exceed $1.32 million</a:t>
            </a:r>
          </a:p>
          <a:p>
            <a:pPr lvl="1">
              <a:spcBef>
                <a:spcPts val="0"/>
              </a:spcBef>
              <a:spcAft>
                <a:spcPts val="1200"/>
              </a:spcAft>
              <a:buFont typeface="Wingdings" panose="05000000000000000000" pitchFamily="2" charset="2"/>
              <a:buChar char="Ø"/>
            </a:pPr>
            <a:endParaRPr lang="en-US" dirty="0">
              <a:solidFill>
                <a:srgbClr val="212529"/>
              </a:solidFill>
              <a:latin typeface="-apple-system"/>
            </a:endParaRPr>
          </a:p>
          <a:p>
            <a:endParaRPr lang="en-US" dirty="0"/>
          </a:p>
        </p:txBody>
      </p:sp>
      <p:sp>
        <p:nvSpPr>
          <p:cNvPr id="4" name="Rectangle 3">
            <a:extLst>
              <a:ext uri="{FF2B5EF4-FFF2-40B4-BE49-F238E27FC236}">
                <a16:creationId xmlns:a16="http://schemas.microsoft.com/office/drawing/2014/main" id="{4002C27B-6234-40AC-B665-6FD3741703E4}"/>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ACDBE/DBE Certification Criteria</a:t>
            </a:r>
          </a:p>
        </p:txBody>
      </p:sp>
    </p:spTree>
    <p:extLst>
      <p:ext uri="{BB962C8B-B14F-4D97-AF65-F5344CB8AC3E}">
        <p14:creationId xmlns:p14="http://schemas.microsoft.com/office/powerpoint/2010/main" val="1941094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289C77-DFA8-4440-9556-DA7E662E32CC}"/>
              </a:ext>
            </a:extLst>
          </p:cNvPr>
          <p:cNvSpPr>
            <a:spLocks noGrp="1"/>
          </p:cNvSpPr>
          <p:nvPr>
            <p:ph type="sldNum" sz="quarter" idx="12"/>
          </p:nvPr>
        </p:nvSpPr>
        <p:spPr>
          <a:xfrm>
            <a:off x="8915400" y="6437998"/>
            <a:ext cx="984250" cy="365125"/>
          </a:xfrm>
        </p:spPr>
        <p:txBody>
          <a:bodyPr/>
          <a:lstStyle/>
          <a:p>
            <a:fld id="{56B5D7F4-EFD8-468D-89A5-3BC0F5D19E0E}" type="slidenum">
              <a:rPr lang="en-US" altLang="en-US" smtClean="0"/>
              <a:pPr/>
              <a:t>33</a:t>
            </a:fld>
            <a:endParaRPr lang="en-US" altLang="en-US" dirty="0"/>
          </a:p>
        </p:txBody>
      </p:sp>
      <p:sp>
        <p:nvSpPr>
          <p:cNvPr id="7" name="TextBox 6">
            <a:extLst>
              <a:ext uri="{FF2B5EF4-FFF2-40B4-BE49-F238E27FC236}">
                <a16:creationId xmlns:a16="http://schemas.microsoft.com/office/drawing/2014/main" id="{FDF28937-8C39-4FBC-ADC4-0F6B5295E286}"/>
              </a:ext>
            </a:extLst>
          </p:cNvPr>
          <p:cNvSpPr txBox="1"/>
          <p:nvPr/>
        </p:nvSpPr>
        <p:spPr>
          <a:xfrm>
            <a:off x="5237284" y="386998"/>
            <a:ext cx="5791200" cy="6471002"/>
          </a:xfrm>
          <a:prstGeom prst="rect">
            <a:avLst/>
          </a:prstGeom>
          <a:noFill/>
        </p:spPr>
        <p:txBody>
          <a:bodyPr wrap="square">
            <a:spAutoFit/>
          </a:bodyPr>
          <a:lstStyle/>
          <a:p>
            <a:pPr marL="285750" indent="-285750">
              <a:spcAft>
                <a:spcPts val="600"/>
              </a:spcAft>
              <a:buClr>
                <a:srgbClr val="0070C0"/>
              </a:buClr>
              <a:buFont typeface="Wingdings" panose="05000000000000000000" pitchFamily="2" charset="2"/>
              <a:buChar char="Ø"/>
            </a:pPr>
            <a:r>
              <a:rPr lang="en-US" sz="1650" dirty="0">
                <a:solidFill>
                  <a:srgbClr val="212529"/>
                </a:solidFill>
              </a:rPr>
              <a:t>Résumés (that include places of employment with corresponding dates), for all owners, officers, and key personnel of the applicant firm</a:t>
            </a:r>
          </a:p>
          <a:p>
            <a:pPr marL="285750" indent="-285750">
              <a:spcAft>
                <a:spcPts val="600"/>
              </a:spcAft>
              <a:buClr>
                <a:srgbClr val="0070C0"/>
              </a:buClr>
              <a:buFont typeface="Wingdings" panose="05000000000000000000" pitchFamily="2" charset="2"/>
              <a:buChar char="Ø"/>
            </a:pPr>
            <a:r>
              <a:rPr lang="en-US" sz="1650" dirty="0">
                <a:solidFill>
                  <a:srgbClr val="212529"/>
                </a:solidFill>
              </a:rPr>
              <a:t>Personal Net Worth Statement for each socially and economically disadvantaged owners comprising 51% or more of the ownership percentage of the applicant firm</a:t>
            </a:r>
          </a:p>
          <a:p>
            <a:pPr marL="285750" indent="-285750">
              <a:spcAft>
                <a:spcPts val="600"/>
              </a:spcAft>
              <a:buClr>
                <a:srgbClr val="0070C0"/>
              </a:buClr>
              <a:buFont typeface="Wingdings" panose="05000000000000000000" pitchFamily="2" charset="2"/>
              <a:buChar char="Ø"/>
            </a:pPr>
            <a:r>
              <a:rPr lang="en-US" sz="1650" dirty="0">
                <a:solidFill>
                  <a:srgbClr val="212529"/>
                </a:solidFill>
              </a:rPr>
              <a:t>Personal Federal tax returns for the past 3 years, if applicable, for each disadvantaged owner</a:t>
            </a:r>
          </a:p>
          <a:p>
            <a:pPr marL="285750" indent="-285750">
              <a:spcAft>
                <a:spcPts val="600"/>
              </a:spcAft>
              <a:buClr>
                <a:srgbClr val="0070C0"/>
              </a:buClr>
              <a:buFont typeface="Wingdings" panose="05000000000000000000" pitchFamily="2" charset="2"/>
              <a:buChar char="Ø"/>
            </a:pPr>
            <a:r>
              <a:rPr lang="en-US" sz="1650" dirty="0">
                <a:solidFill>
                  <a:srgbClr val="212529"/>
                </a:solidFill>
              </a:rPr>
              <a:t>Federal tax returns (and requests for extensions) filed by the firm and its affiliates with related schedules, for the past 3 years</a:t>
            </a:r>
          </a:p>
          <a:p>
            <a:pPr marL="285750" indent="-285750">
              <a:spcAft>
                <a:spcPts val="600"/>
              </a:spcAft>
              <a:buClr>
                <a:srgbClr val="0070C0"/>
              </a:buClr>
              <a:buFont typeface="Wingdings" panose="05000000000000000000" pitchFamily="2" charset="2"/>
              <a:buChar char="Ø"/>
            </a:pPr>
            <a:r>
              <a:rPr lang="en-US" sz="1650" dirty="0">
                <a:solidFill>
                  <a:srgbClr val="212529"/>
                </a:solidFill>
              </a:rPr>
              <a:t>Documented proof of contributions used to acquire ownership for each owner (e.g., both sides of cancelled checks)</a:t>
            </a:r>
          </a:p>
          <a:p>
            <a:pPr marL="285750" indent="-285750">
              <a:spcAft>
                <a:spcPts val="600"/>
              </a:spcAft>
              <a:buClr>
                <a:srgbClr val="0070C0"/>
              </a:buClr>
              <a:buFont typeface="Wingdings" panose="05000000000000000000" pitchFamily="2" charset="2"/>
              <a:buChar char="Ø"/>
            </a:pPr>
            <a:r>
              <a:rPr lang="en-US" sz="1650" dirty="0">
                <a:solidFill>
                  <a:srgbClr val="212529"/>
                </a:solidFill>
              </a:rPr>
              <a:t>Signed loan and security agreements, and bonding forms</a:t>
            </a:r>
          </a:p>
          <a:p>
            <a:pPr marL="285750" indent="-285750">
              <a:spcAft>
                <a:spcPts val="600"/>
              </a:spcAft>
              <a:buClr>
                <a:srgbClr val="0070C0"/>
              </a:buClr>
              <a:buFont typeface="Wingdings" panose="05000000000000000000" pitchFamily="2" charset="2"/>
              <a:buChar char="Ø"/>
            </a:pPr>
            <a:r>
              <a:rPr lang="en-US" sz="1650" dirty="0">
                <a:solidFill>
                  <a:srgbClr val="212529"/>
                </a:solidFill>
              </a:rPr>
              <a:t>List of equipment and/or vehicles owned and leased including VIN numbers, copy of titles, proof of ownership, insurance cards for each vehicle</a:t>
            </a:r>
          </a:p>
          <a:p>
            <a:pPr marL="285750" indent="-285750">
              <a:spcAft>
                <a:spcPts val="600"/>
              </a:spcAft>
              <a:buClr>
                <a:srgbClr val="0070C0"/>
              </a:buClr>
              <a:buFont typeface="Wingdings" panose="05000000000000000000" pitchFamily="2" charset="2"/>
              <a:buChar char="Ø"/>
            </a:pPr>
            <a:r>
              <a:rPr lang="en-US" sz="1650" dirty="0">
                <a:solidFill>
                  <a:srgbClr val="212529"/>
                </a:solidFill>
              </a:rPr>
              <a:t>Title(s), registration certificate(s), and U.S. DOT numbers for each truck owned or operated by your firm</a:t>
            </a:r>
          </a:p>
        </p:txBody>
      </p:sp>
      <p:sp>
        <p:nvSpPr>
          <p:cNvPr id="3" name="Rectangle 2">
            <a:extLst>
              <a:ext uri="{FF2B5EF4-FFF2-40B4-BE49-F238E27FC236}">
                <a16:creationId xmlns:a16="http://schemas.microsoft.com/office/drawing/2014/main" id="{3F47476B-CE88-4AD6-A34C-74DBA86668C5}"/>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ACDBE/DBE REQUIRED DOCUMENTS</a:t>
            </a:r>
          </a:p>
        </p:txBody>
      </p:sp>
    </p:spTree>
    <p:extLst>
      <p:ext uri="{BB962C8B-B14F-4D97-AF65-F5344CB8AC3E}">
        <p14:creationId xmlns:p14="http://schemas.microsoft.com/office/powerpoint/2010/main" val="9555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F28937-8C39-4FBC-ADC4-0F6B5295E286}"/>
              </a:ext>
            </a:extLst>
          </p:cNvPr>
          <p:cNvSpPr txBox="1"/>
          <p:nvPr/>
        </p:nvSpPr>
        <p:spPr>
          <a:xfrm>
            <a:off x="5070231" y="410081"/>
            <a:ext cx="5410200" cy="6447919"/>
          </a:xfrm>
          <a:prstGeom prst="rect">
            <a:avLst/>
          </a:prstGeom>
          <a:noFill/>
        </p:spPr>
        <p:txBody>
          <a:bodyPr wrap="square">
            <a:spAutoFit/>
          </a:bodyPr>
          <a:lstStyle/>
          <a:p>
            <a:pPr marL="285750" indent="-285750">
              <a:spcAft>
                <a:spcPts val="600"/>
              </a:spcAft>
              <a:buClr>
                <a:srgbClr val="0070C0"/>
              </a:buClr>
              <a:buFont typeface="Wingdings" panose="05000000000000000000" pitchFamily="2" charset="2"/>
              <a:buChar char="Ø"/>
            </a:pPr>
            <a:r>
              <a:rPr lang="en-US" dirty="0">
                <a:solidFill>
                  <a:srgbClr val="212529"/>
                </a:solidFill>
              </a:rPr>
              <a:t>Licenses, license renewal forms, permits, and haul authority forms</a:t>
            </a:r>
          </a:p>
          <a:p>
            <a:pPr marL="285750" indent="-285750">
              <a:spcAft>
                <a:spcPts val="600"/>
              </a:spcAft>
              <a:buClr>
                <a:srgbClr val="0070C0"/>
              </a:buClr>
              <a:buFont typeface="Wingdings" panose="05000000000000000000" pitchFamily="2" charset="2"/>
              <a:buChar char="Ø"/>
            </a:pPr>
            <a:r>
              <a:rPr lang="en-US" dirty="0">
                <a:solidFill>
                  <a:srgbClr val="212529"/>
                </a:solidFill>
              </a:rPr>
              <a:t>Descriptions of all real estate (including office/storage space, etc.) owned/leased by your firm and documented proof of ownership/signed leases</a:t>
            </a:r>
          </a:p>
          <a:p>
            <a:pPr marL="285750" indent="-285750">
              <a:spcAft>
                <a:spcPts val="600"/>
              </a:spcAft>
              <a:buClr>
                <a:srgbClr val="0070C0"/>
              </a:buClr>
              <a:buFont typeface="Wingdings" panose="05000000000000000000" pitchFamily="2" charset="2"/>
              <a:buChar char="Ø"/>
            </a:pPr>
            <a:r>
              <a:rPr lang="en-US" dirty="0">
                <a:solidFill>
                  <a:srgbClr val="212529"/>
                </a:solidFill>
              </a:rPr>
              <a:t>List of all employees, job titles, and dates of employment</a:t>
            </a:r>
          </a:p>
          <a:p>
            <a:pPr marL="285750" indent="-285750">
              <a:spcAft>
                <a:spcPts val="600"/>
              </a:spcAft>
              <a:buClr>
                <a:srgbClr val="0070C0"/>
              </a:buClr>
              <a:buFont typeface="Wingdings" panose="05000000000000000000" pitchFamily="2" charset="2"/>
              <a:buChar char="Ø"/>
            </a:pPr>
            <a:r>
              <a:rPr lang="en-US" dirty="0">
                <a:solidFill>
                  <a:srgbClr val="212529"/>
                </a:solidFill>
              </a:rPr>
              <a:t>Documented proof of any transfers of assets to/from your firm and/or to/from any of its owners over the past 2 years</a:t>
            </a:r>
          </a:p>
          <a:p>
            <a:pPr marL="285750" indent="-285750">
              <a:spcAft>
                <a:spcPts val="600"/>
              </a:spcAft>
              <a:buClr>
                <a:srgbClr val="0070C0"/>
              </a:buClr>
              <a:buFont typeface="Wingdings" panose="05000000000000000000" pitchFamily="2" charset="2"/>
              <a:buChar char="Ø"/>
            </a:pPr>
            <a:r>
              <a:rPr lang="en-US" dirty="0">
                <a:solidFill>
                  <a:srgbClr val="212529"/>
                </a:solidFill>
              </a:rPr>
              <a:t>DBE/ACDBE and SBA 8(a), SDB, MBE/WBE certifications, denials, and/or decertification, if applicable; and any U.S. DOT appeal decisions on these actions</a:t>
            </a:r>
          </a:p>
          <a:p>
            <a:pPr marL="285750" indent="-285750">
              <a:spcAft>
                <a:spcPts val="600"/>
              </a:spcAft>
              <a:buClr>
                <a:srgbClr val="0070C0"/>
              </a:buClr>
              <a:buFont typeface="Wingdings" panose="05000000000000000000" pitchFamily="2" charset="2"/>
              <a:buChar char="Ø"/>
            </a:pPr>
            <a:r>
              <a:rPr lang="en-US" dirty="0">
                <a:solidFill>
                  <a:srgbClr val="212529"/>
                </a:solidFill>
              </a:rPr>
              <a:t>Bank authorization and signatory cards</a:t>
            </a:r>
          </a:p>
          <a:p>
            <a:pPr marL="285750" indent="-285750">
              <a:spcAft>
                <a:spcPts val="600"/>
              </a:spcAft>
              <a:buClr>
                <a:srgbClr val="0070C0"/>
              </a:buClr>
              <a:buFont typeface="Wingdings" panose="05000000000000000000" pitchFamily="2" charset="2"/>
              <a:buChar char="Ø"/>
            </a:pPr>
            <a:r>
              <a:rPr lang="en-US" dirty="0">
                <a:solidFill>
                  <a:srgbClr val="212529"/>
                </a:solidFill>
              </a:rPr>
              <a:t>Schedule of salaries (or other remuneration) paid to all officers, managers, owners, and/or directors of the firm</a:t>
            </a:r>
          </a:p>
          <a:p>
            <a:pPr marL="285750" indent="-285750">
              <a:spcAft>
                <a:spcPts val="600"/>
              </a:spcAft>
              <a:buClr>
                <a:srgbClr val="0070C0"/>
              </a:buClr>
              <a:buFont typeface="Wingdings" panose="05000000000000000000" pitchFamily="2" charset="2"/>
              <a:buChar char="Ø"/>
            </a:pPr>
            <a:r>
              <a:rPr lang="en-US" dirty="0">
                <a:solidFill>
                  <a:srgbClr val="212529"/>
                </a:solidFill>
              </a:rPr>
              <a:t>Proof of warehouse/storage facility ownership or lease arrangements</a:t>
            </a:r>
          </a:p>
        </p:txBody>
      </p:sp>
      <p:sp>
        <p:nvSpPr>
          <p:cNvPr id="3" name="Rectangle 2">
            <a:extLst>
              <a:ext uri="{FF2B5EF4-FFF2-40B4-BE49-F238E27FC236}">
                <a16:creationId xmlns:a16="http://schemas.microsoft.com/office/drawing/2014/main" id="{B0398954-5176-408A-80D6-0E2D87AAA487}"/>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ACDBE/DBE REQUIRED DOCUMENTS</a:t>
            </a:r>
          </a:p>
        </p:txBody>
      </p:sp>
    </p:spTree>
    <p:extLst>
      <p:ext uri="{BB962C8B-B14F-4D97-AF65-F5344CB8AC3E}">
        <p14:creationId xmlns:p14="http://schemas.microsoft.com/office/powerpoint/2010/main" val="2176922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224836-4AC9-4FB4-9628-97B9E3C2B834}"/>
              </a:ext>
            </a:extLst>
          </p:cNvPr>
          <p:cNvSpPr txBox="1"/>
          <p:nvPr/>
        </p:nvSpPr>
        <p:spPr>
          <a:xfrm>
            <a:off x="5343644" y="256193"/>
            <a:ext cx="5265737" cy="6601807"/>
          </a:xfrm>
          <a:prstGeom prst="rect">
            <a:avLst/>
          </a:prstGeom>
          <a:noFill/>
        </p:spPr>
        <p:txBody>
          <a:bodyPr wrap="square">
            <a:spAutoFit/>
          </a:bodyPr>
          <a:lstStyle/>
          <a:p>
            <a:pPr algn="l"/>
            <a:r>
              <a:rPr lang="en-US" b="1" dirty="0">
                <a:solidFill>
                  <a:srgbClr val="212529"/>
                </a:solidFill>
              </a:rPr>
              <a:t>In addition to the documents on the previous page, the following documents are required according to business structure:</a:t>
            </a:r>
          </a:p>
          <a:p>
            <a:pPr algn="l"/>
            <a:endParaRPr lang="en-US" dirty="0">
              <a:solidFill>
                <a:srgbClr val="212529"/>
              </a:solidFill>
            </a:endParaRPr>
          </a:p>
          <a:p>
            <a:pPr>
              <a:spcAft>
                <a:spcPts val="600"/>
              </a:spcAft>
            </a:pPr>
            <a:r>
              <a:rPr lang="en-US" u="sng" dirty="0">
                <a:solidFill>
                  <a:srgbClr val="212529"/>
                </a:solidFill>
              </a:rPr>
              <a:t>Partnership or Joint Venture</a:t>
            </a:r>
          </a:p>
          <a:p>
            <a:pPr marL="285750" indent="-285750">
              <a:spcAft>
                <a:spcPts val="600"/>
              </a:spcAft>
              <a:buClr>
                <a:srgbClr val="0070C0"/>
              </a:buClr>
              <a:buFont typeface="Wingdings" panose="05000000000000000000" pitchFamily="2" charset="2"/>
              <a:buChar char="Ø"/>
            </a:pPr>
            <a:r>
              <a:rPr lang="en-US" dirty="0">
                <a:solidFill>
                  <a:srgbClr val="212529"/>
                </a:solidFill>
              </a:rPr>
              <a:t>Original and any amended Partnership or Joint Venture Agreements</a:t>
            </a:r>
          </a:p>
          <a:p>
            <a:pPr>
              <a:spcAft>
                <a:spcPts val="600"/>
              </a:spcAft>
            </a:pPr>
            <a:r>
              <a:rPr lang="en-US" u="sng" dirty="0">
                <a:solidFill>
                  <a:srgbClr val="212529"/>
                </a:solidFill>
              </a:rPr>
              <a:t>Corporation or LLC</a:t>
            </a:r>
          </a:p>
          <a:p>
            <a:pPr marL="285750" indent="-285750">
              <a:spcAft>
                <a:spcPts val="600"/>
              </a:spcAft>
              <a:buClr>
                <a:srgbClr val="0070C0"/>
              </a:buClr>
              <a:buFont typeface="Wingdings" panose="05000000000000000000" pitchFamily="2" charset="2"/>
              <a:buChar char="Ø"/>
            </a:pPr>
            <a:r>
              <a:rPr lang="en-US" dirty="0">
                <a:solidFill>
                  <a:srgbClr val="212529"/>
                </a:solidFill>
              </a:rPr>
              <a:t>Official Articles of Incorporation </a:t>
            </a:r>
          </a:p>
          <a:p>
            <a:pPr marL="285750" indent="-285750">
              <a:spcAft>
                <a:spcPts val="600"/>
              </a:spcAft>
              <a:buClr>
                <a:srgbClr val="0070C0"/>
              </a:buClr>
              <a:buFont typeface="Wingdings" panose="05000000000000000000" pitchFamily="2" charset="2"/>
              <a:buChar char="Ø"/>
            </a:pPr>
            <a:r>
              <a:rPr lang="en-US" dirty="0">
                <a:solidFill>
                  <a:srgbClr val="212529"/>
                </a:solidFill>
              </a:rPr>
              <a:t>Both sides of all corporate stock certificates and your firm’s stock transfer ledger</a:t>
            </a:r>
          </a:p>
          <a:p>
            <a:pPr marL="285750" indent="-285750">
              <a:spcAft>
                <a:spcPts val="600"/>
              </a:spcAft>
              <a:buClr>
                <a:srgbClr val="0070C0"/>
              </a:buClr>
              <a:buFont typeface="Wingdings" panose="05000000000000000000" pitchFamily="2" charset="2"/>
              <a:buChar char="Ø"/>
            </a:pPr>
            <a:r>
              <a:rPr lang="en-US" dirty="0">
                <a:solidFill>
                  <a:srgbClr val="212529"/>
                </a:solidFill>
              </a:rPr>
              <a:t>Shareholders’ Agreement(s)</a:t>
            </a:r>
          </a:p>
          <a:p>
            <a:pPr marL="285750" indent="-285750">
              <a:spcAft>
                <a:spcPts val="600"/>
              </a:spcAft>
              <a:buClr>
                <a:srgbClr val="0070C0"/>
              </a:buClr>
              <a:buFont typeface="Wingdings" panose="05000000000000000000" pitchFamily="2" charset="2"/>
              <a:buChar char="Ø"/>
            </a:pPr>
            <a:r>
              <a:rPr lang="en-US" dirty="0">
                <a:solidFill>
                  <a:srgbClr val="212529"/>
                </a:solidFill>
              </a:rPr>
              <a:t>Minutes of all stockholders and board of directors meetings</a:t>
            </a:r>
          </a:p>
          <a:p>
            <a:pPr marL="285750" indent="-285750">
              <a:spcAft>
                <a:spcPts val="600"/>
              </a:spcAft>
              <a:buClr>
                <a:srgbClr val="0070C0"/>
              </a:buClr>
              <a:buFont typeface="Wingdings" panose="05000000000000000000" pitchFamily="2" charset="2"/>
              <a:buChar char="Ø"/>
            </a:pPr>
            <a:r>
              <a:rPr lang="en-US" dirty="0">
                <a:solidFill>
                  <a:srgbClr val="212529"/>
                </a:solidFill>
              </a:rPr>
              <a:t>Corporate by-laws and any amendments</a:t>
            </a:r>
          </a:p>
          <a:p>
            <a:pPr marL="285750" indent="-285750">
              <a:spcAft>
                <a:spcPts val="600"/>
              </a:spcAft>
              <a:buClr>
                <a:srgbClr val="0070C0"/>
              </a:buClr>
              <a:buFont typeface="Wingdings" panose="05000000000000000000" pitchFamily="2" charset="2"/>
              <a:buChar char="Ø"/>
            </a:pPr>
            <a:r>
              <a:rPr lang="en-US" dirty="0">
                <a:solidFill>
                  <a:srgbClr val="212529"/>
                </a:solidFill>
              </a:rPr>
              <a:t>Corporate bank resolution and bank signature cards</a:t>
            </a:r>
          </a:p>
          <a:p>
            <a:pPr marL="285750" indent="-285750">
              <a:spcAft>
                <a:spcPts val="600"/>
              </a:spcAft>
              <a:buClr>
                <a:srgbClr val="0070C0"/>
              </a:buClr>
              <a:buFont typeface="Wingdings" panose="05000000000000000000" pitchFamily="2" charset="2"/>
              <a:buChar char="Ø"/>
            </a:pPr>
            <a:r>
              <a:rPr lang="en-US" dirty="0">
                <a:solidFill>
                  <a:srgbClr val="212529"/>
                </a:solidFill>
              </a:rPr>
              <a:t>Official Certificate of Formation and Operating Agreement with any amendments (for LLCs)</a:t>
            </a:r>
          </a:p>
        </p:txBody>
      </p:sp>
      <p:sp>
        <p:nvSpPr>
          <p:cNvPr id="3" name="Rectangle 2">
            <a:extLst>
              <a:ext uri="{FF2B5EF4-FFF2-40B4-BE49-F238E27FC236}">
                <a16:creationId xmlns:a16="http://schemas.microsoft.com/office/drawing/2014/main" id="{E2E40C9E-A5FF-4423-A44D-63DE2C7897D1}"/>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ACDBE/DBE REQUIRED DOCUMENTS</a:t>
            </a:r>
          </a:p>
        </p:txBody>
      </p:sp>
    </p:spTree>
    <p:extLst>
      <p:ext uri="{BB962C8B-B14F-4D97-AF65-F5344CB8AC3E}">
        <p14:creationId xmlns:p14="http://schemas.microsoft.com/office/powerpoint/2010/main" val="2089970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467FCB-7D46-4446-A28A-A6093BD02D56}"/>
              </a:ext>
            </a:extLst>
          </p:cNvPr>
          <p:cNvSpPr txBox="1"/>
          <p:nvPr/>
        </p:nvSpPr>
        <p:spPr>
          <a:xfrm>
            <a:off x="5216769" y="251849"/>
            <a:ext cx="5562600" cy="6724918"/>
          </a:xfrm>
          <a:prstGeom prst="rect">
            <a:avLst/>
          </a:prstGeom>
          <a:noFill/>
        </p:spPr>
        <p:txBody>
          <a:bodyPr wrap="square">
            <a:spAutoFit/>
          </a:bodyPr>
          <a:lstStyle/>
          <a:p>
            <a:pPr algn="l"/>
            <a:r>
              <a:rPr lang="en-US" sz="1650" u="sng" dirty="0">
                <a:solidFill>
                  <a:srgbClr val="212529"/>
                </a:solidFill>
              </a:rPr>
              <a:t>Optional Documents to be Provided upon request</a:t>
            </a:r>
          </a:p>
          <a:p>
            <a:pPr algn="l"/>
            <a:endParaRPr lang="en-US" sz="1650" u="sng" dirty="0">
              <a:solidFill>
                <a:srgbClr val="212529"/>
              </a:solidFill>
            </a:endParaRPr>
          </a:p>
          <a:p>
            <a:pPr algn="l"/>
            <a:r>
              <a:rPr lang="en-US" sz="1650" dirty="0">
                <a:solidFill>
                  <a:srgbClr val="212529"/>
                </a:solidFill>
              </a:rPr>
              <a:t>Per USDOT, NCTRA may require the submission of the following documents. If requested to provide these documents, you must supply them with your application or at the on-site visit.</a:t>
            </a:r>
          </a:p>
          <a:p>
            <a:pPr algn="l">
              <a:buFont typeface="Arial" panose="020B0604020202020204" pitchFamily="34" charset="0"/>
              <a:buChar char="•"/>
            </a:pPr>
            <a:endParaRPr lang="en-US" sz="1650" dirty="0">
              <a:solidFill>
                <a:srgbClr val="212529"/>
              </a:solidFill>
            </a:endParaRPr>
          </a:p>
          <a:p>
            <a:pPr marL="285750" indent="-285750">
              <a:spcAft>
                <a:spcPts val="600"/>
              </a:spcAft>
              <a:buClr>
                <a:srgbClr val="0070C0"/>
              </a:buClr>
              <a:buFont typeface="Wingdings" panose="05000000000000000000" pitchFamily="2" charset="2"/>
              <a:buChar char="Ø"/>
            </a:pPr>
            <a:r>
              <a:rPr lang="en-US" sz="1650" dirty="0">
                <a:solidFill>
                  <a:srgbClr val="212529"/>
                </a:solidFill>
              </a:rPr>
              <a:t>Proof of citizenship</a:t>
            </a:r>
          </a:p>
          <a:p>
            <a:pPr marL="285750" indent="-285750">
              <a:spcAft>
                <a:spcPts val="600"/>
              </a:spcAft>
              <a:buClr>
                <a:srgbClr val="0070C0"/>
              </a:buClr>
              <a:buFont typeface="Wingdings" panose="05000000000000000000" pitchFamily="2" charset="2"/>
              <a:buChar char="Ø"/>
            </a:pPr>
            <a:r>
              <a:rPr lang="en-US" sz="1650" dirty="0">
                <a:solidFill>
                  <a:srgbClr val="212529"/>
                </a:solidFill>
              </a:rPr>
              <a:t>Insurance agreements for each truck owned or operated by your firm</a:t>
            </a:r>
          </a:p>
          <a:p>
            <a:pPr marL="285750" indent="-285750">
              <a:spcAft>
                <a:spcPts val="600"/>
              </a:spcAft>
              <a:buClr>
                <a:srgbClr val="0070C0"/>
              </a:buClr>
              <a:buFont typeface="Wingdings" panose="05000000000000000000" pitchFamily="2" charset="2"/>
              <a:buChar char="Ø"/>
            </a:pPr>
            <a:r>
              <a:rPr lang="en-US" sz="1650" dirty="0">
                <a:solidFill>
                  <a:srgbClr val="212529"/>
                </a:solidFill>
              </a:rPr>
              <a:t>Audited financial statements (if available)</a:t>
            </a:r>
          </a:p>
          <a:p>
            <a:pPr marL="285750" indent="-285750">
              <a:spcAft>
                <a:spcPts val="600"/>
              </a:spcAft>
              <a:buClr>
                <a:srgbClr val="0070C0"/>
              </a:buClr>
              <a:buFont typeface="Wingdings" panose="05000000000000000000" pitchFamily="2" charset="2"/>
              <a:buChar char="Ø"/>
            </a:pPr>
            <a:r>
              <a:rPr lang="en-US" sz="1650" dirty="0">
                <a:solidFill>
                  <a:srgbClr val="212529"/>
                </a:solidFill>
              </a:rPr>
              <a:t>Personal Federal Tax returns for the past 3 years, if applicable, for other disadvantaged owners of the firm</a:t>
            </a:r>
          </a:p>
          <a:p>
            <a:pPr marL="285750" indent="-285750">
              <a:spcAft>
                <a:spcPts val="600"/>
              </a:spcAft>
              <a:buClr>
                <a:srgbClr val="0070C0"/>
              </a:buClr>
              <a:buFont typeface="Wingdings" panose="05000000000000000000" pitchFamily="2" charset="2"/>
              <a:buChar char="Ø"/>
            </a:pPr>
            <a:r>
              <a:rPr lang="en-US" sz="1650" dirty="0">
                <a:solidFill>
                  <a:srgbClr val="212529"/>
                </a:solidFill>
              </a:rPr>
              <a:t>Trust agreements held by any owner claiming disadvantaged status</a:t>
            </a:r>
          </a:p>
          <a:p>
            <a:pPr marL="285750" indent="-285750">
              <a:spcAft>
                <a:spcPts val="600"/>
              </a:spcAft>
              <a:buClr>
                <a:srgbClr val="0070C0"/>
              </a:buClr>
              <a:buFont typeface="Wingdings" panose="05000000000000000000" pitchFamily="2" charset="2"/>
              <a:buChar char="Ø"/>
            </a:pPr>
            <a:r>
              <a:rPr lang="en-US" sz="1650" dirty="0">
                <a:solidFill>
                  <a:srgbClr val="212529"/>
                </a:solidFill>
              </a:rPr>
              <a:t>Year-end balance sheets and income statements for the past 3 years (or life of firm, if less than three years)</a:t>
            </a:r>
          </a:p>
          <a:p>
            <a:pPr algn="l"/>
            <a:endParaRPr lang="en-US" sz="1650" dirty="0">
              <a:solidFill>
                <a:srgbClr val="212529"/>
              </a:solidFill>
            </a:endParaRPr>
          </a:p>
          <a:p>
            <a:pPr marL="285750" indent="-285750">
              <a:buFont typeface="Wingdings" panose="05000000000000000000" pitchFamily="2" charset="2"/>
              <a:buChar char="Ø"/>
            </a:pPr>
            <a:r>
              <a:rPr lang="en-US" sz="1650" u="sng" dirty="0">
                <a:solidFill>
                  <a:srgbClr val="212529"/>
                </a:solidFill>
              </a:rPr>
              <a:t>Suppliers</a:t>
            </a:r>
          </a:p>
          <a:p>
            <a:pPr marL="285750" indent="-285750">
              <a:spcAft>
                <a:spcPts val="600"/>
              </a:spcAft>
              <a:buClr>
                <a:srgbClr val="0070C0"/>
              </a:buClr>
              <a:buFont typeface="Wingdings" panose="05000000000000000000" pitchFamily="2" charset="2"/>
              <a:buChar char="Ø"/>
            </a:pPr>
            <a:r>
              <a:rPr lang="en-US" sz="1650" dirty="0">
                <a:solidFill>
                  <a:srgbClr val="212529"/>
                </a:solidFill>
              </a:rPr>
              <a:t>List of product lines carried</a:t>
            </a:r>
          </a:p>
          <a:p>
            <a:pPr marL="285750" indent="-285750">
              <a:spcAft>
                <a:spcPts val="600"/>
              </a:spcAft>
              <a:buClr>
                <a:srgbClr val="0070C0"/>
              </a:buClr>
              <a:buFont typeface="Wingdings" panose="05000000000000000000" pitchFamily="2" charset="2"/>
              <a:buChar char="Ø"/>
            </a:pPr>
            <a:r>
              <a:rPr lang="en-US" sz="1650" dirty="0">
                <a:solidFill>
                  <a:srgbClr val="212529"/>
                </a:solidFill>
              </a:rPr>
              <a:t>List of distribution equipment owned and/or leased</a:t>
            </a:r>
          </a:p>
        </p:txBody>
      </p:sp>
      <p:sp>
        <p:nvSpPr>
          <p:cNvPr id="3" name="Rectangle 2">
            <a:extLst>
              <a:ext uri="{FF2B5EF4-FFF2-40B4-BE49-F238E27FC236}">
                <a16:creationId xmlns:a16="http://schemas.microsoft.com/office/drawing/2014/main" id="{DAB0CF36-60E1-4C15-AA24-1B52DF429698}"/>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ACDBE/DBE REQUIRED DOCUMENTS</a:t>
            </a:r>
          </a:p>
        </p:txBody>
      </p:sp>
    </p:spTree>
    <p:extLst>
      <p:ext uri="{BB962C8B-B14F-4D97-AF65-F5344CB8AC3E}">
        <p14:creationId xmlns:p14="http://schemas.microsoft.com/office/powerpoint/2010/main" val="2578731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EE46-A833-4404-9BA4-247DC4AB505B}"/>
              </a:ext>
            </a:extLst>
          </p:cNvPr>
          <p:cNvSpPr>
            <a:spLocks noGrp="1"/>
          </p:cNvSpPr>
          <p:nvPr>
            <p:ph type="title"/>
          </p:nvPr>
        </p:nvSpPr>
        <p:spPr>
          <a:xfrm>
            <a:off x="2322897" y="5120640"/>
            <a:ext cx="7543800" cy="822960"/>
          </a:xfrm>
        </p:spPr>
        <p:txBody>
          <a:bodyPr vert="horz" lIns="91440" tIns="45720" rIns="91440" bIns="45720" rtlCol="0" anchor="b">
            <a:normAutofit/>
          </a:bodyPr>
          <a:lstStyle/>
          <a:p>
            <a:r>
              <a:rPr lang="en-US" sz="3100" dirty="0">
                <a:solidFill>
                  <a:srgbClr val="FFFFFF"/>
                </a:solidFill>
              </a:rPr>
              <a:t>How to Apply</a:t>
            </a:r>
          </a:p>
        </p:txBody>
      </p:sp>
      <p:pic>
        <p:nvPicPr>
          <p:cNvPr id="7" name="Picture 6" descr="A screenshot of a social media post&#10;&#10;Description automatically generated">
            <a:extLst>
              <a:ext uri="{FF2B5EF4-FFF2-40B4-BE49-F238E27FC236}">
                <a16:creationId xmlns:a16="http://schemas.microsoft.com/office/drawing/2014/main" id="{160A8CF4-A648-45AF-9CC7-52E12C9DDE17}"/>
              </a:ext>
            </a:extLst>
          </p:cNvPr>
          <p:cNvPicPr>
            <a:picLocks noChangeAspect="1"/>
          </p:cNvPicPr>
          <p:nvPr/>
        </p:nvPicPr>
        <p:blipFill rotWithShape="1">
          <a:blip r:embed="rId2">
            <a:extLst>
              <a:ext uri="{28A0092B-C50C-407E-A947-70E740481C1C}">
                <a14:useLocalDpi xmlns:a14="http://schemas.microsoft.com/office/drawing/2010/main" val="0"/>
              </a:ext>
            </a:extLst>
          </a:blip>
          <a:srcRect r="-2" b="21421"/>
          <a:stretch/>
        </p:blipFill>
        <p:spPr>
          <a:xfrm>
            <a:off x="959679" y="1988017"/>
            <a:ext cx="10424160" cy="4586982"/>
          </a:xfrm>
          <a:prstGeom prst="rect">
            <a:avLst/>
          </a:prstGeom>
        </p:spPr>
      </p:pic>
      <p:cxnSp>
        <p:nvCxnSpPr>
          <p:cNvPr id="9" name="Straight Arrow Connector 8">
            <a:extLst>
              <a:ext uri="{FF2B5EF4-FFF2-40B4-BE49-F238E27FC236}">
                <a16:creationId xmlns:a16="http://schemas.microsoft.com/office/drawing/2014/main" id="{28E2CD9F-9330-4668-8D7E-4C1B7E810CCE}"/>
              </a:ext>
            </a:extLst>
          </p:cNvPr>
          <p:cNvCxnSpPr>
            <a:cxnSpLocks/>
          </p:cNvCxnSpPr>
          <p:nvPr/>
        </p:nvCxnSpPr>
        <p:spPr>
          <a:xfrm flipH="1">
            <a:off x="6570200" y="1597101"/>
            <a:ext cx="914399" cy="58678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40AA24-7AE4-47B4-87C3-89B62EAF93DB}"/>
              </a:ext>
            </a:extLst>
          </p:cNvPr>
          <p:cNvSpPr txBox="1"/>
          <p:nvPr/>
        </p:nvSpPr>
        <p:spPr>
          <a:xfrm>
            <a:off x="2154099" y="1019485"/>
            <a:ext cx="3531736" cy="646331"/>
          </a:xfrm>
          <a:prstGeom prst="rect">
            <a:avLst/>
          </a:prstGeom>
          <a:noFill/>
        </p:spPr>
        <p:txBody>
          <a:bodyPr wrap="none" rtlCol="0">
            <a:spAutoFit/>
          </a:bodyPr>
          <a:lstStyle/>
          <a:p>
            <a:pPr>
              <a:spcAft>
                <a:spcPts val="600"/>
              </a:spcAft>
            </a:pPr>
            <a:r>
              <a:rPr lang="en-US" sz="3600" b="1" dirty="0">
                <a:solidFill>
                  <a:srgbClr val="FFC000"/>
                </a:solidFill>
              </a:rPr>
              <a:t>Visit nctrca.org</a:t>
            </a:r>
          </a:p>
        </p:txBody>
      </p:sp>
    </p:spTree>
    <p:extLst>
      <p:ext uri="{BB962C8B-B14F-4D97-AF65-F5344CB8AC3E}">
        <p14:creationId xmlns:p14="http://schemas.microsoft.com/office/powerpoint/2010/main" val="1606844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00F4545E-446F-4432-B50D-23C249AB9675}"/>
              </a:ext>
            </a:extLst>
          </p:cNvPr>
          <p:cNvPicPr>
            <a:picLocks noChangeAspect="1"/>
          </p:cNvPicPr>
          <p:nvPr/>
        </p:nvPicPr>
        <p:blipFill rotWithShape="1">
          <a:blip r:embed="rId2">
            <a:extLst>
              <a:ext uri="{28A0092B-C50C-407E-A947-70E740481C1C}">
                <a14:useLocalDpi xmlns:a14="http://schemas.microsoft.com/office/drawing/2010/main" val="0"/>
              </a:ext>
            </a:extLst>
          </a:blip>
          <a:srcRect t="1732" r="-2" b="13235"/>
          <a:stretch/>
        </p:blipFill>
        <p:spPr>
          <a:xfrm>
            <a:off x="875571" y="1796346"/>
            <a:ext cx="10597839" cy="4789092"/>
          </a:xfrm>
          <a:prstGeom prst="rect">
            <a:avLst/>
          </a:prstGeom>
        </p:spPr>
      </p:pic>
      <p:sp>
        <p:nvSpPr>
          <p:cNvPr id="4" name="Rectangle 3">
            <a:extLst>
              <a:ext uri="{FF2B5EF4-FFF2-40B4-BE49-F238E27FC236}">
                <a16:creationId xmlns:a16="http://schemas.microsoft.com/office/drawing/2014/main" id="{0BEADC49-621E-4E1C-957C-EAD36D991162}"/>
              </a:ext>
            </a:extLst>
          </p:cNvPr>
          <p:cNvSpPr/>
          <p:nvPr/>
        </p:nvSpPr>
        <p:spPr>
          <a:xfrm>
            <a:off x="3866509" y="756110"/>
            <a:ext cx="4615962" cy="707886"/>
          </a:xfrm>
          <a:prstGeom prst="rect">
            <a:avLst/>
          </a:prstGeom>
        </p:spPr>
        <p:txBody>
          <a:bodyPr wrap="square">
            <a:spAutoFit/>
          </a:bodyPr>
          <a:lstStyle/>
          <a:p>
            <a:pPr algn="ctr"/>
            <a:r>
              <a:rPr lang="en-US" sz="4000" b="1" dirty="0">
                <a:solidFill>
                  <a:schemeClr val="tx1">
                    <a:lumMod val="75000"/>
                    <a:lumOff val="25000"/>
                  </a:schemeClr>
                </a:solidFill>
              </a:rPr>
              <a:t>How to Apply</a:t>
            </a:r>
            <a:endParaRPr lang="en-US" sz="4000" dirty="0"/>
          </a:p>
        </p:txBody>
      </p:sp>
    </p:spTree>
    <p:extLst>
      <p:ext uri="{BB962C8B-B14F-4D97-AF65-F5344CB8AC3E}">
        <p14:creationId xmlns:p14="http://schemas.microsoft.com/office/powerpoint/2010/main" val="1887076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0C9B9-F42E-406B-A66F-E3F17621F2E8}"/>
              </a:ext>
            </a:extLst>
          </p:cNvPr>
          <p:cNvSpPr>
            <a:spLocks noGrp="1"/>
          </p:cNvSpPr>
          <p:nvPr>
            <p:ph idx="1"/>
          </p:nvPr>
        </p:nvSpPr>
        <p:spPr>
          <a:xfrm>
            <a:off x="5029201" y="562708"/>
            <a:ext cx="5009393" cy="5495192"/>
          </a:xfrm>
        </p:spPr>
        <p:txBody>
          <a:bodyPr>
            <a:normAutofit fontScale="92500" lnSpcReduction="20000"/>
          </a:bodyPr>
          <a:lstStyle/>
          <a:p>
            <a:pPr lvl="1">
              <a:spcAft>
                <a:spcPts val="1200"/>
              </a:spcAft>
              <a:buFont typeface="Wingdings" panose="05000000000000000000" pitchFamily="2" charset="2"/>
              <a:buChar char="Ø"/>
            </a:pPr>
            <a:r>
              <a:rPr lang="en-US" sz="2400" dirty="0"/>
              <a:t>Prior to applying online – review the paper application for instructions at - </a:t>
            </a:r>
            <a:r>
              <a:rPr lang="en-US" sz="2400" dirty="0">
                <a:hlinkClick r:id="rId3"/>
              </a:rPr>
              <a:t>http://nctrca.org/images/USDOT_NEW_DBE_Application112014.pdf</a:t>
            </a:r>
            <a:endParaRPr lang="en-US" sz="2400" dirty="0"/>
          </a:p>
          <a:p>
            <a:pPr lvl="1">
              <a:spcAft>
                <a:spcPts val="1200"/>
              </a:spcAft>
              <a:buFont typeface="Wingdings" panose="05000000000000000000" pitchFamily="2" charset="2"/>
              <a:buChar char="Ø"/>
            </a:pPr>
            <a:r>
              <a:rPr lang="en-US" sz="2400" dirty="0"/>
              <a:t>Answer each question thoroughly</a:t>
            </a:r>
          </a:p>
          <a:p>
            <a:pPr lvl="1">
              <a:spcAft>
                <a:spcPts val="1200"/>
              </a:spcAft>
              <a:buFont typeface="Wingdings" panose="05000000000000000000" pitchFamily="2" charset="2"/>
              <a:buChar char="Ø"/>
            </a:pPr>
            <a:r>
              <a:rPr lang="en-US" sz="2400" dirty="0"/>
              <a:t>Submit </a:t>
            </a:r>
            <a:r>
              <a:rPr lang="en-US" sz="2400" b="1" u="sng" dirty="0"/>
              <a:t>all</a:t>
            </a:r>
            <a:r>
              <a:rPr lang="en-US" sz="2400" dirty="0"/>
              <a:t> required documents</a:t>
            </a:r>
          </a:p>
          <a:p>
            <a:pPr lvl="1">
              <a:spcAft>
                <a:spcPts val="1200"/>
              </a:spcAft>
              <a:buFont typeface="Wingdings" panose="05000000000000000000" pitchFamily="2" charset="2"/>
              <a:buChar char="Ø"/>
            </a:pPr>
            <a:r>
              <a:rPr lang="en-US" sz="2400" dirty="0"/>
              <a:t>Failure to submit a complete application will delay process</a:t>
            </a:r>
          </a:p>
          <a:p>
            <a:pPr lvl="1">
              <a:spcAft>
                <a:spcPts val="1200"/>
              </a:spcAft>
              <a:buFont typeface="Wingdings" panose="05000000000000000000" pitchFamily="2" charset="2"/>
              <a:buChar char="Ø"/>
            </a:pPr>
            <a:r>
              <a:rPr lang="en-US" sz="2400" dirty="0"/>
              <a:t>Detailed description of all services provided – include NAICS codes if known</a:t>
            </a:r>
          </a:p>
          <a:p>
            <a:pPr lvl="1">
              <a:spcAft>
                <a:spcPts val="1200"/>
              </a:spcAft>
              <a:buFont typeface="Wingdings" panose="05000000000000000000" pitchFamily="2" charset="2"/>
              <a:buChar char="Ø"/>
            </a:pPr>
            <a:r>
              <a:rPr lang="en-US" sz="2400" dirty="0"/>
              <a:t>At least 90 days to process</a:t>
            </a:r>
          </a:p>
          <a:p>
            <a:endParaRPr lang="en-US" dirty="0"/>
          </a:p>
        </p:txBody>
      </p:sp>
      <p:sp>
        <p:nvSpPr>
          <p:cNvPr id="4" name="Rectangle 3">
            <a:extLst>
              <a:ext uri="{FF2B5EF4-FFF2-40B4-BE49-F238E27FC236}">
                <a16:creationId xmlns:a16="http://schemas.microsoft.com/office/drawing/2014/main" id="{C8F2C266-04E4-40FF-A9C1-BDA580F4E13F}"/>
              </a:ext>
            </a:extLst>
          </p:cNvPr>
          <p:cNvSpPr/>
          <p:nvPr/>
        </p:nvSpPr>
        <p:spPr>
          <a:xfrm>
            <a:off x="0" y="0"/>
            <a:ext cx="43525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APPLICATIONS</a:t>
            </a:r>
          </a:p>
        </p:txBody>
      </p:sp>
    </p:spTree>
    <p:extLst>
      <p:ext uri="{BB962C8B-B14F-4D97-AF65-F5344CB8AC3E}">
        <p14:creationId xmlns:p14="http://schemas.microsoft.com/office/powerpoint/2010/main" val="197802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8835-FB7E-4748-AA89-24570CD4D3D3}"/>
              </a:ext>
            </a:extLst>
          </p:cNvPr>
          <p:cNvSpPr>
            <a:spLocks noGrp="1"/>
          </p:cNvSpPr>
          <p:nvPr>
            <p:ph type="title"/>
          </p:nvPr>
        </p:nvSpPr>
        <p:spPr>
          <a:xfrm>
            <a:off x="612607" y="1109976"/>
            <a:ext cx="4124396" cy="1092200"/>
          </a:xfrm>
        </p:spPr>
        <p:txBody>
          <a:bodyPr anchor="b">
            <a:normAutofit/>
          </a:bodyPr>
          <a:lstStyle/>
          <a:p>
            <a:pPr algn="l"/>
            <a:r>
              <a:rPr lang="en-US" sz="3200" dirty="0"/>
              <a:t>Opening remarks</a:t>
            </a:r>
          </a:p>
        </p:txBody>
      </p:sp>
      <p:sp>
        <p:nvSpPr>
          <p:cNvPr id="3" name="Content Placeholder 2">
            <a:extLst>
              <a:ext uri="{FF2B5EF4-FFF2-40B4-BE49-F238E27FC236}">
                <a16:creationId xmlns:a16="http://schemas.microsoft.com/office/drawing/2014/main" id="{54C1C3EF-C3D9-44D4-881E-64448EA37E37}"/>
              </a:ext>
            </a:extLst>
          </p:cNvPr>
          <p:cNvSpPr>
            <a:spLocks noGrp="1"/>
          </p:cNvSpPr>
          <p:nvPr>
            <p:ph idx="1"/>
          </p:nvPr>
        </p:nvSpPr>
        <p:spPr>
          <a:xfrm>
            <a:off x="612607" y="2777291"/>
            <a:ext cx="9148081" cy="3379474"/>
          </a:xfrm>
        </p:spPr>
        <p:txBody>
          <a:bodyPr>
            <a:normAutofit/>
          </a:bodyPr>
          <a:lstStyle/>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John H. Martinez-D.</a:t>
            </a:r>
          </a:p>
          <a:p>
            <a:pPr marL="0" indent="0">
              <a:buNone/>
            </a:pPr>
            <a:r>
              <a:rPr lang="en-US" sz="1800" dirty="0"/>
              <a:t>President &amp; CEO</a:t>
            </a:r>
          </a:p>
          <a:p>
            <a:pPr marL="0" indent="0">
              <a:buNone/>
            </a:pPr>
            <a:r>
              <a:rPr lang="en-US" sz="1800" dirty="0"/>
              <a:t>Regional Hispanic Contractors Association (RHCA)</a:t>
            </a:r>
          </a:p>
        </p:txBody>
      </p:sp>
      <p:pic>
        <p:nvPicPr>
          <p:cNvPr id="5" name="Picture 4">
            <a:extLst>
              <a:ext uri="{FF2B5EF4-FFF2-40B4-BE49-F238E27FC236}">
                <a16:creationId xmlns:a16="http://schemas.microsoft.com/office/drawing/2014/main" id="{8C9D00D0-C805-4458-91D0-3ED3CE202B54}"/>
              </a:ext>
            </a:extLst>
          </p:cNvPr>
          <p:cNvPicPr>
            <a:picLocks noChangeAspect="1"/>
          </p:cNvPicPr>
          <p:nvPr/>
        </p:nvPicPr>
        <p:blipFill rotWithShape="1">
          <a:blip r:embed="rId2"/>
          <a:srcRect r="3" b="18942"/>
          <a:stretch/>
        </p:blipFill>
        <p:spPr>
          <a:xfrm>
            <a:off x="806152" y="3001421"/>
            <a:ext cx="1750414" cy="1773613"/>
          </a:xfrm>
          <a:prstGeom prst="rect">
            <a:avLst/>
          </a:prstGeom>
        </p:spPr>
      </p:pic>
      <p:pic>
        <p:nvPicPr>
          <p:cNvPr id="6" name="Picture 5">
            <a:extLst>
              <a:ext uri="{FF2B5EF4-FFF2-40B4-BE49-F238E27FC236}">
                <a16:creationId xmlns:a16="http://schemas.microsoft.com/office/drawing/2014/main" id="{4C7F3F25-E09A-4E3E-A368-97FBDFF39800}"/>
              </a:ext>
            </a:extLst>
          </p:cNvPr>
          <p:cNvPicPr>
            <a:picLocks noChangeAspect="1"/>
          </p:cNvPicPr>
          <p:nvPr/>
        </p:nvPicPr>
        <p:blipFill rotWithShape="1">
          <a:blip r:embed="rId3"/>
          <a:srcRect t="8021" r="2" b="13829"/>
          <a:stretch/>
        </p:blipFill>
        <p:spPr>
          <a:xfrm>
            <a:off x="9191381" y="4059381"/>
            <a:ext cx="1548087" cy="977451"/>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C9D18281-B0E1-48C5-B8DC-F2945FD56B1A}"/>
              </a:ext>
            </a:extLst>
          </p:cNvPr>
          <p:cNvPicPr>
            <a:picLocks noChangeAspect="1"/>
          </p:cNvPicPr>
          <p:nvPr/>
        </p:nvPicPr>
        <p:blipFill>
          <a:blip r:embed="rId4"/>
          <a:stretch>
            <a:fillRect/>
          </a:stretch>
        </p:blipFill>
        <p:spPr>
          <a:xfrm>
            <a:off x="8782718" y="977319"/>
            <a:ext cx="2337316" cy="3102184"/>
          </a:xfrm>
          <a:prstGeom prst="rect">
            <a:avLst/>
          </a:prstGeom>
        </p:spPr>
      </p:pic>
    </p:spTree>
    <p:extLst>
      <p:ext uri="{BB962C8B-B14F-4D97-AF65-F5344CB8AC3E}">
        <p14:creationId xmlns:p14="http://schemas.microsoft.com/office/powerpoint/2010/main" val="62217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673-DC00-45F0-8114-0671B15AE145}"/>
              </a:ext>
            </a:extLst>
          </p:cNvPr>
          <p:cNvSpPr>
            <a:spLocks noGrp="1"/>
          </p:cNvSpPr>
          <p:nvPr>
            <p:ph type="title"/>
          </p:nvPr>
        </p:nvSpPr>
        <p:spPr>
          <a:xfrm>
            <a:off x="2389563" y="743804"/>
            <a:ext cx="7543800" cy="1450757"/>
          </a:xfrm>
        </p:spPr>
        <p:txBody>
          <a:bodyPr vert="horz" lIns="91440" tIns="45720" rIns="91440" bIns="45720" rtlCol="0" anchor="b">
            <a:normAutofit/>
          </a:bodyPr>
          <a:lstStyle/>
          <a:p>
            <a:pPr algn="ctr"/>
            <a:r>
              <a:rPr lang="en-US" sz="4800" b="1" dirty="0">
                <a:solidFill>
                  <a:schemeClr val="tx1">
                    <a:lumMod val="75000"/>
                    <a:lumOff val="25000"/>
                  </a:schemeClr>
                </a:solidFill>
              </a:rPr>
              <a:t>You’re certified!</a:t>
            </a:r>
            <a:br>
              <a:rPr lang="en-US" sz="4800" b="1" dirty="0">
                <a:solidFill>
                  <a:schemeClr val="tx1">
                    <a:lumMod val="75000"/>
                    <a:lumOff val="25000"/>
                  </a:schemeClr>
                </a:solidFill>
              </a:rPr>
            </a:br>
            <a:r>
              <a:rPr lang="en-US" sz="4800" b="1" dirty="0">
                <a:solidFill>
                  <a:schemeClr val="tx1">
                    <a:lumMod val="75000"/>
                    <a:lumOff val="25000"/>
                  </a:schemeClr>
                </a:solidFill>
              </a:rPr>
              <a:t>Now What?</a:t>
            </a:r>
          </a:p>
        </p:txBody>
      </p:sp>
      <p:sp>
        <p:nvSpPr>
          <p:cNvPr id="5" name="Slide Number Placeholder 4">
            <a:extLst>
              <a:ext uri="{FF2B5EF4-FFF2-40B4-BE49-F238E27FC236}">
                <a16:creationId xmlns:a16="http://schemas.microsoft.com/office/drawing/2014/main" id="{22489576-842C-423D-A2FB-39D7A1D289F4}"/>
              </a:ext>
            </a:extLst>
          </p:cNvPr>
          <p:cNvSpPr>
            <a:spLocks noGrp="1"/>
          </p:cNvSpPr>
          <p:nvPr>
            <p:ph type="sldNum" sz="quarter" idx="12"/>
          </p:nvPr>
        </p:nvSpPr>
        <p:spPr>
          <a:xfrm>
            <a:off x="8949344" y="6459786"/>
            <a:ext cx="984019" cy="365125"/>
          </a:xfrm>
        </p:spPr>
        <p:txBody>
          <a:bodyPr vert="horz" lIns="91440" tIns="45720" rIns="91440" bIns="45720" rtlCol="0" anchor="ctr">
            <a:normAutofit/>
          </a:bodyPr>
          <a:lstStyle/>
          <a:p>
            <a:pPr>
              <a:spcAft>
                <a:spcPts val="600"/>
              </a:spcAft>
            </a:pPr>
            <a:fld id="{56B5D7F4-EFD8-468D-89A5-3BC0F5D19E0E}" type="slidenum">
              <a:rPr lang="en-US" altLang="en-US">
                <a:solidFill>
                  <a:srgbClr val="FFFFFF"/>
                </a:solidFill>
              </a:rPr>
              <a:pPr>
                <a:spcAft>
                  <a:spcPts val="600"/>
                </a:spcAft>
              </a:pPr>
              <a:t>40</a:t>
            </a:fld>
            <a:endParaRPr lang="en-US" altLang="en-US" dirty="0">
              <a:solidFill>
                <a:srgbClr val="FFFFFF"/>
              </a:solidFill>
            </a:endParaRPr>
          </a:p>
        </p:txBody>
      </p:sp>
      <p:graphicFrame>
        <p:nvGraphicFramePr>
          <p:cNvPr id="7" name="Content Placeholder 2">
            <a:extLst>
              <a:ext uri="{FF2B5EF4-FFF2-40B4-BE49-F238E27FC236}">
                <a16:creationId xmlns:a16="http://schemas.microsoft.com/office/drawing/2014/main" id="{89A5782C-7536-4D92-836F-E3DF19EFFDB8}"/>
              </a:ext>
            </a:extLst>
          </p:cNvPr>
          <p:cNvGraphicFramePr>
            <a:graphicFrameLocks noGrp="1"/>
          </p:cNvGraphicFramePr>
          <p:nvPr>
            <p:ph idx="1"/>
            <p:extLst>
              <p:ext uri="{D42A27DB-BD31-4B8C-83A1-F6EECF244321}">
                <p14:modId xmlns:p14="http://schemas.microsoft.com/office/powerpoint/2010/main" val="1099166953"/>
              </p:ext>
            </p:extLst>
          </p:nvPr>
        </p:nvGraphicFramePr>
        <p:xfrm>
          <a:off x="2346960" y="2775523"/>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079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9CE4-FB92-428E-970F-B6C0333C708C}"/>
              </a:ext>
            </a:extLst>
          </p:cNvPr>
          <p:cNvSpPr>
            <a:spLocks noGrp="1"/>
          </p:cNvSpPr>
          <p:nvPr>
            <p:ph type="title"/>
          </p:nvPr>
        </p:nvSpPr>
        <p:spPr>
          <a:xfrm>
            <a:off x="1485900" y="1905000"/>
            <a:ext cx="2819400" cy="1919654"/>
          </a:xfrm>
        </p:spPr>
        <p:txBody>
          <a:bodyPr anchor="ctr"/>
          <a:lstStyle/>
          <a:p>
            <a:r>
              <a:rPr lang="en-US" dirty="0"/>
              <a:t>Contact Us</a:t>
            </a:r>
          </a:p>
        </p:txBody>
      </p:sp>
      <p:sp>
        <p:nvSpPr>
          <p:cNvPr id="5" name="Slide Number Placeholder 4">
            <a:extLst>
              <a:ext uri="{FF2B5EF4-FFF2-40B4-BE49-F238E27FC236}">
                <a16:creationId xmlns:a16="http://schemas.microsoft.com/office/drawing/2014/main" id="{735D080A-C3CE-47DE-9D50-E9F9A3941830}"/>
              </a:ext>
            </a:extLst>
          </p:cNvPr>
          <p:cNvSpPr>
            <a:spLocks noGrp="1"/>
          </p:cNvSpPr>
          <p:nvPr>
            <p:ph type="sldNum" sz="quarter" idx="12"/>
          </p:nvPr>
        </p:nvSpPr>
        <p:spPr/>
        <p:txBody>
          <a:bodyPr/>
          <a:lstStyle/>
          <a:p>
            <a:fld id="{56B5D7F4-EFD8-468D-89A5-3BC0F5D19E0E}" type="slidenum">
              <a:rPr lang="en-US" altLang="en-US" smtClean="0"/>
              <a:pPr/>
              <a:t>41</a:t>
            </a:fld>
            <a:endParaRPr lang="en-US" altLang="en-US" dirty="0"/>
          </a:p>
        </p:txBody>
      </p:sp>
      <p:sp>
        <p:nvSpPr>
          <p:cNvPr id="8" name="Rectangle 7">
            <a:extLst>
              <a:ext uri="{FF2B5EF4-FFF2-40B4-BE49-F238E27FC236}">
                <a16:creationId xmlns:a16="http://schemas.microsoft.com/office/drawing/2014/main" id="{8CD0C780-02D1-487C-BD8F-6275DF5F21DE}"/>
              </a:ext>
            </a:extLst>
          </p:cNvPr>
          <p:cNvSpPr/>
          <p:nvPr/>
        </p:nvSpPr>
        <p:spPr>
          <a:xfrm>
            <a:off x="4904721" y="4343400"/>
            <a:ext cx="5190845" cy="707886"/>
          </a:xfrm>
          <a:prstGeom prst="rect">
            <a:avLst/>
          </a:prstGeom>
          <a:noFill/>
        </p:spPr>
        <p:txBody>
          <a:bodyPr wrap="none" lIns="91440" tIns="45720" rIns="91440" bIns="45720">
            <a:spAutoFit/>
          </a:bodyPr>
          <a:lstStyle/>
          <a:p>
            <a:pPr algn="ctr"/>
            <a:r>
              <a:rPr lang="en-US" sz="4000" dirty="0">
                <a:ln w="0"/>
                <a:solidFill>
                  <a:schemeClr val="accent2"/>
                </a:solidFill>
                <a:effectLst>
                  <a:reflection blurRad="6350" stA="53000" endA="300" endPos="35500" dir="5400000" sy="-90000" algn="bl" rotWithShape="0"/>
                </a:effectLst>
              </a:rPr>
              <a:t>Phone: 817.640.0606</a:t>
            </a:r>
            <a:endParaRPr lang="en-US" sz="4000" b="1" dirty="0">
              <a:ln w="13462">
                <a:solidFill>
                  <a:schemeClr val="bg1"/>
                </a:solidFill>
                <a:prstDash val="solid"/>
              </a:ln>
              <a:solidFill>
                <a:schemeClr val="accent2"/>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1E437C8B-A4D7-4A7C-8BBB-5529CB514241}"/>
              </a:ext>
            </a:extLst>
          </p:cNvPr>
          <p:cNvSpPr/>
          <p:nvPr/>
        </p:nvSpPr>
        <p:spPr>
          <a:xfrm>
            <a:off x="4571999" y="3360003"/>
            <a:ext cx="5981700" cy="707886"/>
          </a:xfrm>
          <a:prstGeom prst="rect">
            <a:avLst/>
          </a:prstGeom>
          <a:noFill/>
        </p:spPr>
        <p:txBody>
          <a:bodyPr wrap="square" lIns="91440" tIns="45720" rIns="91440" bIns="45720">
            <a:spAutoFit/>
          </a:bodyPr>
          <a:lstStyle/>
          <a:p>
            <a:pPr algn="ctr"/>
            <a:r>
              <a:rPr lang="en-US" sz="4000" dirty="0">
                <a:ln w="0"/>
                <a:solidFill>
                  <a:schemeClr val="accent2"/>
                </a:solidFill>
                <a:effectLst>
                  <a:reflection blurRad="6350" stA="53000" endA="300" endPos="35500" dir="5400000" sy="-90000" algn="bl" rotWithShape="0"/>
                </a:effectLst>
              </a:rPr>
              <a:t>Email: mail@nctrca.org</a:t>
            </a:r>
          </a:p>
        </p:txBody>
      </p:sp>
      <p:sp>
        <p:nvSpPr>
          <p:cNvPr id="3" name="Rectangle 2">
            <a:extLst>
              <a:ext uri="{FF2B5EF4-FFF2-40B4-BE49-F238E27FC236}">
                <a16:creationId xmlns:a16="http://schemas.microsoft.com/office/drawing/2014/main" id="{C324E0EB-FCA7-4127-B511-0F1EF9A59245}"/>
              </a:ext>
            </a:extLst>
          </p:cNvPr>
          <p:cNvSpPr/>
          <p:nvPr/>
        </p:nvSpPr>
        <p:spPr>
          <a:xfrm>
            <a:off x="4073457" y="1836510"/>
            <a:ext cx="7156126" cy="1877437"/>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Online applications:</a:t>
            </a:r>
          </a:p>
          <a:p>
            <a:pPr algn="ctr"/>
            <a:r>
              <a:rPr lang="en-US" sz="4000" dirty="0">
                <a:cs typeface="Times New Roman" panose="02020603050405020304" pitchFamily="18" charset="0"/>
                <a:hlinkClick r:id="rId2"/>
              </a:rPr>
              <a:t>https://nctrca.mwdbe.com</a:t>
            </a:r>
            <a:r>
              <a:rPr lang="en-US" sz="4000" dirty="0">
                <a:cs typeface="Times New Roman" panose="02020603050405020304" pitchFamily="18" charset="0"/>
              </a:rPr>
              <a:t> </a:t>
            </a:r>
          </a:p>
          <a:p>
            <a:pPr algn="ctr"/>
            <a:endParaRPr lang="en-US" sz="3600" dirty="0">
              <a:ln w="0"/>
              <a:solidFill>
                <a:schemeClr val="accent1"/>
              </a:solidFill>
              <a:effectLst>
                <a:outerShdw blurRad="38100" dist="25400" dir="5400000" algn="ctr" rotWithShape="0">
                  <a:srgbClr val="6E747A">
                    <a:alpha val="43000"/>
                  </a:srgbClr>
                </a:outerShdw>
              </a:effectLst>
            </a:endParaRPr>
          </a:p>
        </p:txBody>
      </p:sp>
      <p:sp>
        <p:nvSpPr>
          <p:cNvPr id="4" name="Rectangle 3">
            <a:extLst>
              <a:ext uri="{FF2B5EF4-FFF2-40B4-BE49-F238E27FC236}">
                <a16:creationId xmlns:a16="http://schemas.microsoft.com/office/drawing/2014/main" id="{913AD6D8-2C29-4DBC-A1A7-2D7CBD0FCF5B}"/>
              </a:ext>
            </a:extLst>
          </p:cNvPr>
          <p:cNvSpPr/>
          <p:nvPr/>
        </p:nvSpPr>
        <p:spPr>
          <a:xfrm>
            <a:off x="5443519" y="892107"/>
            <a:ext cx="4238661" cy="584775"/>
          </a:xfrm>
          <a:prstGeom prst="rect">
            <a:avLst/>
          </a:prstGeom>
        </p:spPr>
        <p:txBody>
          <a:bodyPr wrap="none">
            <a:spAutoFit/>
          </a:bodyPr>
          <a:lstStyle/>
          <a:p>
            <a:pPr algn="ctr" defTabSz="457207">
              <a:lnSpc>
                <a:spcPct val="80000"/>
              </a:lnSpc>
              <a:buClr>
                <a:schemeClr val="bg2">
                  <a:lumMod val="40000"/>
                  <a:lumOff val="60000"/>
                </a:schemeClr>
              </a:buClr>
              <a:defRPr/>
            </a:pPr>
            <a:r>
              <a:rPr lang="en-US" sz="4000" dirty="0">
                <a:cs typeface="Times New Roman" panose="02020603050405020304" pitchFamily="18" charset="0"/>
                <a:hlinkClick r:id="rId3"/>
              </a:rPr>
              <a:t>www.nctrca.org</a:t>
            </a:r>
            <a:endParaRPr lang="en-US" sz="4000" dirty="0">
              <a:cs typeface="Times New Roman" panose="02020603050405020304" pitchFamily="18" charset="0"/>
            </a:endParaRPr>
          </a:p>
        </p:txBody>
      </p:sp>
    </p:spTree>
    <p:extLst>
      <p:ext uri="{BB962C8B-B14F-4D97-AF65-F5344CB8AC3E}">
        <p14:creationId xmlns:p14="http://schemas.microsoft.com/office/powerpoint/2010/main" val="2376593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A213-F5E2-4961-8EC8-F33744300B22}"/>
              </a:ext>
            </a:extLst>
          </p:cNvPr>
          <p:cNvSpPr>
            <a:spLocks noGrp="1"/>
          </p:cNvSpPr>
          <p:nvPr>
            <p:ph type="title"/>
          </p:nvPr>
        </p:nvSpPr>
        <p:spPr>
          <a:xfrm>
            <a:off x="2895600" y="764373"/>
            <a:ext cx="8610600" cy="1293028"/>
          </a:xfrm>
        </p:spPr>
        <p:txBody>
          <a:bodyPr>
            <a:normAutofit/>
          </a:bodyPr>
          <a:lstStyle/>
          <a:p>
            <a:r>
              <a:rPr lang="en-US" altLang="en-US" b="1" dirty="0"/>
              <a:t>Feel free to contact me:</a:t>
            </a:r>
            <a:br>
              <a:rPr lang="en-US" altLang="en-US" b="1" dirty="0"/>
            </a:br>
            <a:endParaRPr lang="en-US" b="1" dirty="0"/>
          </a:p>
        </p:txBody>
      </p:sp>
      <p:pic>
        <p:nvPicPr>
          <p:cNvPr id="4" name="Picture 3" descr="NCTRCA-logo.png">
            <a:extLst>
              <a:ext uri="{FF2B5EF4-FFF2-40B4-BE49-F238E27FC236}">
                <a16:creationId xmlns:a16="http://schemas.microsoft.com/office/drawing/2014/main" id="{21134D51-73C5-4EFA-91F9-0C24DA507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29761" y="2859713"/>
            <a:ext cx="4521200" cy="3221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00DDF24-8934-4DDB-8863-D67796F9D59B}"/>
              </a:ext>
            </a:extLst>
          </p:cNvPr>
          <p:cNvSpPr>
            <a:spLocks noGrp="1"/>
          </p:cNvSpPr>
          <p:nvPr>
            <p:ph idx="1"/>
          </p:nvPr>
        </p:nvSpPr>
        <p:spPr>
          <a:xfrm>
            <a:off x="5689600" y="2194560"/>
            <a:ext cx="5816600" cy="4024125"/>
          </a:xfrm>
        </p:spPr>
        <p:txBody>
          <a:bodyPr>
            <a:normAutofit/>
          </a:bodyPr>
          <a:lstStyle/>
          <a:p>
            <a:pPr marL="0" indent="0">
              <a:buNone/>
            </a:pPr>
            <a:endParaRPr lang="en-US" altLang="en-US" dirty="0"/>
          </a:p>
          <a:p>
            <a:pPr marL="0" indent="0">
              <a:buNone/>
            </a:pPr>
            <a:endParaRPr lang="en-US" altLang="en-US" dirty="0"/>
          </a:p>
          <a:p>
            <a:pPr marL="0" indent="0" algn="ctr">
              <a:buNone/>
            </a:pPr>
            <a:r>
              <a:rPr lang="en-US" altLang="en-US" sz="2800" dirty="0"/>
              <a:t>YaLonda Lockett,</a:t>
            </a:r>
          </a:p>
          <a:p>
            <a:pPr marL="0" indent="0" algn="ctr">
              <a:buNone/>
            </a:pPr>
            <a:r>
              <a:rPr lang="en-US" altLang="en-US" sz="2800" dirty="0"/>
              <a:t>Executive Director</a:t>
            </a:r>
          </a:p>
          <a:p>
            <a:pPr marL="0" indent="0" algn="ctr">
              <a:buNone/>
            </a:pPr>
            <a:r>
              <a:rPr lang="en-US" altLang="en-US" sz="2800" dirty="0">
                <a:hlinkClick r:id="rId3"/>
              </a:rPr>
              <a:t>ylockett@nctrca.org</a:t>
            </a:r>
            <a:r>
              <a:rPr lang="en-US" altLang="en-US" sz="2800" dirty="0"/>
              <a:t> </a:t>
            </a:r>
          </a:p>
          <a:p>
            <a:pPr marL="0" indent="0">
              <a:buNone/>
            </a:pPr>
            <a:endParaRPr lang="en-US" dirty="0"/>
          </a:p>
        </p:txBody>
      </p:sp>
    </p:spTree>
    <p:extLst>
      <p:ext uri="{BB962C8B-B14F-4D97-AF65-F5344CB8AC3E}">
        <p14:creationId xmlns:p14="http://schemas.microsoft.com/office/powerpoint/2010/main" val="909546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A213-F5E2-4961-8EC8-F33744300B22}"/>
              </a:ext>
            </a:extLst>
          </p:cNvPr>
          <p:cNvSpPr>
            <a:spLocks noGrp="1"/>
          </p:cNvSpPr>
          <p:nvPr>
            <p:ph type="title"/>
          </p:nvPr>
        </p:nvSpPr>
        <p:spPr/>
        <p:txBody>
          <a:bodyPr/>
          <a:lstStyle/>
          <a:p>
            <a:r>
              <a:rPr lang="en-US" b="1" dirty="0"/>
              <a:t>Polling Question #2</a:t>
            </a:r>
          </a:p>
        </p:txBody>
      </p:sp>
      <p:sp>
        <p:nvSpPr>
          <p:cNvPr id="3" name="Content Placeholder 2">
            <a:extLst>
              <a:ext uri="{FF2B5EF4-FFF2-40B4-BE49-F238E27FC236}">
                <a16:creationId xmlns:a16="http://schemas.microsoft.com/office/drawing/2014/main" id="{200DDF24-8934-4DDB-8863-D67796F9D59B}"/>
              </a:ext>
            </a:extLst>
          </p:cNvPr>
          <p:cNvSpPr>
            <a:spLocks noGrp="1"/>
          </p:cNvSpPr>
          <p:nvPr>
            <p:ph idx="1"/>
          </p:nvPr>
        </p:nvSpPr>
        <p:spPr/>
        <p:txBody>
          <a:bodyPr/>
          <a:lstStyle/>
          <a:p>
            <a:pPr marL="0" indent="0" algn="ctr">
              <a:buNone/>
            </a:pPr>
            <a:endParaRPr lang="en-US" sz="3600" dirty="0"/>
          </a:p>
          <a:p>
            <a:pPr marL="0" indent="0" algn="ctr">
              <a:buNone/>
            </a:pPr>
            <a:endParaRPr lang="en-US" sz="3600" dirty="0"/>
          </a:p>
          <a:p>
            <a:pPr marL="0" indent="0" algn="ctr">
              <a:buNone/>
            </a:pPr>
            <a:r>
              <a:rPr lang="en-US" sz="3500" dirty="0"/>
              <a:t>How did you hear about today’s event?</a:t>
            </a:r>
          </a:p>
          <a:p>
            <a:endParaRPr lang="en-US" dirty="0"/>
          </a:p>
        </p:txBody>
      </p:sp>
    </p:spTree>
    <p:extLst>
      <p:ext uri="{BB962C8B-B14F-4D97-AF65-F5344CB8AC3E}">
        <p14:creationId xmlns:p14="http://schemas.microsoft.com/office/powerpoint/2010/main" val="19485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E770CA6A-B3B0-4826-A91F-B2B1F89220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976028" y="965200"/>
            <a:ext cx="6170943" cy="4329641"/>
          </a:xfrm>
        </p:spPr>
        <p:txBody>
          <a:bodyPr anchor="ctr">
            <a:normAutofit/>
          </a:bodyPr>
          <a:lstStyle/>
          <a:p>
            <a:r>
              <a:rPr lang="en-US" sz="5400" dirty="0">
                <a:latin typeface="Ferrovial New Bold" panose="02000806040000020003" pitchFamily="2" charset="0"/>
              </a:rPr>
              <a:t>Getting ready to do business with  Webber</a:t>
            </a:r>
          </a:p>
        </p:txBody>
      </p:sp>
      <p:sp>
        <p:nvSpPr>
          <p:cNvPr id="3" name="Subtitle 2"/>
          <p:cNvSpPr>
            <a:spLocks noGrp="1"/>
          </p:cNvSpPr>
          <p:nvPr>
            <p:ph type="subTitle" idx="1"/>
          </p:nvPr>
        </p:nvSpPr>
        <p:spPr>
          <a:xfrm>
            <a:off x="965200" y="965200"/>
            <a:ext cx="3367361" cy="4329641"/>
          </a:xfrm>
        </p:spPr>
        <p:txBody>
          <a:bodyPr anchor="ctr">
            <a:normAutofit/>
          </a:bodyPr>
          <a:lstStyle/>
          <a:p>
            <a:pPr algn="r"/>
            <a:r>
              <a:rPr lang="en-US" dirty="0">
                <a:latin typeface="Ferrovial New Regular" panose="02000506040000020003" pitchFamily="2" charset="0"/>
              </a:rPr>
              <a:t>Stella Vargas – Diversity Contract Compliance Manager</a:t>
            </a:r>
          </a:p>
        </p:txBody>
      </p:sp>
      <p:cxnSp>
        <p:nvCxnSpPr>
          <p:cNvPr id="16" name="Straight Connector 10">
            <a:extLst>
              <a:ext uri="{FF2B5EF4-FFF2-40B4-BE49-F238E27FC236}">
                <a16:creationId xmlns:a16="http://schemas.microsoft.com/office/drawing/2014/main" id="{6FE641DB-A503-41DE-ACA6-36B41C6C2B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2">
            <a:extLst>
              <a:ext uri="{FF2B5EF4-FFF2-40B4-BE49-F238E27FC236}">
                <a16:creationId xmlns:a16="http://schemas.microsoft.com/office/drawing/2014/main" id="{0CE42A09-4F29-4DF7-BE2A-F91C882A27A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4" name="Picture 3">
            <a:extLst>
              <a:ext uri="{FF2B5EF4-FFF2-40B4-BE49-F238E27FC236}">
                <a16:creationId xmlns:a16="http://schemas.microsoft.com/office/drawing/2014/main" id="{0966F44F-4DE0-4C9E-B3B3-BCC738035030}"/>
              </a:ext>
            </a:extLst>
          </p:cNvPr>
          <p:cNvPicPr>
            <a:picLocks noChangeAspect="1"/>
          </p:cNvPicPr>
          <p:nvPr/>
        </p:nvPicPr>
        <p:blipFill>
          <a:blip r:embed="rId4"/>
          <a:stretch>
            <a:fillRect/>
          </a:stretch>
        </p:blipFill>
        <p:spPr>
          <a:xfrm>
            <a:off x="0" y="5958941"/>
            <a:ext cx="12192000" cy="899060"/>
          </a:xfrm>
          <a:prstGeom prst="rect">
            <a:avLst/>
          </a:prstGeom>
        </p:spPr>
      </p:pic>
    </p:spTree>
    <p:extLst>
      <p:ext uri="{BB962C8B-B14F-4D97-AF65-F5344CB8AC3E}">
        <p14:creationId xmlns:p14="http://schemas.microsoft.com/office/powerpoint/2010/main" val="1353577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760" y="764373"/>
            <a:ext cx="6832600" cy="1293028"/>
          </a:xfrm>
        </p:spPr>
        <p:txBody>
          <a:bodyPr>
            <a:normAutofit/>
          </a:bodyPr>
          <a:lstStyle/>
          <a:p>
            <a:r>
              <a:rPr lang="en-US" dirty="0">
                <a:latin typeface="Ferrovial New Bold" panose="02000806040000020003" pitchFamily="2" charset="0"/>
              </a:rPr>
              <a:t>Introduce yourself</a:t>
            </a:r>
          </a:p>
        </p:txBody>
      </p:sp>
      <p:sp>
        <p:nvSpPr>
          <p:cNvPr id="6" name="Slide Number Placeholder 5"/>
          <p:cNvSpPr>
            <a:spLocks noGrp="1"/>
          </p:cNvSpPr>
          <p:nvPr>
            <p:ph type="sldNum" sz="quarter" idx="12"/>
          </p:nvPr>
        </p:nvSpPr>
        <p:spPr>
          <a:xfrm>
            <a:off x="8763000" y="381000"/>
            <a:ext cx="2743200" cy="365125"/>
          </a:xfrm>
        </p:spPr>
        <p:txBody>
          <a:bodyPr>
            <a:normAutofit/>
          </a:bodyPr>
          <a:lstStyle/>
          <a:p>
            <a:pPr>
              <a:spcAft>
                <a:spcPts val="600"/>
              </a:spcAft>
            </a:pPr>
            <a:fld id="{E19979AB-8924-4C05-A802-DA5C3AE2AAF5}" type="slidenum">
              <a:rPr lang="en-US" smtClean="0"/>
              <a:pPr>
                <a:spcAft>
                  <a:spcPts val="600"/>
                </a:spcAft>
              </a:pPr>
              <a:t>45</a:t>
            </a:fld>
            <a:endParaRPr lang="en-US" dirty="0"/>
          </a:p>
        </p:txBody>
      </p:sp>
      <p:sp>
        <p:nvSpPr>
          <p:cNvPr id="3" name="Content Placeholder 2"/>
          <p:cNvSpPr>
            <a:spLocks noGrp="1"/>
          </p:cNvSpPr>
          <p:nvPr>
            <p:ph idx="1"/>
          </p:nvPr>
        </p:nvSpPr>
        <p:spPr>
          <a:xfrm>
            <a:off x="619760" y="2194560"/>
            <a:ext cx="6832600" cy="4024125"/>
          </a:xfrm>
        </p:spPr>
        <p:txBody>
          <a:bodyPr>
            <a:normAutofit/>
          </a:bodyPr>
          <a:lstStyle/>
          <a:p>
            <a:pPr>
              <a:buFont typeface="Wingdings" panose="05000000000000000000" pitchFamily="2" charset="2"/>
              <a:buChar char="Ø"/>
            </a:pPr>
            <a:r>
              <a:rPr lang="en-US" dirty="0">
                <a:latin typeface="Ferrovial" panose="02000506040000020003" pitchFamily="50" charset="0"/>
              </a:rPr>
              <a:t>What does that mean?</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latin typeface="Ferrovial" panose="02000506040000020003" pitchFamily="50" charset="0"/>
              </a:rPr>
              <a:t>Do you have a capability statement?  Is your DBE certification current?  Do you have the NAICs for the type of work you’re bidding on?</a:t>
            </a:r>
          </a:p>
          <a:p>
            <a:pPr lvl="1">
              <a:buFont typeface="Wingdings" panose="05000000000000000000" pitchFamily="2" charset="2"/>
              <a:buChar char="Ø"/>
            </a:pPr>
            <a:endParaRPr lang="en-US" dirty="0">
              <a:latin typeface="Ferrovial" panose="02000506040000020003" pitchFamily="50" charset="0"/>
            </a:endParaRPr>
          </a:p>
          <a:p>
            <a:pPr lvl="1">
              <a:buFont typeface="Wingdings" panose="05000000000000000000" pitchFamily="2" charset="2"/>
              <a:buChar char="Ø"/>
            </a:pPr>
            <a:r>
              <a:rPr lang="en-US" dirty="0">
                <a:latin typeface="Ferrovial" panose="02000506040000020003" pitchFamily="50" charset="0"/>
              </a:rPr>
              <a:t>Are you able to perform work throughout Texas?  North Texas only?</a:t>
            </a:r>
          </a:p>
          <a:p>
            <a:pPr lvl="1">
              <a:buFont typeface="Wingdings" panose="05000000000000000000" pitchFamily="2" charset="2"/>
              <a:buChar char="Ø"/>
            </a:pPr>
            <a:endParaRPr lang="en-US" dirty="0">
              <a:latin typeface="Ferrovial" panose="02000506040000020003" pitchFamily="50" charset="0"/>
            </a:endParaRPr>
          </a:p>
          <a:p>
            <a:pPr lvl="1">
              <a:buFont typeface="Wingdings" panose="05000000000000000000" pitchFamily="2" charset="2"/>
              <a:buChar char="Ø"/>
            </a:pPr>
            <a:r>
              <a:rPr lang="en-US" dirty="0">
                <a:latin typeface="Ferrovial" panose="02000506040000020003" pitchFamily="50" charset="0"/>
              </a:rPr>
              <a:t>Once you start bidding, do you know when you are making a profit?</a:t>
            </a:r>
          </a:p>
          <a:p>
            <a:pPr marL="914400" lvl="2" indent="0">
              <a:buNone/>
            </a:pPr>
            <a:r>
              <a:rPr lang="en-US" dirty="0"/>
              <a:t> </a:t>
            </a:r>
          </a:p>
          <a:p>
            <a:pPr marL="914400" lvl="2" indent="0">
              <a:buNone/>
            </a:pPr>
            <a:endParaRPr lang="en-US" dirty="0"/>
          </a:p>
          <a:p>
            <a:pPr marL="457200" lvl="1" indent="0">
              <a:buNone/>
            </a:pPr>
            <a:endParaRPr lang="en-US" dirty="0"/>
          </a:p>
        </p:txBody>
      </p:sp>
      <p:pic>
        <p:nvPicPr>
          <p:cNvPr id="10" name="Graphic 9" descr="Blog">
            <a:extLst>
              <a:ext uri="{FF2B5EF4-FFF2-40B4-BE49-F238E27FC236}">
                <a16:creationId xmlns:a16="http://schemas.microsoft.com/office/drawing/2014/main" id="{C66F3748-89D5-4A0A-B74B-A867DBBFA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2120" y="1798053"/>
            <a:ext cx="3108960" cy="3108960"/>
          </a:xfrm>
          <a:prstGeom prst="rect">
            <a:avLst/>
          </a:prstGeom>
        </p:spPr>
      </p:pic>
      <p:pic>
        <p:nvPicPr>
          <p:cNvPr id="5" name="Picture 4">
            <a:extLst>
              <a:ext uri="{FF2B5EF4-FFF2-40B4-BE49-F238E27FC236}">
                <a16:creationId xmlns:a16="http://schemas.microsoft.com/office/drawing/2014/main" id="{F5A7066A-75DD-4AE6-A031-08FB52FA8315}"/>
              </a:ext>
            </a:extLst>
          </p:cNvPr>
          <p:cNvPicPr>
            <a:picLocks noChangeAspect="1"/>
          </p:cNvPicPr>
          <p:nvPr/>
        </p:nvPicPr>
        <p:blipFill>
          <a:blip r:embed="rId5"/>
          <a:stretch>
            <a:fillRect/>
          </a:stretch>
        </p:blipFill>
        <p:spPr>
          <a:xfrm>
            <a:off x="0" y="5958941"/>
            <a:ext cx="12192000" cy="899060"/>
          </a:xfrm>
          <a:prstGeom prst="rect">
            <a:avLst/>
          </a:prstGeom>
        </p:spPr>
      </p:pic>
    </p:spTree>
    <p:extLst>
      <p:ext uri="{BB962C8B-B14F-4D97-AF65-F5344CB8AC3E}">
        <p14:creationId xmlns:p14="http://schemas.microsoft.com/office/powerpoint/2010/main" val="765214999"/>
      </p:ext>
    </p:extLst>
  </p:cSld>
  <p:clrMapOvr>
    <a:masterClrMapping/>
  </p:clrMapOvr>
  <mc:AlternateContent xmlns:mc="http://schemas.openxmlformats.org/markup-compatibility/2006" xmlns:p14="http://schemas.microsoft.com/office/powerpoint/2010/main">
    <mc:Choice Requires="p14">
      <p:transition spd="slow" p14:dur="325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626C8E-FB50-4909-8D9D-09E34A8DBFA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DECEB005-3F14-4166-8370-8C631C0FD3A1}"/>
              </a:ext>
            </a:extLst>
          </p:cNvPr>
          <p:cNvSpPr>
            <a:spLocks noGrp="1"/>
          </p:cNvSpPr>
          <p:nvPr>
            <p:ph type="ctrTitle"/>
          </p:nvPr>
        </p:nvSpPr>
        <p:spPr>
          <a:xfrm>
            <a:off x="2895600" y="764373"/>
            <a:ext cx="8610600" cy="1293028"/>
          </a:xfrm>
        </p:spPr>
        <p:txBody>
          <a:bodyPr vert="horz" lIns="91440" tIns="45720" rIns="91440" bIns="45720" rtlCol="0" anchor="ctr">
            <a:normAutofit/>
          </a:bodyPr>
          <a:lstStyle/>
          <a:p>
            <a:pPr algn="r"/>
            <a:r>
              <a:rPr lang="en-US" sz="4000" b="1" dirty="0"/>
              <a:t>Next Steps…</a:t>
            </a:r>
          </a:p>
        </p:txBody>
      </p:sp>
      <p:pic>
        <p:nvPicPr>
          <p:cNvPr id="8" name="Graphic 7" descr="Footprints">
            <a:extLst>
              <a:ext uri="{FF2B5EF4-FFF2-40B4-BE49-F238E27FC236}">
                <a16:creationId xmlns:a16="http://schemas.microsoft.com/office/drawing/2014/main" id="{D3B1DA46-D155-4E87-BD5A-45710A0AF9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0937" y="2501159"/>
            <a:ext cx="3410926" cy="3410926"/>
          </a:xfrm>
          <a:prstGeom prst="rect">
            <a:avLst/>
          </a:prstGeom>
        </p:spPr>
      </p:pic>
      <p:sp>
        <p:nvSpPr>
          <p:cNvPr id="3" name="Subtitle 2">
            <a:extLst>
              <a:ext uri="{FF2B5EF4-FFF2-40B4-BE49-F238E27FC236}">
                <a16:creationId xmlns:a16="http://schemas.microsoft.com/office/drawing/2014/main" id="{F068AA86-FCC2-4963-9B08-3E51AF607BF4}"/>
              </a:ext>
            </a:extLst>
          </p:cNvPr>
          <p:cNvSpPr>
            <a:spLocks noGrp="1"/>
          </p:cNvSpPr>
          <p:nvPr>
            <p:ph type="subTitle" idx="1"/>
          </p:nvPr>
        </p:nvSpPr>
        <p:spPr>
          <a:xfrm>
            <a:off x="5432425" y="1756410"/>
            <a:ext cx="5816600" cy="4024125"/>
          </a:xfrm>
        </p:spPr>
        <p:txBody>
          <a:bodyPr vert="horz" lIns="91440" tIns="45720" rIns="91440" bIns="45720" rtlCol="0">
            <a:normAutofit/>
          </a:bodyPr>
          <a:lstStyle/>
          <a:p>
            <a:pPr marL="342900" indent="-228600">
              <a:buFont typeface="Arial" panose="020B0604020202020204" pitchFamily="34" charset="0"/>
              <a:buChar char="•"/>
            </a:pPr>
            <a:r>
              <a:rPr lang="en-US" dirty="0"/>
              <a:t>Send in your capability statement and your DBE certificate to </a:t>
            </a:r>
            <a:r>
              <a:rPr lang="en-US" b="1" dirty="0">
                <a:hlinkClick r:id="rId5"/>
              </a:rPr>
              <a:t>webberdbe@wwebber.com</a:t>
            </a:r>
            <a:endParaRPr lang="en-US" b="1" dirty="0"/>
          </a:p>
          <a:p>
            <a:pPr indent="-228600">
              <a:buFont typeface="Arial" panose="020B0604020202020204" pitchFamily="34" charset="0"/>
              <a:buChar char="•"/>
            </a:pPr>
            <a:endParaRPr lang="en-US" b="1" dirty="0"/>
          </a:p>
          <a:p>
            <a:pPr marL="342900" indent="-228600">
              <a:buFont typeface="Arial" panose="020B0604020202020204" pitchFamily="34" charset="0"/>
              <a:buChar char="•"/>
            </a:pPr>
            <a:r>
              <a:rPr lang="en-US" dirty="0"/>
              <a:t>I will send the list of TxDOT projects that Webber anticipates   bidding on in January, February and March 2021</a:t>
            </a:r>
          </a:p>
          <a:p>
            <a:pPr marL="342900" indent="-228600">
              <a:buFont typeface="Arial" panose="020B0604020202020204" pitchFamily="34" charset="0"/>
              <a:buChar char="•"/>
            </a:pPr>
            <a:endParaRPr lang="en-US" dirty="0"/>
          </a:p>
          <a:p>
            <a:pPr marL="342900" indent="-228600">
              <a:buFont typeface="Arial" panose="020B0604020202020204" pitchFamily="34" charset="0"/>
              <a:buChar char="•"/>
            </a:pPr>
            <a:r>
              <a:rPr lang="en-US" dirty="0"/>
              <a:t>Continue to stay safe and be well…</a:t>
            </a:r>
          </a:p>
          <a:p>
            <a:pPr marL="342900" indent="-228600">
              <a:buFont typeface="Arial" panose="020B0604020202020204" pitchFamily="34" charset="0"/>
              <a:buChar char="•"/>
            </a:pPr>
            <a:endParaRPr lang="en-US" dirty="0"/>
          </a:p>
          <a:p>
            <a:pPr marL="342900" indent="-228600">
              <a:buFont typeface="Arial" panose="020B0604020202020204" pitchFamily="34" charset="0"/>
              <a:buChar char="•"/>
            </a:pPr>
            <a:endParaRPr lang="en-US" dirty="0"/>
          </a:p>
          <a:p>
            <a:pPr marL="342900" indent="-228600">
              <a:buFont typeface="Arial" panose="020B0604020202020204" pitchFamily="34" charset="0"/>
              <a:buChar char="•"/>
            </a:pPr>
            <a:endParaRPr lang="en-US" dirty="0"/>
          </a:p>
          <a:p>
            <a:pPr marL="342900" indent="-2286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230E2262-8BDA-4197-98A9-C39B69ED170B}"/>
              </a:ext>
            </a:extLst>
          </p:cNvPr>
          <p:cNvPicPr>
            <a:picLocks noChangeAspect="1"/>
          </p:cNvPicPr>
          <p:nvPr/>
        </p:nvPicPr>
        <p:blipFill>
          <a:blip r:embed="rId6"/>
          <a:stretch>
            <a:fillRect/>
          </a:stretch>
        </p:blipFill>
        <p:spPr>
          <a:xfrm>
            <a:off x="0" y="5958941"/>
            <a:ext cx="12192000" cy="899060"/>
          </a:xfrm>
          <a:prstGeom prst="rect">
            <a:avLst/>
          </a:prstGeom>
        </p:spPr>
      </p:pic>
    </p:spTree>
    <p:extLst>
      <p:ext uri="{BB962C8B-B14F-4D97-AF65-F5344CB8AC3E}">
        <p14:creationId xmlns:p14="http://schemas.microsoft.com/office/powerpoint/2010/main" val="266642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7626C8E-FB50-4909-8D9D-09E34A8DBFA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34" name="Picture 33">
            <a:extLst>
              <a:ext uri="{FF2B5EF4-FFF2-40B4-BE49-F238E27FC236}">
                <a16:creationId xmlns:a16="http://schemas.microsoft.com/office/drawing/2014/main" id="{CAED006F-534E-46AA-A794-9DAA58BAB4E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3" name="TextBox 2">
            <a:extLst>
              <a:ext uri="{FF2B5EF4-FFF2-40B4-BE49-F238E27FC236}">
                <a16:creationId xmlns:a16="http://schemas.microsoft.com/office/drawing/2014/main" id="{58D1E7DE-D330-430D-BFE6-21DDA0B750F3}"/>
              </a:ext>
            </a:extLst>
          </p:cNvPr>
          <p:cNvSpPr txBox="1"/>
          <p:nvPr/>
        </p:nvSpPr>
        <p:spPr>
          <a:xfrm>
            <a:off x="4687410" y="1803405"/>
            <a:ext cx="6132990" cy="182509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300" cap="all" dirty="0">
                <a:latin typeface="+mj-lt"/>
                <a:ea typeface="+mj-ea"/>
                <a:cs typeface="+mj-cs"/>
              </a:rPr>
              <a:t>Stella Vargas</a:t>
            </a:r>
          </a:p>
          <a:p>
            <a:pPr defTabSz="914400">
              <a:lnSpc>
                <a:spcPct val="90000"/>
              </a:lnSpc>
              <a:spcBef>
                <a:spcPct val="0"/>
              </a:spcBef>
              <a:spcAft>
                <a:spcPts val="600"/>
              </a:spcAft>
            </a:pPr>
            <a:r>
              <a:rPr lang="en-US" sz="3300" cap="all" dirty="0">
                <a:latin typeface="+mj-lt"/>
                <a:ea typeface="+mj-ea"/>
                <a:cs typeface="+mj-cs"/>
                <a:hlinkClick r:id="rId4"/>
              </a:rPr>
              <a:t>webberdbe@wwebber.com</a:t>
            </a:r>
            <a:endParaRPr lang="en-US" sz="3300" cap="all" dirty="0">
              <a:latin typeface="+mj-lt"/>
              <a:ea typeface="+mj-ea"/>
              <a:cs typeface="+mj-cs"/>
            </a:endParaRPr>
          </a:p>
          <a:p>
            <a:pPr defTabSz="914400">
              <a:lnSpc>
                <a:spcPct val="90000"/>
              </a:lnSpc>
              <a:spcBef>
                <a:spcPct val="0"/>
              </a:spcBef>
              <a:spcAft>
                <a:spcPts val="600"/>
              </a:spcAft>
            </a:pPr>
            <a:r>
              <a:rPr lang="en-US" sz="3300" cap="all" dirty="0">
                <a:latin typeface="+mj-lt"/>
                <a:ea typeface="+mj-ea"/>
                <a:cs typeface="+mj-cs"/>
              </a:rPr>
              <a:t>M:  346.224.4659</a:t>
            </a:r>
          </a:p>
        </p:txBody>
      </p:sp>
      <p:sp>
        <p:nvSpPr>
          <p:cNvPr id="5" name="Slide Number Placeholder 4"/>
          <p:cNvSpPr>
            <a:spLocks noGrp="1"/>
          </p:cNvSpPr>
          <p:nvPr>
            <p:ph type="sldNum" sz="quarter" idx="12"/>
          </p:nvPr>
        </p:nvSpPr>
        <p:spPr>
          <a:xfrm>
            <a:off x="8077200" y="1430866"/>
            <a:ext cx="2743200" cy="365125"/>
          </a:xfrm>
        </p:spPr>
        <p:txBody>
          <a:bodyPr vert="horz" lIns="91440" tIns="45720" rIns="91440" bIns="45720" rtlCol="0" anchor="ctr">
            <a:normAutofit/>
          </a:bodyPr>
          <a:lstStyle/>
          <a:p>
            <a:pPr>
              <a:spcAft>
                <a:spcPts val="600"/>
              </a:spcAft>
            </a:pPr>
            <a:fld id="{E19979AB-8924-4C05-A802-DA5C3AE2AAF5}" type="slidenum">
              <a:rPr lang="en-US" smtClean="0"/>
              <a:pPr>
                <a:spcAft>
                  <a:spcPts val="600"/>
                </a:spcAft>
              </a:pPr>
              <a:t>47</a:t>
            </a:fld>
            <a:endParaRPr lang="en-US" dirty="0"/>
          </a:p>
        </p:txBody>
      </p:sp>
      <p:pic>
        <p:nvPicPr>
          <p:cNvPr id="19" name="Graphic 18" descr="Email">
            <a:extLst>
              <a:ext uri="{FF2B5EF4-FFF2-40B4-BE49-F238E27FC236}">
                <a16:creationId xmlns:a16="http://schemas.microsoft.com/office/drawing/2014/main" id="{2775E781-A7B3-4196-AB24-9D5F625F38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4752" y="1801368"/>
            <a:ext cx="2660904" cy="2660904"/>
          </a:xfrm>
          <a:prstGeom prst="rect">
            <a:avLst/>
          </a:prstGeom>
        </p:spPr>
      </p:pic>
      <p:pic>
        <p:nvPicPr>
          <p:cNvPr id="4" name="Picture 3">
            <a:extLst>
              <a:ext uri="{FF2B5EF4-FFF2-40B4-BE49-F238E27FC236}">
                <a16:creationId xmlns:a16="http://schemas.microsoft.com/office/drawing/2014/main" id="{00BCDAF5-5D66-4E3F-B40B-1E950C50032E}"/>
              </a:ext>
            </a:extLst>
          </p:cNvPr>
          <p:cNvPicPr>
            <a:picLocks noChangeAspect="1"/>
          </p:cNvPicPr>
          <p:nvPr/>
        </p:nvPicPr>
        <p:blipFill>
          <a:blip r:embed="rId7"/>
          <a:stretch>
            <a:fillRect/>
          </a:stretch>
        </p:blipFill>
        <p:spPr>
          <a:xfrm>
            <a:off x="0" y="5958941"/>
            <a:ext cx="12192000" cy="899060"/>
          </a:xfrm>
          <a:prstGeom prst="rect">
            <a:avLst/>
          </a:prstGeom>
        </p:spPr>
      </p:pic>
    </p:spTree>
    <p:extLst>
      <p:ext uri="{BB962C8B-B14F-4D97-AF65-F5344CB8AC3E}">
        <p14:creationId xmlns:p14="http://schemas.microsoft.com/office/powerpoint/2010/main" val="301121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4380" cy="6857998"/>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1" y="1069847"/>
            <a:ext cx="12192380" cy="1877695"/>
          </a:xfrm>
          <a:custGeom>
            <a:avLst/>
            <a:gdLst/>
            <a:ahLst/>
            <a:cxnLst/>
            <a:rect l="l" t="t" r="r" b="b"/>
            <a:pathLst>
              <a:path w="12171045" h="1877695">
                <a:moveTo>
                  <a:pt x="0" y="1877567"/>
                </a:moveTo>
                <a:lnTo>
                  <a:pt x="12170664" y="1877567"/>
                </a:lnTo>
                <a:lnTo>
                  <a:pt x="12170664" y="0"/>
                </a:lnTo>
                <a:lnTo>
                  <a:pt x="0" y="0"/>
                </a:lnTo>
                <a:lnTo>
                  <a:pt x="0" y="1877567"/>
                </a:lnTo>
              </a:path>
            </a:pathLst>
          </a:custGeom>
          <a:solidFill>
            <a:srgbClr val="000000"/>
          </a:solidFill>
        </p:spPr>
        <p:txBody>
          <a:bodyPr wrap="square" lIns="0" tIns="0" rIns="0" bIns="0" rtlCol="0"/>
          <a:lstStyle/>
          <a:p>
            <a:endParaRPr dirty="0"/>
          </a:p>
        </p:txBody>
      </p:sp>
      <p:sp>
        <p:nvSpPr>
          <p:cNvPr id="4" name="object 4"/>
          <p:cNvSpPr/>
          <p:nvPr/>
        </p:nvSpPr>
        <p:spPr>
          <a:xfrm>
            <a:off x="1822069" y="1045159"/>
            <a:ext cx="8717280" cy="727252"/>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0" y="1653539"/>
            <a:ext cx="12191999" cy="1024889"/>
          </a:xfrm>
          <a:prstGeom prst="rect">
            <a:avLst/>
          </a:prstGeom>
          <a:blipFill>
            <a:blip r:embed="rId5" cstate="print"/>
            <a:stretch>
              <a:fillRect/>
            </a:stretch>
          </a:blipFill>
        </p:spPr>
        <p:txBody>
          <a:bodyPr wrap="square" lIns="0" tIns="0" rIns="0" bIns="0" rtlCol="0"/>
          <a:lstStyle/>
          <a:p>
            <a:endParaRPr dirty="0"/>
          </a:p>
        </p:txBody>
      </p:sp>
      <p:sp>
        <p:nvSpPr>
          <p:cNvPr id="6" name="object 6"/>
          <p:cNvSpPr txBox="1"/>
          <p:nvPr/>
        </p:nvSpPr>
        <p:spPr>
          <a:xfrm>
            <a:off x="210718" y="1868407"/>
            <a:ext cx="11683365" cy="482600"/>
          </a:xfrm>
          <a:prstGeom prst="rect">
            <a:avLst/>
          </a:prstGeom>
        </p:spPr>
        <p:txBody>
          <a:bodyPr vert="horz" wrap="square" lIns="0" tIns="0" rIns="0" bIns="0" rtlCol="0">
            <a:spAutoFit/>
          </a:bodyPr>
          <a:lstStyle/>
          <a:p>
            <a:pPr marL="12700">
              <a:lnSpc>
                <a:spcPct val="100000"/>
              </a:lnSpc>
              <a:tabLst>
                <a:tab pos="3238500" algn="l"/>
                <a:tab pos="3975100" algn="l"/>
                <a:tab pos="7452995" algn="l"/>
                <a:tab pos="10424795" algn="l"/>
              </a:tabLst>
            </a:pPr>
            <a:r>
              <a:rPr sz="3600" b="1" i="1" dirty="0">
                <a:solidFill>
                  <a:srgbClr val="FFC000"/>
                </a:solidFill>
                <a:latin typeface="Arial"/>
                <a:cs typeface="Arial"/>
              </a:rPr>
              <a:t>CIP</a:t>
            </a:r>
            <a:r>
              <a:rPr sz="3600" b="1" i="1" spc="-135" dirty="0">
                <a:solidFill>
                  <a:srgbClr val="FFC000"/>
                </a:solidFill>
                <a:latin typeface="Arial"/>
                <a:cs typeface="Arial"/>
              </a:rPr>
              <a:t> </a:t>
            </a:r>
            <a:r>
              <a:rPr sz="3600" b="1" i="1" spc="-70" dirty="0">
                <a:solidFill>
                  <a:srgbClr val="FFC000"/>
                </a:solidFill>
                <a:latin typeface="Arial"/>
                <a:cs typeface="Arial"/>
              </a:rPr>
              <a:t>W</a:t>
            </a:r>
            <a:r>
              <a:rPr sz="3600" b="1" i="1" dirty="0">
                <a:solidFill>
                  <a:srgbClr val="FFC000"/>
                </a:solidFill>
                <a:latin typeface="Arial"/>
                <a:cs typeface="Arial"/>
              </a:rPr>
              <a:t>orkshop	for	Heavy</a:t>
            </a:r>
            <a:r>
              <a:rPr sz="3600" b="1" i="1" spc="-15" dirty="0">
                <a:solidFill>
                  <a:srgbClr val="FFC000"/>
                </a:solidFill>
                <a:latin typeface="Arial"/>
                <a:cs typeface="Arial"/>
              </a:rPr>
              <a:t> </a:t>
            </a:r>
            <a:r>
              <a:rPr sz="3600" b="1" i="1" dirty="0">
                <a:solidFill>
                  <a:srgbClr val="FFC000"/>
                </a:solidFill>
                <a:latin typeface="Arial"/>
                <a:cs typeface="Arial"/>
              </a:rPr>
              <a:t>High</a:t>
            </a:r>
            <a:r>
              <a:rPr sz="3600" b="1" i="1" spc="-15" dirty="0">
                <a:solidFill>
                  <a:srgbClr val="FFC000"/>
                </a:solidFill>
                <a:latin typeface="Arial"/>
                <a:cs typeface="Arial"/>
              </a:rPr>
              <a:t>w</a:t>
            </a:r>
            <a:r>
              <a:rPr sz="3600" b="1" i="1" dirty="0">
                <a:solidFill>
                  <a:srgbClr val="FFC000"/>
                </a:solidFill>
                <a:latin typeface="Arial"/>
                <a:cs typeface="Arial"/>
              </a:rPr>
              <a:t>ay	Construction	Firms</a:t>
            </a:r>
            <a:endParaRPr sz="3600" dirty="0">
              <a:latin typeface="Arial"/>
              <a:cs typeface="Arial"/>
            </a:endParaRPr>
          </a:p>
        </p:txBody>
      </p:sp>
      <p:sp>
        <p:nvSpPr>
          <p:cNvPr id="7" name="object 7"/>
          <p:cNvSpPr txBox="1"/>
          <p:nvPr/>
        </p:nvSpPr>
        <p:spPr>
          <a:xfrm>
            <a:off x="12010135" y="6452412"/>
            <a:ext cx="102870" cy="177800"/>
          </a:xfrm>
          <a:prstGeom prst="rect">
            <a:avLst/>
          </a:prstGeom>
        </p:spPr>
        <p:txBody>
          <a:bodyPr vert="horz" wrap="square" lIns="0" tIns="0" rIns="0" bIns="0" rtlCol="0">
            <a:spAutoFit/>
          </a:bodyPr>
          <a:lstStyle/>
          <a:p>
            <a:pPr marL="12700">
              <a:lnSpc>
                <a:spcPct val="100000"/>
              </a:lnSpc>
            </a:pPr>
            <a:r>
              <a:rPr sz="1200" spc="-10" dirty="0">
                <a:solidFill>
                  <a:srgbClr val="888888"/>
                </a:solidFill>
                <a:latin typeface="Calibri"/>
                <a:cs typeface="Calibri"/>
              </a:rPr>
              <a:t>1</a:t>
            </a:r>
            <a:endParaRPr sz="1200" dirty="0">
              <a:latin typeface="Calibri"/>
              <a:cs typeface="Calibri"/>
            </a:endParaRPr>
          </a:p>
        </p:txBody>
      </p:sp>
      <p:sp>
        <p:nvSpPr>
          <p:cNvPr id="8" name="object 8"/>
          <p:cNvSpPr/>
          <p:nvPr/>
        </p:nvSpPr>
        <p:spPr>
          <a:xfrm>
            <a:off x="4458334" y="2325954"/>
            <a:ext cx="3589401" cy="565708"/>
          </a:xfrm>
          <a:prstGeom prst="rect">
            <a:avLst/>
          </a:prstGeom>
          <a:blipFill>
            <a:blip r:embed="rId6" cstate="print"/>
            <a:stretch>
              <a:fillRect/>
            </a:stretch>
          </a:blipFill>
        </p:spPr>
        <p:txBody>
          <a:bodyPr wrap="square" lIns="0" tIns="0" rIns="0" bIns="0" rtlCol="0"/>
          <a:lstStyle/>
          <a:p>
            <a:endParaRPr dirty="0"/>
          </a:p>
        </p:txBody>
      </p:sp>
      <p:sp>
        <p:nvSpPr>
          <p:cNvPr id="9" name="object 9"/>
          <p:cNvSpPr/>
          <p:nvPr/>
        </p:nvSpPr>
        <p:spPr>
          <a:xfrm>
            <a:off x="9092183" y="5600700"/>
            <a:ext cx="2452116" cy="925068"/>
          </a:xfrm>
          <a:prstGeom prst="rect">
            <a:avLst/>
          </a:prstGeom>
          <a:blipFill>
            <a:blip r:embed="rId7" cstate="print"/>
            <a:stretch>
              <a:fillRect/>
            </a:stretch>
          </a:blipFill>
        </p:spPr>
        <p:txBody>
          <a:bodyPr wrap="square" lIns="0" tIns="0" rIns="0" bIns="0" rtlCol="0"/>
          <a:lstStyle/>
          <a:p>
            <a:endParaRPr dirty="0"/>
          </a:p>
        </p:txBody>
      </p:sp>
      <p:sp>
        <p:nvSpPr>
          <p:cNvPr id="10" name="object 10"/>
          <p:cNvSpPr txBox="1"/>
          <p:nvPr/>
        </p:nvSpPr>
        <p:spPr>
          <a:xfrm>
            <a:off x="8211527" y="5169813"/>
            <a:ext cx="3552581" cy="430887"/>
          </a:xfrm>
          <a:prstGeom prst="rect">
            <a:avLst/>
          </a:prstGeom>
        </p:spPr>
        <p:txBody>
          <a:bodyPr vert="horz" wrap="square" lIns="0" tIns="0" rIns="0" bIns="0" rtlCol="0">
            <a:spAutoFit/>
          </a:bodyPr>
          <a:lstStyle/>
          <a:p>
            <a:pPr marL="12700">
              <a:lnSpc>
                <a:spcPct val="100000"/>
              </a:lnSpc>
            </a:pPr>
            <a:r>
              <a:rPr sz="2800" b="1" spc="-20" dirty="0">
                <a:latin typeface="Calibri"/>
                <a:cs typeface="Calibri"/>
              </a:rPr>
              <a:t>An</a:t>
            </a:r>
            <a:r>
              <a:rPr sz="2800" b="1" spc="-55" dirty="0">
                <a:latin typeface="Calibri"/>
                <a:cs typeface="Calibri"/>
              </a:rPr>
              <a:t>g</a:t>
            </a:r>
            <a:r>
              <a:rPr sz="2800" b="1" spc="-20" dirty="0">
                <a:latin typeface="Calibri"/>
                <a:cs typeface="Calibri"/>
              </a:rPr>
              <a:t>el</a:t>
            </a:r>
            <a:r>
              <a:rPr sz="2800" b="1" spc="-15" dirty="0">
                <a:latin typeface="Calibri"/>
                <a:cs typeface="Calibri"/>
              </a:rPr>
              <a:t>a</a:t>
            </a:r>
            <a:r>
              <a:rPr sz="2800" b="1" spc="15" dirty="0">
                <a:latin typeface="Calibri"/>
                <a:cs typeface="Calibri"/>
              </a:rPr>
              <a:t> </a:t>
            </a:r>
            <a:r>
              <a:rPr sz="2800" b="1" spc="-15" dirty="0">
                <a:latin typeface="Calibri"/>
                <a:cs typeface="Calibri"/>
              </a:rPr>
              <a:t>Ber</a:t>
            </a:r>
            <a:r>
              <a:rPr sz="2800" b="1" spc="-5" dirty="0">
                <a:latin typeface="Calibri"/>
                <a:cs typeface="Calibri"/>
              </a:rPr>
              <a:t>r</a:t>
            </a:r>
            <a:r>
              <a:rPr sz="2800" b="1" spc="-20" dirty="0">
                <a:latin typeface="Calibri"/>
                <a:cs typeface="Calibri"/>
              </a:rPr>
              <a:t>y-</a:t>
            </a:r>
            <a:r>
              <a:rPr sz="2800" b="1" spc="-75" dirty="0">
                <a:latin typeface="Calibri"/>
                <a:cs typeface="Calibri"/>
              </a:rPr>
              <a:t>R</a:t>
            </a:r>
            <a:r>
              <a:rPr sz="2800" b="1" spc="-15" dirty="0">
                <a:latin typeface="Calibri"/>
                <a:cs typeface="Calibri"/>
              </a:rPr>
              <a:t>ob</a:t>
            </a:r>
            <a:r>
              <a:rPr sz="2800" b="1" spc="-30" dirty="0">
                <a:latin typeface="Calibri"/>
                <a:cs typeface="Calibri"/>
              </a:rPr>
              <a:t>e</a:t>
            </a:r>
            <a:r>
              <a:rPr sz="2800" b="1" spc="-35" dirty="0">
                <a:latin typeface="Calibri"/>
                <a:cs typeface="Calibri"/>
              </a:rPr>
              <a:t>r</a:t>
            </a:r>
            <a:r>
              <a:rPr sz="2800" b="1" spc="-15" dirty="0">
                <a:latin typeface="Calibri"/>
                <a:cs typeface="Calibri"/>
              </a:rPr>
              <a:t>son</a:t>
            </a:r>
            <a:endParaRPr sz="2800" dirty="0">
              <a:latin typeface="Calibri"/>
              <a:cs typeface="Calibri"/>
            </a:endParaRPr>
          </a:p>
        </p:txBody>
      </p:sp>
    </p:spTree>
    <p:extLst>
      <p:ext uri="{BB962C8B-B14F-4D97-AF65-F5344CB8AC3E}">
        <p14:creationId xmlns:p14="http://schemas.microsoft.com/office/powerpoint/2010/main" val="2301405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driving down a busy highway&#10;&#10;Description automatically generated">
            <a:extLst>
              <a:ext uri="{FF2B5EF4-FFF2-40B4-BE49-F238E27FC236}">
                <a16:creationId xmlns:a16="http://schemas.microsoft.com/office/drawing/2014/main" id="{E9081F0B-01D7-46C1-A0DE-9893AB775D2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10966"/>
            <a:ext cx="12192001" cy="6544288"/>
          </a:xfrm>
          <a:prstGeom prst="rect">
            <a:avLst/>
          </a:prstGeom>
          <a:effectLst/>
        </p:spPr>
      </p:pic>
      <p:sp>
        <p:nvSpPr>
          <p:cNvPr id="10" name="Title 1">
            <a:extLst>
              <a:ext uri="{FF2B5EF4-FFF2-40B4-BE49-F238E27FC236}">
                <a16:creationId xmlns:a16="http://schemas.microsoft.com/office/drawing/2014/main" id="{39DDB3F4-4937-47C1-884E-8B96D276CCB2}"/>
              </a:ext>
            </a:extLst>
          </p:cNvPr>
          <p:cNvSpPr>
            <a:spLocks noGrp="1"/>
          </p:cNvSpPr>
          <p:nvPr>
            <p:ph type="title"/>
          </p:nvPr>
        </p:nvSpPr>
        <p:spPr>
          <a:xfrm>
            <a:off x="4028660" y="152400"/>
            <a:ext cx="6105939" cy="548640"/>
          </a:xfrm>
        </p:spPr>
        <p:txBody>
          <a:bodyPr/>
          <a:lstStyle/>
          <a:p>
            <a:pPr marL="12700">
              <a:lnSpc>
                <a:spcPct val="100000"/>
              </a:lnSpc>
            </a:pPr>
            <a:br>
              <a:rPr lang="en-US" spc="-120" dirty="0">
                <a:solidFill>
                  <a:srgbClr val="010300"/>
                </a:solidFill>
                <a:latin typeface="Calibri"/>
                <a:cs typeface="Calibri"/>
              </a:rPr>
            </a:br>
            <a:r>
              <a:rPr lang="en-US" u="sng" spc="-120" dirty="0">
                <a:solidFill>
                  <a:srgbClr val="010300"/>
                </a:solidFill>
                <a:latin typeface="Calibri"/>
                <a:cs typeface="Calibri"/>
              </a:rPr>
              <a:t>Current Project O</a:t>
            </a:r>
            <a:r>
              <a:rPr lang="en-US" u="sng" spc="-125" dirty="0">
                <a:solidFill>
                  <a:srgbClr val="010300"/>
                </a:solidFill>
                <a:latin typeface="Calibri"/>
                <a:cs typeface="Calibri"/>
              </a:rPr>
              <a:t>pp</a:t>
            </a:r>
            <a:r>
              <a:rPr lang="en-US" u="sng" spc="-135" dirty="0">
                <a:solidFill>
                  <a:srgbClr val="010300"/>
                </a:solidFill>
                <a:latin typeface="Calibri"/>
                <a:cs typeface="Calibri"/>
              </a:rPr>
              <a:t>o</a:t>
            </a:r>
            <a:r>
              <a:rPr lang="en-US" u="sng" spc="-175" dirty="0">
                <a:solidFill>
                  <a:srgbClr val="010300"/>
                </a:solidFill>
                <a:latin typeface="Calibri"/>
                <a:cs typeface="Calibri"/>
              </a:rPr>
              <a:t>r</a:t>
            </a:r>
            <a:r>
              <a:rPr lang="en-US" u="sng" spc="-55" dirty="0">
                <a:solidFill>
                  <a:srgbClr val="010300"/>
                </a:solidFill>
                <a:latin typeface="Calibri"/>
                <a:cs typeface="Calibri"/>
              </a:rPr>
              <a:t>t</a:t>
            </a:r>
            <a:r>
              <a:rPr lang="en-US" u="sng" dirty="0">
                <a:solidFill>
                  <a:srgbClr val="010300"/>
                </a:solidFill>
                <a:latin typeface="Calibri"/>
                <a:cs typeface="Calibri"/>
              </a:rPr>
              <a:t>u</a:t>
            </a:r>
            <a:r>
              <a:rPr lang="en-US" u="sng" spc="-85" dirty="0">
                <a:solidFill>
                  <a:srgbClr val="010300"/>
                </a:solidFill>
                <a:latin typeface="Calibri"/>
                <a:cs typeface="Calibri"/>
              </a:rPr>
              <a:t>n</a:t>
            </a:r>
            <a:r>
              <a:rPr lang="en-US" u="sng" spc="-114" dirty="0">
                <a:solidFill>
                  <a:srgbClr val="010300"/>
                </a:solidFill>
                <a:latin typeface="Calibri"/>
                <a:cs typeface="Calibri"/>
              </a:rPr>
              <a:t>i</a:t>
            </a:r>
            <a:r>
              <a:rPr lang="en-US" u="sng" spc="-55" dirty="0">
                <a:solidFill>
                  <a:srgbClr val="010300"/>
                </a:solidFill>
                <a:latin typeface="Calibri"/>
                <a:cs typeface="Calibri"/>
              </a:rPr>
              <a:t>t</a:t>
            </a:r>
            <a:r>
              <a:rPr lang="en-US" u="sng" spc="-114" dirty="0">
                <a:solidFill>
                  <a:srgbClr val="010300"/>
                </a:solidFill>
                <a:latin typeface="Calibri"/>
                <a:cs typeface="Calibri"/>
              </a:rPr>
              <a:t>i</a:t>
            </a:r>
            <a:r>
              <a:rPr lang="en-US" u="sng" spc="-80" dirty="0">
                <a:solidFill>
                  <a:srgbClr val="010300"/>
                </a:solidFill>
                <a:latin typeface="Calibri"/>
                <a:cs typeface="Calibri"/>
              </a:rPr>
              <a:t>e</a:t>
            </a:r>
            <a:r>
              <a:rPr lang="en-US" u="sng" spc="-100" dirty="0">
                <a:solidFill>
                  <a:srgbClr val="010300"/>
                </a:solidFill>
                <a:latin typeface="Calibri"/>
                <a:cs typeface="Calibri"/>
              </a:rPr>
              <a:t>s</a:t>
            </a:r>
            <a:br>
              <a:rPr lang="en-US" u="sng" dirty="0">
                <a:latin typeface="Calibri"/>
                <a:cs typeface="Calibri"/>
              </a:rPr>
            </a:br>
            <a:endParaRPr lang="en-US" u="sng" dirty="0">
              <a:solidFill>
                <a:srgbClr val="EBB700"/>
              </a:solidFill>
            </a:endParaRPr>
          </a:p>
        </p:txBody>
      </p:sp>
      <p:sp>
        <p:nvSpPr>
          <p:cNvPr id="14" name="Content Placeholder 2">
            <a:extLst>
              <a:ext uri="{FF2B5EF4-FFF2-40B4-BE49-F238E27FC236}">
                <a16:creationId xmlns:a16="http://schemas.microsoft.com/office/drawing/2014/main" id="{695B63C4-2374-400C-98C8-AB8B5987F859}"/>
              </a:ext>
            </a:extLst>
          </p:cNvPr>
          <p:cNvSpPr>
            <a:spLocks noGrp="1"/>
          </p:cNvSpPr>
          <p:nvPr>
            <p:ph idx="1"/>
          </p:nvPr>
        </p:nvSpPr>
        <p:spPr>
          <a:xfrm>
            <a:off x="159026" y="864406"/>
            <a:ext cx="9183922" cy="4727110"/>
          </a:xfrm>
        </p:spPr>
        <p:txBody>
          <a:bodyPr>
            <a:normAutofit fontScale="92500" lnSpcReduction="20000"/>
          </a:bodyPr>
          <a:lstStyle/>
          <a:p>
            <a:r>
              <a:rPr lang="en-US" sz="3400" u="sng" dirty="0">
                <a:effectLst>
                  <a:outerShdw blurRad="38100" dist="38100" dir="2700000" algn="tl">
                    <a:srgbClr val="000000">
                      <a:alpha val="43137"/>
                    </a:srgbClr>
                  </a:outerShdw>
                </a:effectLst>
              </a:rPr>
              <a:t>NORTH TARRANT EXPRESS 35W- SEGMENT 3C</a:t>
            </a:r>
          </a:p>
          <a:p>
            <a:endParaRPr lang="en-US" u="sng" dirty="0">
              <a:effectLst>
                <a:outerShdw blurRad="38100" dist="38100" dir="2700000" algn="tl">
                  <a:srgbClr val="000000">
                    <a:alpha val="43137"/>
                  </a:srgbClr>
                </a:outerShdw>
              </a:effectLst>
            </a:endParaRPr>
          </a:p>
          <a:p>
            <a:r>
              <a:rPr lang="en-US" sz="2900" dirty="0"/>
              <a:t>Total Project Value</a:t>
            </a:r>
            <a:r>
              <a:rPr lang="en-US" sz="2900" b="0" dirty="0"/>
              <a:t>: $601.7 M</a:t>
            </a:r>
          </a:p>
          <a:p>
            <a:endParaRPr lang="en-US" sz="2252" dirty="0"/>
          </a:p>
          <a:p>
            <a:pPr marL="343266" indent="-343266">
              <a:buFont typeface="Arial" panose="020B0604020202020204" pitchFamily="34" charset="0"/>
              <a:buChar char="•"/>
            </a:pPr>
            <a:r>
              <a:rPr lang="en-US" sz="2600" b="0" dirty="0"/>
              <a:t>Addition of Managed Lanes from  North Tarrant</a:t>
            </a:r>
          </a:p>
          <a:p>
            <a:pPr marL="0" indent="0"/>
            <a:r>
              <a:rPr lang="en-US" sz="2600" b="0" dirty="0"/>
              <a:t>         Parkway to Eagle Parkway (7 miles)</a:t>
            </a:r>
          </a:p>
          <a:p>
            <a:pPr marL="343266" indent="-343266">
              <a:buFont typeface="Arial" panose="020B0604020202020204" pitchFamily="34" charset="0"/>
              <a:buChar char="•"/>
            </a:pPr>
            <a:endParaRPr lang="en-US" sz="2252" dirty="0"/>
          </a:p>
          <a:p>
            <a:pPr marL="343266" indent="-343266">
              <a:buFont typeface="Arial" panose="020B0604020202020204" pitchFamily="34" charset="0"/>
              <a:buChar char="•"/>
            </a:pPr>
            <a:r>
              <a:rPr lang="en-US" sz="3100" dirty="0"/>
              <a:t>Project length: 2019-2023</a:t>
            </a:r>
          </a:p>
          <a:p>
            <a:pPr marL="343266" indent="-343266">
              <a:buFont typeface="Arial" panose="020B0604020202020204" pitchFamily="34" charset="0"/>
              <a:buChar char="•"/>
            </a:pPr>
            <a:endParaRPr lang="en-US" sz="2252" b="0" dirty="0"/>
          </a:p>
          <a:p>
            <a:pPr marL="12700">
              <a:lnSpc>
                <a:spcPct val="100000"/>
              </a:lnSpc>
              <a:tabLst>
                <a:tab pos="2380615" algn="l"/>
              </a:tabLst>
            </a:pPr>
            <a:r>
              <a:rPr lang="en-US" sz="3500" spc="-5" dirty="0">
                <a:latin typeface="Calibri"/>
                <a:cs typeface="Calibri"/>
              </a:rPr>
              <a:t>DB</a:t>
            </a:r>
            <a:r>
              <a:rPr lang="en-US" sz="3500" dirty="0">
                <a:latin typeface="Calibri"/>
                <a:cs typeface="Calibri"/>
              </a:rPr>
              <a:t>E</a:t>
            </a:r>
            <a:r>
              <a:rPr lang="en-US" sz="3500" spc="5" dirty="0">
                <a:latin typeface="Calibri"/>
                <a:cs typeface="Calibri"/>
              </a:rPr>
              <a:t> </a:t>
            </a:r>
            <a:r>
              <a:rPr lang="en-US" sz="3500" spc="-15" dirty="0">
                <a:latin typeface="Calibri"/>
                <a:cs typeface="Calibri"/>
              </a:rPr>
              <a:t>C</a:t>
            </a:r>
            <a:r>
              <a:rPr lang="en-US" sz="3500" dirty="0">
                <a:latin typeface="Calibri"/>
                <a:cs typeface="Calibri"/>
              </a:rPr>
              <a:t>o</a:t>
            </a:r>
            <a:r>
              <a:rPr lang="en-US" sz="3500" spc="-25" dirty="0">
                <a:latin typeface="Calibri"/>
                <a:cs typeface="Calibri"/>
              </a:rPr>
              <a:t>n</a:t>
            </a:r>
            <a:r>
              <a:rPr lang="en-US" sz="3500" spc="-35" dirty="0">
                <a:latin typeface="Calibri"/>
                <a:cs typeface="Calibri"/>
              </a:rPr>
              <a:t>t</a:t>
            </a:r>
            <a:r>
              <a:rPr lang="en-US" sz="3500" dirty="0">
                <a:latin typeface="Calibri"/>
                <a:cs typeface="Calibri"/>
              </a:rPr>
              <a:t>act:	</a:t>
            </a:r>
            <a:r>
              <a:rPr lang="en-US" sz="3500" spc="-254" dirty="0">
                <a:latin typeface="Calibri"/>
                <a:cs typeface="Calibri"/>
              </a:rPr>
              <a:t>Y</a:t>
            </a:r>
            <a:r>
              <a:rPr lang="en-US" sz="3500" dirty="0">
                <a:latin typeface="Calibri"/>
                <a:cs typeface="Calibri"/>
              </a:rPr>
              <a:t>olanda</a:t>
            </a:r>
            <a:r>
              <a:rPr lang="en-US" sz="3500" spc="-45" dirty="0">
                <a:latin typeface="Calibri"/>
                <a:cs typeface="Calibri"/>
              </a:rPr>
              <a:t> </a:t>
            </a:r>
            <a:r>
              <a:rPr lang="en-US" sz="3500" spc="-5" dirty="0">
                <a:latin typeface="Calibri"/>
                <a:cs typeface="Calibri"/>
              </a:rPr>
              <a:t>Coleman</a:t>
            </a:r>
            <a:endParaRPr lang="en-US" sz="3500" dirty="0">
              <a:latin typeface="Calibri"/>
              <a:cs typeface="Calibri"/>
            </a:endParaRPr>
          </a:p>
          <a:p>
            <a:pPr marL="2393315">
              <a:lnSpc>
                <a:spcPct val="100000"/>
              </a:lnSpc>
            </a:pPr>
            <a:r>
              <a:rPr lang="en-US" sz="3500" spc="-45" dirty="0">
                <a:latin typeface="Calibri"/>
                <a:cs typeface="Calibri"/>
                <a:hlinkClick r:id="rId3"/>
              </a:rPr>
              <a:t>y</a:t>
            </a:r>
            <a:r>
              <a:rPr lang="en-US" sz="3500" spc="-5" dirty="0">
                <a:latin typeface="Calibri"/>
                <a:cs typeface="Calibri"/>
                <a:hlinkClick r:id="rId3"/>
              </a:rPr>
              <a:t>cole</a:t>
            </a:r>
            <a:r>
              <a:rPr lang="en-US" sz="3500" spc="-10" dirty="0">
                <a:latin typeface="Calibri"/>
                <a:cs typeface="Calibri"/>
                <a:hlinkClick r:id="rId3"/>
              </a:rPr>
              <a:t>m</a:t>
            </a:r>
            <a:r>
              <a:rPr lang="en-US" sz="3500" dirty="0">
                <a:latin typeface="Calibri"/>
                <a:cs typeface="Calibri"/>
                <a:hlinkClick r:id="rId3"/>
              </a:rPr>
              <a:t>an@</a:t>
            </a:r>
            <a:r>
              <a:rPr lang="en-US" sz="3500" spc="-75" dirty="0">
                <a:latin typeface="Calibri"/>
                <a:cs typeface="Calibri"/>
                <a:hlinkClick r:id="rId3"/>
              </a:rPr>
              <a:t>f</a:t>
            </a:r>
            <a:r>
              <a:rPr lang="en-US" sz="3500" spc="-5" dirty="0">
                <a:latin typeface="Calibri"/>
                <a:cs typeface="Calibri"/>
                <a:hlinkClick r:id="rId3"/>
              </a:rPr>
              <a:t>er</a:t>
            </a:r>
            <a:r>
              <a:rPr lang="en-US" sz="3500" spc="-45" dirty="0">
                <a:latin typeface="Calibri"/>
                <a:cs typeface="Calibri"/>
                <a:hlinkClick r:id="rId3"/>
              </a:rPr>
              <a:t>r</a:t>
            </a:r>
            <a:r>
              <a:rPr lang="en-US" sz="3500" dirty="0">
                <a:latin typeface="Calibri"/>
                <a:cs typeface="Calibri"/>
                <a:hlinkClick r:id="rId3"/>
              </a:rPr>
              <a:t>o</a:t>
            </a:r>
            <a:r>
              <a:rPr lang="en-US" sz="3500" spc="-15" dirty="0">
                <a:latin typeface="Calibri"/>
                <a:cs typeface="Calibri"/>
                <a:hlinkClick r:id="rId3"/>
              </a:rPr>
              <a:t>v</a:t>
            </a:r>
            <a:r>
              <a:rPr lang="en-US" sz="3500" dirty="0">
                <a:latin typeface="Calibri"/>
                <a:cs typeface="Calibri"/>
                <a:hlinkClick r:id="rId3"/>
              </a:rPr>
              <a:t>ial</a:t>
            </a:r>
            <a:r>
              <a:rPr lang="en-US" sz="3500" spc="-10" dirty="0">
                <a:latin typeface="Calibri"/>
                <a:cs typeface="Calibri"/>
                <a:hlinkClick r:id="rId3"/>
              </a:rPr>
              <a:t>.</a:t>
            </a:r>
            <a:r>
              <a:rPr lang="en-US" sz="3500" dirty="0">
                <a:latin typeface="Calibri"/>
                <a:cs typeface="Calibri"/>
                <a:hlinkClick r:id="rId3"/>
              </a:rPr>
              <a:t>us</a:t>
            </a:r>
            <a:endParaRPr lang="en-US" sz="3500" dirty="0">
              <a:latin typeface="Calibri"/>
              <a:cs typeface="Calibri"/>
            </a:endParaRPr>
          </a:p>
          <a:p>
            <a:pPr marL="0" indent="0"/>
            <a:endParaRPr lang="en-US" sz="1652" b="0" dirty="0"/>
          </a:p>
          <a:p>
            <a:pPr marL="0" indent="0"/>
            <a:endParaRPr lang="en-US" sz="1652" b="0" dirty="0"/>
          </a:p>
          <a:p>
            <a:pPr marL="343266" indent="-343266">
              <a:buFont typeface="Arial" panose="020B0604020202020204" pitchFamily="34" charset="0"/>
              <a:buChar char="•"/>
            </a:pPr>
            <a:endParaRPr lang="en-US" sz="2252" dirty="0"/>
          </a:p>
          <a:p>
            <a:pPr marL="343266" indent="-343266">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A736C1BF-0E88-44B0-9807-C2E10487243B}"/>
              </a:ext>
            </a:extLst>
          </p:cNvPr>
          <p:cNvPicPr>
            <a:picLocks noChangeAspect="1"/>
          </p:cNvPicPr>
          <p:nvPr/>
        </p:nvPicPr>
        <p:blipFill>
          <a:blip r:embed="rId4"/>
          <a:stretch>
            <a:fillRect/>
          </a:stretch>
        </p:blipFill>
        <p:spPr>
          <a:xfrm>
            <a:off x="8234686" y="1091828"/>
            <a:ext cx="3479638" cy="5037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object 13">
            <a:extLst>
              <a:ext uri="{FF2B5EF4-FFF2-40B4-BE49-F238E27FC236}">
                <a16:creationId xmlns:a16="http://schemas.microsoft.com/office/drawing/2014/main" id="{F192B0A9-53E1-4587-AD12-71B47FC1773B}"/>
              </a:ext>
            </a:extLst>
          </p:cNvPr>
          <p:cNvSpPr/>
          <p:nvPr/>
        </p:nvSpPr>
        <p:spPr>
          <a:xfrm>
            <a:off x="256320" y="65950"/>
            <a:ext cx="2094905" cy="579947"/>
          </a:xfrm>
          <a:prstGeom prst="rect">
            <a:avLst/>
          </a:prstGeom>
          <a:blipFill>
            <a:blip r:embed="rId5" cstate="print"/>
            <a:stretch>
              <a:fillRect/>
            </a:stretch>
          </a:blipFill>
        </p:spPr>
        <p:txBody>
          <a:bodyPr wrap="square" lIns="0" tIns="0" rIns="0" bIns="0" rtlCol="0"/>
          <a:lstStyle/>
          <a:p>
            <a:endParaRPr dirty="0"/>
          </a:p>
        </p:txBody>
      </p:sp>
      <p:sp>
        <p:nvSpPr>
          <p:cNvPr id="12" name="object 15">
            <a:extLst>
              <a:ext uri="{FF2B5EF4-FFF2-40B4-BE49-F238E27FC236}">
                <a16:creationId xmlns:a16="http://schemas.microsoft.com/office/drawing/2014/main" id="{0C618C87-5BC5-4E48-9945-33100E764063}"/>
              </a:ext>
            </a:extLst>
          </p:cNvPr>
          <p:cNvSpPr/>
          <p:nvPr/>
        </p:nvSpPr>
        <p:spPr>
          <a:xfrm>
            <a:off x="176705" y="5782619"/>
            <a:ext cx="2254134" cy="583997"/>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6329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2940-67A5-4E9B-A737-1C73B8AEE9AE}"/>
              </a:ext>
            </a:extLst>
          </p:cNvPr>
          <p:cNvSpPr>
            <a:spLocks noGrp="1"/>
          </p:cNvSpPr>
          <p:nvPr>
            <p:ph type="title"/>
          </p:nvPr>
        </p:nvSpPr>
        <p:spPr>
          <a:xfrm>
            <a:off x="2602659" y="876300"/>
            <a:ext cx="7024744" cy="914400"/>
          </a:xfrm>
        </p:spPr>
        <p:txBody>
          <a:bodyPr>
            <a:normAutofit fontScale="90000"/>
          </a:bodyPr>
          <a:lstStyle/>
          <a:p>
            <a:pPr algn="ctr"/>
            <a:r>
              <a:rPr lang="en-US" b="1" dirty="0">
                <a:solidFill>
                  <a:schemeClr val="tx2"/>
                </a:solidFill>
                <a:latin typeface="Arial" panose="020B0604020202020204" pitchFamily="34" charset="0"/>
                <a:cs typeface="Arial" panose="020B0604020202020204" pitchFamily="34" charset="0"/>
              </a:rPr>
              <a:t>Cooperative Inclusion Plan</a:t>
            </a:r>
            <a:endParaRPr lang="en-US" dirty="0">
              <a:solidFill>
                <a:schemeClr val="tx2"/>
              </a:solidFill>
            </a:endParaRPr>
          </a:p>
        </p:txBody>
      </p:sp>
      <p:sp>
        <p:nvSpPr>
          <p:cNvPr id="3" name="Content Placeholder 2">
            <a:extLst>
              <a:ext uri="{FF2B5EF4-FFF2-40B4-BE49-F238E27FC236}">
                <a16:creationId xmlns:a16="http://schemas.microsoft.com/office/drawing/2014/main" id="{C0D89BA6-7D84-4DCA-86BD-62099BE73170}"/>
              </a:ext>
            </a:extLst>
          </p:cNvPr>
          <p:cNvSpPr>
            <a:spLocks noGrp="1"/>
          </p:cNvSpPr>
          <p:nvPr>
            <p:ph idx="1"/>
          </p:nvPr>
        </p:nvSpPr>
        <p:spPr>
          <a:xfrm>
            <a:off x="232770" y="5048250"/>
            <a:ext cx="9052200" cy="1447800"/>
          </a:xfrm>
        </p:spPr>
        <p:txBody>
          <a:bodyPr>
            <a:normAutofit/>
          </a:bodyPr>
          <a:lstStyle/>
          <a:p>
            <a:pPr marL="68580" indent="0">
              <a:buNone/>
            </a:pPr>
            <a:endParaRPr lang="en-US" b="1" dirty="0"/>
          </a:p>
          <a:p>
            <a:pPr marL="68580" indent="0">
              <a:buNone/>
            </a:pPr>
            <a:endParaRPr lang="en-US" b="1" dirty="0"/>
          </a:p>
          <a:p>
            <a:pPr marL="68580" indent="0">
              <a:buNone/>
            </a:pPr>
            <a:endParaRPr lang="en-US" dirty="0"/>
          </a:p>
        </p:txBody>
      </p:sp>
      <p:pic>
        <p:nvPicPr>
          <p:cNvPr id="8" name="Picture 7">
            <a:extLst>
              <a:ext uri="{FF2B5EF4-FFF2-40B4-BE49-F238E27FC236}">
                <a16:creationId xmlns:a16="http://schemas.microsoft.com/office/drawing/2014/main" id="{D9394F13-13CA-4530-8FFF-A18672378E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750" y="2115723"/>
            <a:ext cx="3106371" cy="3108960"/>
          </a:xfrm>
          <a:prstGeom prst="rect">
            <a:avLst/>
          </a:prstGeom>
        </p:spPr>
      </p:pic>
      <p:sp>
        <p:nvSpPr>
          <p:cNvPr id="4" name="Rectangle 3">
            <a:extLst>
              <a:ext uri="{FF2B5EF4-FFF2-40B4-BE49-F238E27FC236}">
                <a16:creationId xmlns:a16="http://schemas.microsoft.com/office/drawing/2014/main" id="{CE430968-200B-4B70-85BA-6B0015161EFE}"/>
              </a:ext>
            </a:extLst>
          </p:cNvPr>
          <p:cNvSpPr/>
          <p:nvPr/>
        </p:nvSpPr>
        <p:spPr>
          <a:xfrm>
            <a:off x="392723" y="5572720"/>
            <a:ext cx="6096000" cy="923330"/>
          </a:xfrm>
          <a:prstGeom prst="rect">
            <a:avLst/>
          </a:prstGeom>
        </p:spPr>
        <p:txBody>
          <a:bodyPr>
            <a:spAutoFit/>
          </a:bodyPr>
          <a:lstStyle/>
          <a:p>
            <a:pPr marL="68580" indent="0">
              <a:buNone/>
            </a:pPr>
            <a:r>
              <a:rPr lang="en-US" b="1" dirty="0"/>
              <a:t>Connor VanSteenberg</a:t>
            </a:r>
          </a:p>
          <a:p>
            <a:pPr marL="68580" indent="0">
              <a:buNone/>
            </a:pPr>
            <a:r>
              <a:rPr lang="en-US" b="1" dirty="0"/>
              <a:t>North Texas Area Manager</a:t>
            </a:r>
          </a:p>
          <a:p>
            <a:pPr marL="68580" indent="0">
              <a:buNone/>
            </a:pPr>
            <a:r>
              <a:rPr lang="en-US" b="1" dirty="0"/>
              <a:t>The Associated General Contractors of TX (AGC)</a:t>
            </a:r>
          </a:p>
        </p:txBody>
      </p:sp>
    </p:spTree>
    <p:extLst>
      <p:ext uri="{BB962C8B-B14F-4D97-AF65-F5344CB8AC3E}">
        <p14:creationId xmlns:p14="http://schemas.microsoft.com/office/powerpoint/2010/main" val="1395324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0D4BF0-F68E-465C-AC2A-D83F8E84C97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79954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path>
            </a:pathLst>
          </a:custGeom>
          <a:solidFill>
            <a:srgbClr val="252525"/>
          </a:solidFill>
        </p:spPr>
        <p:txBody>
          <a:bodyPr wrap="square" lIns="0" tIns="0" rIns="0" bIns="0" rtlCol="0"/>
          <a:lstStyle/>
          <a:p>
            <a:r>
              <a:rPr lang="en-US" dirty="0"/>
              <a:t>t</a:t>
            </a:r>
            <a:endParaRPr dirty="0"/>
          </a:p>
        </p:txBody>
      </p:sp>
      <p:sp>
        <p:nvSpPr>
          <p:cNvPr id="4" name="object 4"/>
          <p:cNvSpPr txBox="1"/>
          <p:nvPr/>
        </p:nvSpPr>
        <p:spPr>
          <a:xfrm>
            <a:off x="6584569" y="2007388"/>
            <a:ext cx="4493739" cy="4262705"/>
          </a:xfrm>
          <a:prstGeom prst="rect">
            <a:avLst/>
          </a:prstGeom>
        </p:spPr>
        <p:txBody>
          <a:bodyPr vert="horz" wrap="square" lIns="0" tIns="0" rIns="0" bIns="0" rtlCol="0">
            <a:spAutoFit/>
          </a:bodyPr>
          <a:lstStyle/>
          <a:p>
            <a:pPr marL="1035685">
              <a:lnSpc>
                <a:spcPct val="100000"/>
              </a:lnSpc>
            </a:pPr>
            <a:r>
              <a:rPr sz="2800" b="1" spc="145" dirty="0">
                <a:solidFill>
                  <a:srgbClr val="F8CF2C"/>
                </a:solidFill>
                <a:latin typeface="Calibri"/>
                <a:cs typeface="Calibri"/>
              </a:rPr>
              <a:t>P</a:t>
            </a:r>
            <a:r>
              <a:rPr sz="2800" b="1" spc="-100" dirty="0">
                <a:solidFill>
                  <a:srgbClr val="F8CF2C"/>
                </a:solidFill>
                <a:latin typeface="Calibri"/>
                <a:cs typeface="Calibri"/>
              </a:rPr>
              <a:t>r</a:t>
            </a:r>
            <a:r>
              <a:rPr sz="2800" b="1" spc="-70" dirty="0">
                <a:solidFill>
                  <a:srgbClr val="F8CF2C"/>
                </a:solidFill>
                <a:latin typeface="Calibri"/>
                <a:cs typeface="Calibri"/>
              </a:rPr>
              <a:t>o</a:t>
            </a:r>
            <a:r>
              <a:rPr sz="2800" b="1" spc="55" dirty="0">
                <a:solidFill>
                  <a:srgbClr val="F8CF2C"/>
                </a:solidFill>
                <a:latin typeface="Calibri"/>
                <a:cs typeface="Calibri"/>
              </a:rPr>
              <a:t>f</a:t>
            </a:r>
            <a:r>
              <a:rPr sz="2800" b="1" spc="-35" dirty="0">
                <a:solidFill>
                  <a:srgbClr val="F8CF2C"/>
                </a:solidFill>
                <a:latin typeface="Calibri"/>
                <a:cs typeface="Calibri"/>
              </a:rPr>
              <a:t>e</a:t>
            </a:r>
            <a:r>
              <a:rPr sz="2800" b="1" spc="-80" dirty="0">
                <a:solidFill>
                  <a:srgbClr val="F8CF2C"/>
                </a:solidFill>
                <a:latin typeface="Calibri"/>
                <a:cs typeface="Calibri"/>
              </a:rPr>
              <a:t>ss</a:t>
            </a:r>
            <a:r>
              <a:rPr sz="2800" b="1" spc="-65" dirty="0">
                <a:solidFill>
                  <a:srgbClr val="F8CF2C"/>
                </a:solidFill>
                <a:latin typeface="Calibri"/>
                <a:cs typeface="Calibri"/>
              </a:rPr>
              <a:t>i</a:t>
            </a:r>
            <a:r>
              <a:rPr sz="2800" b="1" spc="-70" dirty="0">
                <a:solidFill>
                  <a:srgbClr val="F8CF2C"/>
                </a:solidFill>
                <a:latin typeface="Calibri"/>
                <a:cs typeface="Calibri"/>
              </a:rPr>
              <a:t>o</a:t>
            </a:r>
            <a:r>
              <a:rPr sz="2800" b="1" spc="-55" dirty="0">
                <a:solidFill>
                  <a:srgbClr val="F8CF2C"/>
                </a:solidFill>
                <a:latin typeface="Calibri"/>
                <a:cs typeface="Calibri"/>
              </a:rPr>
              <a:t>n</a:t>
            </a:r>
            <a:r>
              <a:rPr sz="2800" b="1" spc="110" dirty="0">
                <a:solidFill>
                  <a:srgbClr val="F8CF2C"/>
                </a:solidFill>
                <a:latin typeface="Calibri"/>
                <a:cs typeface="Calibri"/>
              </a:rPr>
              <a:t>a</a:t>
            </a:r>
            <a:r>
              <a:rPr sz="2800" b="1" spc="100" dirty="0">
                <a:solidFill>
                  <a:srgbClr val="F8CF2C"/>
                </a:solidFill>
                <a:latin typeface="Calibri"/>
                <a:cs typeface="Calibri"/>
              </a:rPr>
              <a:t>l</a:t>
            </a:r>
            <a:r>
              <a:rPr sz="2800" b="1" spc="-180" dirty="0">
                <a:solidFill>
                  <a:srgbClr val="F8CF2C"/>
                </a:solidFill>
                <a:latin typeface="Calibri"/>
                <a:cs typeface="Calibri"/>
              </a:rPr>
              <a:t> </a:t>
            </a:r>
            <a:r>
              <a:rPr sz="2800" b="1" spc="60" dirty="0">
                <a:solidFill>
                  <a:srgbClr val="F8CF2C"/>
                </a:solidFill>
                <a:latin typeface="Calibri"/>
                <a:cs typeface="Calibri"/>
              </a:rPr>
              <a:t>S</a:t>
            </a:r>
            <a:r>
              <a:rPr sz="2800" b="1" spc="-35" dirty="0">
                <a:solidFill>
                  <a:srgbClr val="F8CF2C"/>
                </a:solidFill>
                <a:latin typeface="Calibri"/>
                <a:cs typeface="Calibri"/>
              </a:rPr>
              <a:t>e</a:t>
            </a:r>
            <a:r>
              <a:rPr sz="2800" b="1" spc="-100" dirty="0">
                <a:solidFill>
                  <a:srgbClr val="F8CF2C"/>
                </a:solidFill>
                <a:latin typeface="Calibri"/>
                <a:cs typeface="Calibri"/>
              </a:rPr>
              <a:t>r</a:t>
            </a:r>
            <a:r>
              <a:rPr sz="2800" b="1" spc="-120" dirty="0">
                <a:solidFill>
                  <a:srgbClr val="F8CF2C"/>
                </a:solidFill>
                <a:latin typeface="Calibri"/>
                <a:cs typeface="Calibri"/>
              </a:rPr>
              <a:t>v</a:t>
            </a:r>
            <a:r>
              <a:rPr sz="2800" b="1" spc="-65" dirty="0">
                <a:solidFill>
                  <a:srgbClr val="F8CF2C"/>
                </a:solidFill>
                <a:latin typeface="Calibri"/>
                <a:cs typeface="Calibri"/>
              </a:rPr>
              <a:t>i</a:t>
            </a:r>
            <a:r>
              <a:rPr sz="2800" b="1" spc="15" dirty="0">
                <a:solidFill>
                  <a:srgbClr val="F8CF2C"/>
                </a:solidFill>
                <a:latin typeface="Calibri"/>
                <a:cs typeface="Calibri"/>
              </a:rPr>
              <a:t>c</a:t>
            </a:r>
            <a:r>
              <a:rPr sz="2800" b="1" spc="-35" dirty="0">
                <a:solidFill>
                  <a:srgbClr val="F8CF2C"/>
                </a:solidFill>
                <a:latin typeface="Calibri"/>
                <a:cs typeface="Calibri"/>
              </a:rPr>
              <a:t>e</a:t>
            </a:r>
            <a:r>
              <a:rPr sz="2800" b="1" spc="-60" dirty="0">
                <a:solidFill>
                  <a:srgbClr val="F8CF2C"/>
                </a:solidFill>
                <a:latin typeface="Calibri"/>
                <a:cs typeface="Calibri"/>
              </a:rPr>
              <a:t>s</a:t>
            </a:r>
            <a:endParaRPr sz="2800" dirty="0">
              <a:latin typeface="Calibri"/>
              <a:cs typeface="Calibri"/>
            </a:endParaRPr>
          </a:p>
          <a:p>
            <a:pPr>
              <a:lnSpc>
                <a:spcPct val="100000"/>
              </a:lnSpc>
              <a:spcBef>
                <a:spcPts val="14"/>
              </a:spcBef>
            </a:pPr>
            <a:endParaRPr sz="2900" dirty="0">
              <a:latin typeface="Times New Roman"/>
              <a:cs typeface="Times New Roman"/>
            </a:endParaRPr>
          </a:p>
          <a:p>
            <a:pPr marL="201295" indent="-188595">
              <a:lnSpc>
                <a:spcPct val="100000"/>
              </a:lnSpc>
              <a:buClr>
                <a:srgbClr val="FFFDE6"/>
              </a:buClr>
              <a:buFont typeface="Calibri"/>
              <a:buChar char="•"/>
              <a:tabLst>
                <a:tab pos="201930" algn="l"/>
              </a:tabLst>
            </a:pPr>
            <a:r>
              <a:rPr sz="2000" spc="0" dirty="0">
                <a:solidFill>
                  <a:srgbClr val="FFFDE6"/>
                </a:solidFill>
                <a:latin typeface="Trebuchet MS"/>
                <a:cs typeface="Trebuchet MS"/>
              </a:rPr>
              <a:t>S</a:t>
            </a:r>
            <a:r>
              <a:rPr sz="2000" spc="-30" dirty="0">
                <a:solidFill>
                  <a:srgbClr val="FFFDE6"/>
                </a:solidFill>
                <a:latin typeface="Trebuchet MS"/>
                <a:cs typeface="Trebuchet MS"/>
              </a:rPr>
              <a:t>u</a:t>
            </a:r>
            <a:r>
              <a:rPr sz="2000" spc="-150" dirty="0">
                <a:solidFill>
                  <a:srgbClr val="FFFDE6"/>
                </a:solidFill>
                <a:latin typeface="Trebuchet MS"/>
                <a:cs typeface="Trebuchet MS"/>
              </a:rPr>
              <a:t>r</a:t>
            </a:r>
            <a:r>
              <a:rPr sz="2000" spc="-140" dirty="0">
                <a:solidFill>
                  <a:srgbClr val="FFFDE6"/>
                </a:solidFill>
                <a:latin typeface="Trebuchet MS"/>
                <a:cs typeface="Trebuchet MS"/>
              </a:rPr>
              <a:t>v</a:t>
            </a:r>
            <a:r>
              <a:rPr sz="2000" spc="-125" dirty="0">
                <a:solidFill>
                  <a:srgbClr val="FFFDE6"/>
                </a:solidFill>
                <a:latin typeface="Trebuchet MS"/>
                <a:cs typeface="Trebuchet MS"/>
              </a:rPr>
              <a:t>e</a:t>
            </a:r>
            <a:r>
              <a:rPr sz="2000" spc="-140" dirty="0">
                <a:solidFill>
                  <a:srgbClr val="FFFDE6"/>
                </a:solidFill>
                <a:latin typeface="Trebuchet MS"/>
                <a:cs typeface="Trebuchet MS"/>
              </a:rPr>
              <a:t>y</a:t>
            </a:r>
            <a:r>
              <a:rPr sz="2000" spc="-160" dirty="0">
                <a:solidFill>
                  <a:srgbClr val="FFFDE6"/>
                </a:solidFill>
                <a:latin typeface="Trebuchet MS"/>
                <a:cs typeface="Trebuchet MS"/>
              </a:rPr>
              <a:t>i</a:t>
            </a:r>
            <a:r>
              <a:rPr sz="2000" spc="-80" dirty="0">
                <a:solidFill>
                  <a:srgbClr val="FFFDE6"/>
                </a:solidFill>
                <a:latin typeface="Trebuchet MS"/>
                <a:cs typeface="Trebuchet MS"/>
              </a:rPr>
              <a:t>n</a:t>
            </a:r>
            <a:r>
              <a:rPr sz="2000" spc="-10" dirty="0">
                <a:solidFill>
                  <a:srgbClr val="FFFDE6"/>
                </a:solidFill>
                <a:latin typeface="Trebuchet MS"/>
                <a:cs typeface="Trebuchet MS"/>
              </a:rPr>
              <a:t>g</a:t>
            </a:r>
            <a:endParaRPr sz="2000" dirty="0">
              <a:latin typeface="Trebuchet MS"/>
              <a:cs typeface="Trebuchet MS"/>
            </a:endParaRPr>
          </a:p>
          <a:p>
            <a:pPr marL="927100" marR="927100" indent="-914400">
              <a:lnSpc>
                <a:spcPct val="125000"/>
              </a:lnSpc>
              <a:buClr>
                <a:srgbClr val="FFFDE6"/>
              </a:buClr>
              <a:buFont typeface="Trebuchet MS"/>
              <a:buChar char="•"/>
              <a:tabLst>
                <a:tab pos="156210" algn="l"/>
              </a:tabLst>
            </a:pPr>
            <a:r>
              <a:rPr sz="2000" spc="-160" dirty="0">
                <a:solidFill>
                  <a:srgbClr val="FFFDE6"/>
                </a:solidFill>
                <a:latin typeface="Trebuchet MS"/>
                <a:cs typeface="Trebuchet MS"/>
              </a:rPr>
              <a:t>Mi</a:t>
            </a:r>
            <a:r>
              <a:rPr sz="2000" spc="-90" dirty="0">
                <a:solidFill>
                  <a:srgbClr val="FFFDE6"/>
                </a:solidFill>
                <a:latin typeface="Trebuchet MS"/>
                <a:cs typeface="Trebuchet MS"/>
              </a:rPr>
              <a:t>s</a:t>
            </a:r>
            <a:r>
              <a:rPr sz="2000" spc="-175" dirty="0">
                <a:solidFill>
                  <a:srgbClr val="FFFDE6"/>
                </a:solidFill>
                <a:latin typeface="Trebuchet MS"/>
                <a:cs typeface="Trebuchet MS"/>
              </a:rPr>
              <a:t>c</a:t>
            </a:r>
            <a:r>
              <a:rPr sz="2000" spc="-125" dirty="0">
                <a:solidFill>
                  <a:srgbClr val="FFFDE6"/>
                </a:solidFill>
                <a:latin typeface="Trebuchet MS"/>
                <a:cs typeface="Trebuchet MS"/>
              </a:rPr>
              <a:t>e</a:t>
            </a:r>
            <a:r>
              <a:rPr sz="2000" spc="-100" dirty="0">
                <a:solidFill>
                  <a:srgbClr val="FFFDE6"/>
                </a:solidFill>
                <a:latin typeface="Trebuchet MS"/>
                <a:cs typeface="Trebuchet MS"/>
              </a:rPr>
              <a:t>ll</a:t>
            </a:r>
            <a:r>
              <a:rPr sz="2000" spc="0" dirty="0">
                <a:solidFill>
                  <a:srgbClr val="FFFDE6"/>
                </a:solidFill>
                <a:latin typeface="Trebuchet MS"/>
                <a:cs typeface="Trebuchet MS"/>
              </a:rPr>
              <a:t>a</a:t>
            </a:r>
            <a:r>
              <a:rPr sz="2000" spc="-80" dirty="0">
                <a:solidFill>
                  <a:srgbClr val="FFFDE6"/>
                </a:solidFill>
                <a:latin typeface="Trebuchet MS"/>
                <a:cs typeface="Trebuchet MS"/>
              </a:rPr>
              <a:t>n</a:t>
            </a:r>
            <a:r>
              <a:rPr sz="2000" spc="-140" dirty="0">
                <a:solidFill>
                  <a:srgbClr val="FFFDE6"/>
                </a:solidFill>
                <a:latin typeface="Trebuchet MS"/>
                <a:cs typeface="Trebuchet MS"/>
              </a:rPr>
              <a:t>e</a:t>
            </a:r>
            <a:r>
              <a:rPr sz="2000" spc="-50" dirty="0">
                <a:solidFill>
                  <a:srgbClr val="FFFDE6"/>
                </a:solidFill>
                <a:latin typeface="Trebuchet MS"/>
                <a:cs typeface="Trebuchet MS"/>
              </a:rPr>
              <a:t>o</a:t>
            </a:r>
            <a:r>
              <a:rPr sz="2000" spc="-30" dirty="0">
                <a:solidFill>
                  <a:srgbClr val="FFFDE6"/>
                </a:solidFill>
                <a:latin typeface="Trebuchet MS"/>
                <a:cs typeface="Trebuchet MS"/>
              </a:rPr>
              <a:t>u</a:t>
            </a:r>
            <a:r>
              <a:rPr sz="2000" spc="-114" dirty="0">
                <a:solidFill>
                  <a:srgbClr val="FFFDE6"/>
                </a:solidFill>
                <a:latin typeface="Trebuchet MS"/>
                <a:cs typeface="Trebuchet MS"/>
              </a:rPr>
              <a:t>s</a:t>
            </a:r>
            <a:r>
              <a:rPr sz="2000" spc="-200" dirty="0">
                <a:solidFill>
                  <a:srgbClr val="FFFDE6"/>
                </a:solidFill>
                <a:latin typeface="Trebuchet MS"/>
                <a:cs typeface="Trebuchet MS"/>
              </a:rPr>
              <a:t> </a:t>
            </a:r>
            <a:r>
              <a:rPr sz="2000" spc="-15" dirty="0">
                <a:solidFill>
                  <a:srgbClr val="FFFDE6"/>
                </a:solidFill>
                <a:latin typeface="Trebuchet MS"/>
                <a:cs typeface="Trebuchet MS"/>
              </a:rPr>
              <a:t>D</a:t>
            </a:r>
            <a:r>
              <a:rPr sz="2000" spc="-125" dirty="0">
                <a:solidFill>
                  <a:srgbClr val="FFFDE6"/>
                </a:solidFill>
                <a:latin typeface="Trebuchet MS"/>
                <a:cs typeface="Trebuchet MS"/>
              </a:rPr>
              <a:t>e</a:t>
            </a:r>
            <a:r>
              <a:rPr sz="2000" spc="-90" dirty="0">
                <a:solidFill>
                  <a:srgbClr val="FFFDE6"/>
                </a:solidFill>
                <a:latin typeface="Trebuchet MS"/>
                <a:cs typeface="Trebuchet MS"/>
              </a:rPr>
              <a:t>s</a:t>
            </a:r>
            <a:r>
              <a:rPr sz="2000" spc="-160" dirty="0">
                <a:solidFill>
                  <a:srgbClr val="FFFDE6"/>
                </a:solidFill>
                <a:latin typeface="Trebuchet MS"/>
                <a:cs typeface="Trebuchet MS"/>
              </a:rPr>
              <a:t>i</a:t>
            </a:r>
            <a:r>
              <a:rPr sz="2000" spc="0" dirty="0">
                <a:solidFill>
                  <a:srgbClr val="FFFDE6"/>
                </a:solidFill>
                <a:latin typeface="Trebuchet MS"/>
                <a:cs typeface="Trebuchet MS"/>
              </a:rPr>
              <a:t>g</a:t>
            </a:r>
            <a:r>
              <a:rPr sz="2000" spc="-90" dirty="0">
                <a:solidFill>
                  <a:srgbClr val="FFFDE6"/>
                </a:solidFill>
                <a:latin typeface="Trebuchet MS"/>
                <a:cs typeface="Trebuchet MS"/>
              </a:rPr>
              <a:t>n</a:t>
            </a:r>
            <a:r>
              <a:rPr sz="2000" spc="-210" dirty="0">
                <a:solidFill>
                  <a:srgbClr val="FFFDE6"/>
                </a:solidFill>
                <a:latin typeface="Trebuchet MS"/>
                <a:cs typeface="Trebuchet MS"/>
              </a:rPr>
              <a:t> </a:t>
            </a:r>
            <a:r>
              <a:rPr sz="2000" spc="0" dirty="0">
                <a:solidFill>
                  <a:srgbClr val="FFFDE6"/>
                </a:solidFill>
                <a:latin typeface="Trebuchet MS"/>
                <a:cs typeface="Trebuchet MS"/>
              </a:rPr>
              <a:t>S</a:t>
            </a:r>
            <a:r>
              <a:rPr sz="2000" spc="-125" dirty="0">
                <a:solidFill>
                  <a:srgbClr val="FFFDE6"/>
                </a:solidFill>
                <a:latin typeface="Trebuchet MS"/>
                <a:cs typeface="Trebuchet MS"/>
              </a:rPr>
              <a:t>e</a:t>
            </a:r>
            <a:r>
              <a:rPr sz="2000" spc="-150" dirty="0">
                <a:solidFill>
                  <a:srgbClr val="FFFDE6"/>
                </a:solidFill>
                <a:latin typeface="Trebuchet MS"/>
                <a:cs typeface="Trebuchet MS"/>
              </a:rPr>
              <a:t>r</a:t>
            </a:r>
            <a:r>
              <a:rPr sz="2000" spc="-140" dirty="0">
                <a:solidFill>
                  <a:srgbClr val="FFFDE6"/>
                </a:solidFill>
                <a:latin typeface="Trebuchet MS"/>
                <a:cs typeface="Trebuchet MS"/>
              </a:rPr>
              <a:t>v</a:t>
            </a:r>
            <a:r>
              <a:rPr sz="2000" spc="-160" dirty="0">
                <a:solidFill>
                  <a:srgbClr val="FFFDE6"/>
                </a:solidFill>
                <a:latin typeface="Trebuchet MS"/>
                <a:cs typeface="Trebuchet MS"/>
              </a:rPr>
              <a:t>i</a:t>
            </a:r>
            <a:r>
              <a:rPr sz="2000" spc="-175" dirty="0">
                <a:solidFill>
                  <a:srgbClr val="FFFDE6"/>
                </a:solidFill>
                <a:latin typeface="Trebuchet MS"/>
                <a:cs typeface="Trebuchet MS"/>
              </a:rPr>
              <a:t>c</a:t>
            </a:r>
            <a:r>
              <a:rPr sz="2000" spc="-125" dirty="0">
                <a:solidFill>
                  <a:srgbClr val="FFFDE6"/>
                </a:solidFill>
                <a:latin typeface="Trebuchet MS"/>
                <a:cs typeface="Trebuchet MS"/>
              </a:rPr>
              <a:t>e</a:t>
            </a:r>
            <a:r>
              <a:rPr sz="2000" spc="-114" dirty="0">
                <a:solidFill>
                  <a:srgbClr val="FFFDE6"/>
                </a:solidFill>
                <a:latin typeface="Trebuchet MS"/>
                <a:cs typeface="Trebuchet MS"/>
              </a:rPr>
              <a:t>s</a:t>
            </a:r>
            <a:r>
              <a:rPr sz="2000" spc="-85" dirty="0">
                <a:solidFill>
                  <a:srgbClr val="FFFDE6"/>
                </a:solidFill>
                <a:latin typeface="Trebuchet MS"/>
                <a:cs typeface="Trebuchet MS"/>
              </a:rPr>
              <a:t> </a:t>
            </a:r>
            <a:r>
              <a:rPr sz="2000" spc="-15" dirty="0">
                <a:solidFill>
                  <a:srgbClr val="FFFDE6"/>
                </a:solidFill>
                <a:latin typeface="Trebuchet MS"/>
                <a:cs typeface="Trebuchet MS"/>
              </a:rPr>
              <a:t>D</a:t>
            </a:r>
            <a:r>
              <a:rPr sz="2000" spc="-150" dirty="0">
                <a:solidFill>
                  <a:srgbClr val="FFFDE6"/>
                </a:solidFill>
                <a:latin typeface="Trebuchet MS"/>
                <a:cs typeface="Trebuchet MS"/>
              </a:rPr>
              <a:t>r</a:t>
            </a:r>
            <a:r>
              <a:rPr sz="2000" spc="0" dirty="0">
                <a:solidFill>
                  <a:srgbClr val="FFFDE6"/>
                </a:solidFill>
                <a:latin typeface="Trebuchet MS"/>
                <a:cs typeface="Trebuchet MS"/>
              </a:rPr>
              <a:t>a</a:t>
            </a:r>
            <a:r>
              <a:rPr sz="2000" spc="-160" dirty="0">
                <a:solidFill>
                  <a:srgbClr val="FFFDE6"/>
                </a:solidFill>
                <a:latin typeface="Trebuchet MS"/>
                <a:cs typeface="Trebuchet MS"/>
              </a:rPr>
              <a:t>i</a:t>
            </a:r>
            <a:r>
              <a:rPr sz="2000" spc="-70" dirty="0">
                <a:solidFill>
                  <a:srgbClr val="FFFDE6"/>
                </a:solidFill>
                <a:latin typeface="Trebuchet MS"/>
                <a:cs typeface="Trebuchet MS"/>
              </a:rPr>
              <a:t>n</a:t>
            </a:r>
            <a:r>
              <a:rPr sz="2000" spc="0" dirty="0">
                <a:solidFill>
                  <a:srgbClr val="FFFDE6"/>
                </a:solidFill>
                <a:latin typeface="Trebuchet MS"/>
                <a:cs typeface="Trebuchet MS"/>
              </a:rPr>
              <a:t>ag</a:t>
            </a:r>
            <a:r>
              <a:rPr sz="2000" spc="-145" dirty="0">
                <a:solidFill>
                  <a:srgbClr val="FFFDE6"/>
                </a:solidFill>
                <a:latin typeface="Trebuchet MS"/>
                <a:cs typeface="Trebuchet MS"/>
              </a:rPr>
              <a:t>e</a:t>
            </a:r>
            <a:r>
              <a:rPr sz="2000" spc="-80" dirty="0">
                <a:solidFill>
                  <a:srgbClr val="FFFDE6"/>
                </a:solidFill>
                <a:latin typeface="Trebuchet MS"/>
                <a:cs typeface="Trebuchet MS"/>
              </a:rPr>
              <a:t> </a:t>
            </a:r>
            <a:r>
              <a:rPr sz="2000" spc="-185" dirty="0">
                <a:solidFill>
                  <a:srgbClr val="FFFDE6"/>
                </a:solidFill>
                <a:latin typeface="Trebuchet MS"/>
                <a:cs typeface="Trebuchet MS"/>
              </a:rPr>
              <a:t>G</a:t>
            </a:r>
            <a:r>
              <a:rPr sz="2000" spc="-130" dirty="0">
                <a:solidFill>
                  <a:srgbClr val="FFFDE6"/>
                </a:solidFill>
                <a:latin typeface="Trebuchet MS"/>
                <a:cs typeface="Trebuchet MS"/>
              </a:rPr>
              <a:t>e</a:t>
            </a:r>
            <a:r>
              <a:rPr sz="2000" spc="-40" dirty="0">
                <a:solidFill>
                  <a:srgbClr val="FFFDE6"/>
                </a:solidFill>
                <a:latin typeface="Trebuchet MS"/>
                <a:cs typeface="Trebuchet MS"/>
              </a:rPr>
              <a:t>o</a:t>
            </a:r>
            <a:r>
              <a:rPr sz="2000" spc="-170" dirty="0">
                <a:solidFill>
                  <a:srgbClr val="FFFDE6"/>
                </a:solidFill>
                <a:latin typeface="Trebuchet MS"/>
                <a:cs typeface="Trebuchet MS"/>
              </a:rPr>
              <a:t>t</a:t>
            </a:r>
            <a:r>
              <a:rPr sz="2000" spc="-130" dirty="0">
                <a:solidFill>
                  <a:srgbClr val="FFFDE6"/>
                </a:solidFill>
                <a:latin typeface="Trebuchet MS"/>
                <a:cs typeface="Trebuchet MS"/>
              </a:rPr>
              <a:t>e</a:t>
            </a:r>
            <a:r>
              <a:rPr sz="2000" spc="-175" dirty="0">
                <a:solidFill>
                  <a:srgbClr val="FFFDE6"/>
                </a:solidFill>
                <a:latin typeface="Trebuchet MS"/>
                <a:cs typeface="Trebuchet MS"/>
              </a:rPr>
              <a:t>c</a:t>
            </a:r>
            <a:r>
              <a:rPr sz="2000" spc="-85" dirty="0">
                <a:solidFill>
                  <a:srgbClr val="FFFDE6"/>
                </a:solidFill>
                <a:latin typeface="Trebuchet MS"/>
                <a:cs typeface="Trebuchet MS"/>
              </a:rPr>
              <a:t>hn</a:t>
            </a:r>
            <a:r>
              <a:rPr sz="2000" spc="-160" dirty="0">
                <a:solidFill>
                  <a:srgbClr val="FFFDE6"/>
                </a:solidFill>
                <a:latin typeface="Trebuchet MS"/>
                <a:cs typeface="Trebuchet MS"/>
              </a:rPr>
              <a:t>i</a:t>
            </a:r>
            <a:r>
              <a:rPr sz="2000" spc="-175" dirty="0">
                <a:solidFill>
                  <a:srgbClr val="FFFDE6"/>
                </a:solidFill>
                <a:latin typeface="Trebuchet MS"/>
                <a:cs typeface="Trebuchet MS"/>
              </a:rPr>
              <a:t>c</a:t>
            </a:r>
            <a:r>
              <a:rPr sz="2000" spc="-5" dirty="0">
                <a:solidFill>
                  <a:srgbClr val="FFFDE6"/>
                </a:solidFill>
                <a:latin typeface="Trebuchet MS"/>
                <a:cs typeface="Trebuchet MS"/>
              </a:rPr>
              <a:t>a</a:t>
            </a:r>
            <a:r>
              <a:rPr sz="2000" spc="-105" dirty="0">
                <a:solidFill>
                  <a:srgbClr val="FFFDE6"/>
                </a:solidFill>
                <a:latin typeface="Trebuchet MS"/>
                <a:cs typeface="Trebuchet MS"/>
              </a:rPr>
              <a:t>l </a:t>
            </a:r>
            <a:r>
              <a:rPr sz="2000" spc="-70" dirty="0">
                <a:solidFill>
                  <a:srgbClr val="FFFDE6"/>
                </a:solidFill>
                <a:latin typeface="Trebuchet MS"/>
                <a:cs typeface="Trebuchet MS"/>
              </a:rPr>
              <a:t>En</a:t>
            </a:r>
            <a:r>
              <a:rPr sz="2000" spc="-140" dirty="0">
                <a:solidFill>
                  <a:srgbClr val="FFFDE6"/>
                </a:solidFill>
                <a:latin typeface="Trebuchet MS"/>
                <a:cs typeface="Trebuchet MS"/>
              </a:rPr>
              <a:t>v</a:t>
            </a:r>
            <a:r>
              <a:rPr sz="2000" spc="-160" dirty="0">
                <a:solidFill>
                  <a:srgbClr val="FFFDE6"/>
                </a:solidFill>
                <a:latin typeface="Trebuchet MS"/>
                <a:cs typeface="Trebuchet MS"/>
              </a:rPr>
              <a:t>i</a:t>
            </a:r>
            <a:r>
              <a:rPr sz="2000" spc="-150" dirty="0">
                <a:solidFill>
                  <a:srgbClr val="FFFDE6"/>
                </a:solidFill>
                <a:latin typeface="Trebuchet MS"/>
                <a:cs typeface="Trebuchet MS"/>
              </a:rPr>
              <a:t>r</a:t>
            </a:r>
            <a:r>
              <a:rPr sz="2000" spc="-40" dirty="0">
                <a:solidFill>
                  <a:srgbClr val="FFFDE6"/>
                </a:solidFill>
                <a:latin typeface="Trebuchet MS"/>
                <a:cs typeface="Trebuchet MS"/>
              </a:rPr>
              <a:t>o</a:t>
            </a:r>
            <a:r>
              <a:rPr sz="2000" spc="-80" dirty="0">
                <a:solidFill>
                  <a:srgbClr val="FFFDE6"/>
                </a:solidFill>
                <a:latin typeface="Trebuchet MS"/>
                <a:cs typeface="Trebuchet MS"/>
              </a:rPr>
              <a:t>n</a:t>
            </a:r>
            <a:r>
              <a:rPr sz="2000" spc="-110" dirty="0">
                <a:solidFill>
                  <a:srgbClr val="FFFDE6"/>
                </a:solidFill>
                <a:latin typeface="Trebuchet MS"/>
                <a:cs typeface="Trebuchet MS"/>
              </a:rPr>
              <a:t>m</a:t>
            </a:r>
            <a:r>
              <a:rPr sz="2000" spc="-125" dirty="0">
                <a:solidFill>
                  <a:srgbClr val="FFFDE6"/>
                </a:solidFill>
                <a:latin typeface="Trebuchet MS"/>
                <a:cs typeface="Trebuchet MS"/>
              </a:rPr>
              <a:t>e</a:t>
            </a:r>
            <a:r>
              <a:rPr sz="2000" spc="-80" dirty="0">
                <a:solidFill>
                  <a:srgbClr val="FFFDE6"/>
                </a:solidFill>
                <a:latin typeface="Trebuchet MS"/>
                <a:cs typeface="Trebuchet MS"/>
              </a:rPr>
              <a:t>n</a:t>
            </a:r>
            <a:r>
              <a:rPr sz="2000" spc="-170" dirty="0">
                <a:solidFill>
                  <a:srgbClr val="FFFDE6"/>
                </a:solidFill>
                <a:latin typeface="Trebuchet MS"/>
                <a:cs typeface="Trebuchet MS"/>
              </a:rPr>
              <a:t>t</a:t>
            </a:r>
            <a:r>
              <a:rPr sz="2000" spc="-5" dirty="0">
                <a:solidFill>
                  <a:srgbClr val="FFFDE6"/>
                </a:solidFill>
                <a:latin typeface="Trebuchet MS"/>
                <a:cs typeface="Trebuchet MS"/>
              </a:rPr>
              <a:t>a</a:t>
            </a:r>
            <a:r>
              <a:rPr sz="2000" spc="-105" dirty="0">
                <a:solidFill>
                  <a:srgbClr val="FFFDE6"/>
                </a:solidFill>
                <a:latin typeface="Trebuchet MS"/>
                <a:cs typeface="Trebuchet MS"/>
              </a:rPr>
              <a:t>l</a:t>
            </a:r>
            <a:endParaRPr sz="2000" dirty="0">
              <a:latin typeface="Trebuchet MS"/>
              <a:cs typeface="Trebuchet MS"/>
            </a:endParaRPr>
          </a:p>
          <a:p>
            <a:pPr marL="155575" indent="-142875">
              <a:lnSpc>
                <a:spcPct val="100000"/>
              </a:lnSpc>
              <a:spcBef>
                <a:spcPts val="600"/>
              </a:spcBef>
              <a:buClr>
                <a:srgbClr val="FFFDE6"/>
              </a:buClr>
              <a:buFont typeface="Trebuchet MS"/>
              <a:buChar char="•"/>
              <a:tabLst>
                <a:tab pos="156210" algn="l"/>
              </a:tabLst>
            </a:pPr>
            <a:r>
              <a:rPr sz="2000" spc="-100" dirty="0">
                <a:solidFill>
                  <a:srgbClr val="FFFDE6"/>
                </a:solidFill>
                <a:latin typeface="Trebuchet MS"/>
                <a:cs typeface="Trebuchet MS"/>
              </a:rPr>
              <a:t>U</a:t>
            </a:r>
            <a:r>
              <a:rPr sz="2000" spc="-170" dirty="0">
                <a:solidFill>
                  <a:srgbClr val="FFFDE6"/>
                </a:solidFill>
                <a:latin typeface="Trebuchet MS"/>
                <a:cs typeface="Trebuchet MS"/>
              </a:rPr>
              <a:t>t</a:t>
            </a:r>
            <a:r>
              <a:rPr sz="2000" spc="-160" dirty="0">
                <a:solidFill>
                  <a:srgbClr val="FFFDE6"/>
                </a:solidFill>
                <a:latin typeface="Trebuchet MS"/>
                <a:cs typeface="Trebuchet MS"/>
              </a:rPr>
              <a:t>i</a:t>
            </a:r>
            <a:r>
              <a:rPr sz="2000" spc="-85" dirty="0">
                <a:solidFill>
                  <a:srgbClr val="FFFDE6"/>
                </a:solidFill>
                <a:latin typeface="Trebuchet MS"/>
                <a:cs typeface="Trebuchet MS"/>
              </a:rPr>
              <a:t>l</a:t>
            </a:r>
            <a:r>
              <a:rPr sz="2000" spc="-160" dirty="0">
                <a:solidFill>
                  <a:srgbClr val="FFFDE6"/>
                </a:solidFill>
                <a:latin typeface="Trebuchet MS"/>
                <a:cs typeface="Trebuchet MS"/>
              </a:rPr>
              <a:t>i</a:t>
            </a:r>
            <a:r>
              <a:rPr sz="2000" spc="-170" dirty="0">
                <a:solidFill>
                  <a:srgbClr val="FFFDE6"/>
                </a:solidFill>
                <a:latin typeface="Trebuchet MS"/>
                <a:cs typeface="Trebuchet MS"/>
              </a:rPr>
              <a:t>t</a:t>
            </a:r>
            <a:r>
              <a:rPr sz="2000" spc="-160" dirty="0">
                <a:solidFill>
                  <a:srgbClr val="FFFDE6"/>
                </a:solidFill>
                <a:latin typeface="Trebuchet MS"/>
                <a:cs typeface="Trebuchet MS"/>
              </a:rPr>
              <a:t>y</a:t>
            </a:r>
            <a:r>
              <a:rPr sz="2000" spc="-195" dirty="0">
                <a:solidFill>
                  <a:srgbClr val="FFFDE6"/>
                </a:solidFill>
                <a:latin typeface="Trebuchet MS"/>
                <a:cs typeface="Trebuchet MS"/>
              </a:rPr>
              <a:t> </a:t>
            </a:r>
            <a:r>
              <a:rPr sz="2000" spc="-5" dirty="0">
                <a:solidFill>
                  <a:srgbClr val="FFFDE6"/>
                </a:solidFill>
                <a:latin typeface="Trebuchet MS"/>
                <a:cs typeface="Trebuchet MS"/>
              </a:rPr>
              <a:t>R</a:t>
            </a:r>
            <a:r>
              <a:rPr sz="2000" spc="-125" dirty="0">
                <a:solidFill>
                  <a:srgbClr val="FFFDE6"/>
                </a:solidFill>
                <a:latin typeface="Trebuchet MS"/>
                <a:cs typeface="Trebuchet MS"/>
              </a:rPr>
              <a:t>e</a:t>
            </a:r>
            <a:r>
              <a:rPr sz="2000" spc="-85" dirty="0">
                <a:solidFill>
                  <a:srgbClr val="FFFDE6"/>
                </a:solidFill>
                <a:latin typeface="Trebuchet MS"/>
                <a:cs typeface="Trebuchet MS"/>
              </a:rPr>
              <a:t>l</a:t>
            </a:r>
            <a:r>
              <a:rPr sz="2000" spc="-40" dirty="0">
                <a:solidFill>
                  <a:srgbClr val="FFFDE6"/>
                </a:solidFill>
                <a:latin typeface="Trebuchet MS"/>
                <a:cs typeface="Trebuchet MS"/>
              </a:rPr>
              <a:t>o</a:t>
            </a:r>
            <a:r>
              <a:rPr sz="2000" spc="-175" dirty="0">
                <a:solidFill>
                  <a:srgbClr val="FFFDE6"/>
                </a:solidFill>
                <a:latin typeface="Trebuchet MS"/>
                <a:cs typeface="Trebuchet MS"/>
              </a:rPr>
              <a:t>c</a:t>
            </a:r>
            <a:r>
              <a:rPr sz="2000" spc="-5" dirty="0">
                <a:solidFill>
                  <a:srgbClr val="FFFDE6"/>
                </a:solidFill>
                <a:latin typeface="Trebuchet MS"/>
                <a:cs typeface="Trebuchet MS"/>
              </a:rPr>
              <a:t>a</a:t>
            </a:r>
            <a:r>
              <a:rPr sz="2000" spc="-180" dirty="0">
                <a:solidFill>
                  <a:srgbClr val="FFFDE6"/>
                </a:solidFill>
                <a:latin typeface="Trebuchet MS"/>
                <a:cs typeface="Trebuchet MS"/>
              </a:rPr>
              <a:t>t</a:t>
            </a:r>
            <a:r>
              <a:rPr sz="2000" spc="-160" dirty="0">
                <a:solidFill>
                  <a:srgbClr val="FFFDE6"/>
                </a:solidFill>
                <a:latin typeface="Trebuchet MS"/>
                <a:cs typeface="Trebuchet MS"/>
              </a:rPr>
              <a:t>i</a:t>
            </a:r>
            <a:r>
              <a:rPr sz="2000" spc="-50" dirty="0">
                <a:solidFill>
                  <a:srgbClr val="FFFDE6"/>
                </a:solidFill>
                <a:latin typeface="Trebuchet MS"/>
                <a:cs typeface="Trebuchet MS"/>
              </a:rPr>
              <a:t>o</a:t>
            </a:r>
            <a:r>
              <a:rPr sz="2000" spc="-90" dirty="0">
                <a:solidFill>
                  <a:srgbClr val="FFFDE6"/>
                </a:solidFill>
                <a:latin typeface="Trebuchet MS"/>
                <a:cs typeface="Trebuchet MS"/>
              </a:rPr>
              <a:t>n</a:t>
            </a:r>
            <a:r>
              <a:rPr sz="2000" spc="-215" dirty="0">
                <a:solidFill>
                  <a:srgbClr val="FFFDE6"/>
                </a:solidFill>
                <a:latin typeface="Trebuchet MS"/>
                <a:cs typeface="Trebuchet MS"/>
              </a:rPr>
              <a:t> </a:t>
            </a:r>
            <a:r>
              <a:rPr sz="2000" spc="-15" dirty="0">
                <a:solidFill>
                  <a:srgbClr val="FFFDE6"/>
                </a:solidFill>
                <a:latin typeface="Trebuchet MS"/>
                <a:cs typeface="Trebuchet MS"/>
              </a:rPr>
              <a:t>D</a:t>
            </a:r>
            <a:r>
              <a:rPr sz="2000" spc="-125" dirty="0">
                <a:solidFill>
                  <a:srgbClr val="FFFDE6"/>
                </a:solidFill>
                <a:latin typeface="Trebuchet MS"/>
                <a:cs typeface="Trebuchet MS"/>
              </a:rPr>
              <a:t>e</a:t>
            </a:r>
            <a:r>
              <a:rPr sz="2000" spc="-90" dirty="0">
                <a:solidFill>
                  <a:srgbClr val="FFFDE6"/>
                </a:solidFill>
                <a:latin typeface="Trebuchet MS"/>
                <a:cs typeface="Trebuchet MS"/>
              </a:rPr>
              <a:t>s</a:t>
            </a:r>
            <a:r>
              <a:rPr sz="2000" spc="-160" dirty="0">
                <a:solidFill>
                  <a:srgbClr val="FFFDE6"/>
                </a:solidFill>
                <a:latin typeface="Trebuchet MS"/>
                <a:cs typeface="Trebuchet MS"/>
              </a:rPr>
              <a:t>i</a:t>
            </a:r>
            <a:r>
              <a:rPr sz="2000" spc="0" dirty="0">
                <a:solidFill>
                  <a:srgbClr val="FFFDE6"/>
                </a:solidFill>
                <a:latin typeface="Trebuchet MS"/>
                <a:cs typeface="Trebuchet MS"/>
              </a:rPr>
              <a:t>g</a:t>
            </a:r>
            <a:r>
              <a:rPr sz="2000" spc="-70" dirty="0">
                <a:solidFill>
                  <a:srgbClr val="FFFDE6"/>
                </a:solidFill>
                <a:latin typeface="Trebuchet MS"/>
                <a:cs typeface="Trebuchet MS"/>
              </a:rPr>
              <a:t>n</a:t>
            </a:r>
            <a:r>
              <a:rPr sz="2000" spc="120" dirty="0">
                <a:solidFill>
                  <a:srgbClr val="FFFDE6"/>
                </a:solidFill>
                <a:latin typeface="Trebuchet MS"/>
                <a:cs typeface="Trebuchet MS"/>
              </a:rPr>
              <a:t>*</a:t>
            </a:r>
            <a:endParaRPr sz="2000" dirty="0">
              <a:latin typeface="Trebuchet MS"/>
              <a:cs typeface="Trebuchet MS"/>
            </a:endParaRPr>
          </a:p>
          <a:p>
            <a:pPr marL="155575" indent="-142875">
              <a:lnSpc>
                <a:spcPct val="100000"/>
              </a:lnSpc>
              <a:spcBef>
                <a:spcPts val="600"/>
              </a:spcBef>
              <a:buClr>
                <a:srgbClr val="FFFDE6"/>
              </a:buClr>
              <a:buFont typeface="Trebuchet MS"/>
              <a:buChar char="•"/>
              <a:tabLst>
                <a:tab pos="156210" algn="l"/>
              </a:tabLst>
            </a:pPr>
            <a:r>
              <a:rPr sz="2000" spc="-160" dirty="0">
                <a:solidFill>
                  <a:srgbClr val="FFFDE6"/>
                </a:solidFill>
                <a:latin typeface="Trebuchet MS"/>
                <a:cs typeface="Trebuchet MS"/>
              </a:rPr>
              <a:t>M</a:t>
            </a:r>
            <a:r>
              <a:rPr sz="2000" spc="0" dirty="0">
                <a:solidFill>
                  <a:srgbClr val="FFFDE6"/>
                </a:solidFill>
                <a:latin typeface="Trebuchet MS"/>
                <a:cs typeface="Trebuchet MS"/>
              </a:rPr>
              <a:t>a</a:t>
            </a:r>
            <a:r>
              <a:rPr sz="2000" spc="-170" dirty="0">
                <a:solidFill>
                  <a:srgbClr val="FFFDE6"/>
                </a:solidFill>
                <a:latin typeface="Trebuchet MS"/>
                <a:cs typeface="Trebuchet MS"/>
              </a:rPr>
              <a:t>t</a:t>
            </a:r>
            <a:r>
              <a:rPr sz="2000" spc="-125" dirty="0">
                <a:solidFill>
                  <a:srgbClr val="FFFDE6"/>
                </a:solidFill>
                <a:latin typeface="Trebuchet MS"/>
                <a:cs typeface="Trebuchet MS"/>
              </a:rPr>
              <a:t>e</a:t>
            </a:r>
            <a:r>
              <a:rPr sz="2000" spc="-150" dirty="0">
                <a:solidFill>
                  <a:srgbClr val="FFFDE6"/>
                </a:solidFill>
                <a:latin typeface="Trebuchet MS"/>
                <a:cs typeface="Trebuchet MS"/>
              </a:rPr>
              <a:t>r</a:t>
            </a:r>
            <a:r>
              <a:rPr sz="2000" spc="-160" dirty="0">
                <a:solidFill>
                  <a:srgbClr val="FFFDE6"/>
                </a:solidFill>
                <a:latin typeface="Trebuchet MS"/>
                <a:cs typeface="Trebuchet MS"/>
              </a:rPr>
              <a:t>i</a:t>
            </a:r>
            <a:r>
              <a:rPr sz="2000" spc="-5" dirty="0">
                <a:solidFill>
                  <a:srgbClr val="FFFDE6"/>
                </a:solidFill>
                <a:latin typeface="Trebuchet MS"/>
                <a:cs typeface="Trebuchet MS"/>
              </a:rPr>
              <a:t>a</a:t>
            </a:r>
            <a:r>
              <a:rPr sz="2000" spc="-105" dirty="0">
                <a:solidFill>
                  <a:srgbClr val="FFFDE6"/>
                </a:solidFill>
                <a:latin typeface="Trebuchet MS"/>
                <a:cs typeface="Trebuchet MS"/>
              </a:rPr>
              <a:t>l</a:t>
            </a:r>
            <a:r>
              <a:rPr sz="2000" spc="-215" dirty="0">
                <a:solidFill>
                  <a:srgbClr val="FFFDE6"/>
                </a:solidFill>
                <a:latin typeface="Trebuchet MS"/>
                <a:cs typeface="Trebuchet MS"/>
              </a:rPr>
              <a:t> </a:t>
            </a:r>
            <a:r>
              <a:rPr sz="2000" spc="-114" dirty="0">
                <a:solidFill>
                  <a:srgbClr val="FFFDE6"/>
                </a:solidFill>
                <a:latin typeface="Trebuchet MS"/>
                <a:cs typeface="Trebuchet MS"/>
              </a:rPr>
              <a:t>T</a:t>
            </a:r>
            <a:r>
              <a:rPr sz="2000" spc="-125" dirty="0">
                <a:solidFill>
                  <a:srgbClr val="FFFDE6"/>
                </a:solidFill>
                <a:latin typeface="Trebuchet MS"/>
                <a:cs typeface="Trebuchet MS"/>
              </a:rPr>
              <a:t>e</a:t>
            </a:r>
            <a:r>
              <a:rPr sz="2000" spc="-90" dirty="0">
                <a:solidFill>
                  <a:srgbClr val="FFFDE6"/>
                </a:solidFill>
                <a:latin typeface="Trebuchet MS"/>
                <a:cs typeface="Trebuchet MS"/>
              </a:rPr>
              <a:t>s</a:t>
            </a:r>
            <a:r>
              <a:rPr sz="2000" spc="-170" dirty="0">
                <a:solidFill>
                  <a:srgbClr val="FFFDE6"/>
                </a:solidFill>
                <a:latin typeface="Trebuchet MS"/>
                <a:cs typeface="Trebuchet MS"/>
              </a:rPr>
              <a:t>t</a:t>
            </a:r>
            <a:r>
              <a:rPr sz="2000" spc="-160" dirty="0">
                <a:solidFill>
                  <a:srgbClr val="FFFDE6"/>
                </a:solidFill>
                <a:latin typeface="Trebuchet MS"/>
                <a:cs typeface="Trebuchet MS"/>
              </a:rPr>
              <a:t>i</a:t>
            </a:r>
            <a:r>
              <a:rPr sz="2000" spc="-70" dirty="0">
                <a:solidFill>
                  <a:srgbClr val="FFFDE6"/>
                </a:solidFill>
                <a:latin typeface="Trebuchet MS"/>
                <a:cs typeface="Trebuchet MS"/>
              </a:rPr>
              <a:t>n</a:t>
            </a:r>
            <a:r>
              <a:rPr sz="2000" spc="0" dirty="0">
                <a:solidFill>
                  <a:srgbClr val="FFFDE6"/>
                </a:solidFill>
                <a:latin typeface="Trebuchet MS"/>
                <a:cs typeface="Trebuchet MS"/>
              </a:rPr>
              <a:t>g</a:t>
            </a:r>
            <a:r>
              <a:rPr sz="2000" spc="-265" dirty="0">
                <a:solidFill>
                  <a:srgbClr val="FFFDE6"/>
                </a:solidFill>
                <a:latin typeface="Trebuchet MS"/>
                <a:cs typeface="Trebuchet MS"/>
              </a:rPr>
              <a:t>/</a:t>
            </a:r>
            <a:r>
              <a:rPr sz="2000" spc="-75" dirty="0">
                <a:solidFill>
                  <a:srgbClr val="FFFDE6"/>
                </a:solidFill>
                <a:latin typeface="Trebuchet MS"/>
                <a:cs typeface="Trebuchet MS"/>
              </a:rPr>
              <a:t>Q</a:t>
            </a:r>
            <a:r>
              <a:rPr sz="2000" spc="-160" dirty="0">
                <a:solidFill>
                  <a:srgbClr val="FFFDE6"/>
                </a:solidFill>
                <a:latin typeface="Trebuchet MS"/>
                <a:cs typeface="Trebuchet MS"/>
              </a:rPr>
              <a:t>C</a:t>
            </a:r>
            <a:r>
              <a:rPr sz="2000" spc="-204" dirty="0">
                <a:solidFill>
                  <a:srgbClr val="FFFDE6"/>
                </a:solidFill>
                <a:latin typeface="Trebuchet MS"/>
                <a:cs typeface="Trebuchet MS"/>
              </a:rPr>
              <a:t> </a:t>
            </a:r>
            <a:r>
              <a:rPr sz="2000" spc="-60" dirty="0">
                <a:solidFill>
                  <a:srgbClr val="FFFDE6"/>
                </a:solidFill>
                <a:latin typeface="Trebuchet MS"/>
                <a:cs typeface="Trebuchet MS"/>
              </a:rPr>
              <a:t>L</a:t>
            </a:r>
            <a:r>
              <a:rPr sz="2000" spc="0" dirty="0">
                <a:solidFill>
                  <a:srgbClr val="FFFDE6"/>
                </a:solidFill>
                <a:latin typeface="Trebuchet MS"/>
                <a:cs typeface="Trebuchet MS"/>
              </a:rPr>
              <a:t>a</a:t>
            </a:r>
            <a:r>
              <a:rPr sz="2000" spc="-125" dirty="0">
                <a:solidFill>
                  <a:srgbClr val="FFFDE6"/>
                </a:solidFill>
                <a:latin typeface="Trebuchet MS"/>
                <a:cs typeface="Trebuchet MS"/>
              </a:rPr>
              <a:t>b</a:t>
            </a:r>
            <a:endParaRPr sz="2000" dirty="0">
              <a:latin typeface="Trebuchet MS"/>
              <a:cs typeface="Trebuchet MS"/>
            </a:endParaRPr>
          </a:p>
          <a:p>
            <a:pPr marL="155575" indent="-142875">
              <a:lnSpc>
                <a:spcPct val="100000"/>
              </a:lnSpc>
              <a:spcBef>
                <a:spcPts val="600"/>
              </a:spcBef>
              <a:buClr>
                <a:srgbClr val="FFFDE6"/>
              </a:buClr>
              <a:buFont typeface="Trebuchet MS"/>
              <a:buChar char="•"/>
              <a:tabLst>
                <a:tab pos="156210" algn="l"/>
              </a:tabLst>
            </a:pPr>
            <a:r>
              <a:rPr sz="2000" spc="-120" dirty="0">
                <a:solidFill>
                  <a:srgbClr val="FFFDE6"/>
                </a:solidFill>
                <a:latin typeface="Trebuchet MS"/>
                <a:cs typeface="Trebuchet MS"/>
              </a:rPr>
              <a:t>T</a:t>
            </a:r>
            <a:r>
              <a:rPr sz="2000" spc="-130" dirty="0">
                <a:solidFill>
                  <a:srgbClr val="FFFDE6"/>
                </a:solidFill>
                <a:latin typeface="Trebuchet MS"/>
                <a:cs typeface="Trebuchet MS"/>
              </a:rPr>
              <a:t>e</a:t>
            </a:r>
            <a:r>
              <a:rPr sz="2000" spc="-175" dirty="0">
                <a:solidFill>
                  <a:srgbClr val="FFFDE6"/>
                </a:solidFill>
                <a:latin typeface="Trebuchet MS"/>
                <a:cs typeface="Trebuchet MS"/>
              </a:rPr>
              <a:t>c</a:t>
            </a:r>
            <a:r>
              <a:rPr sz="2000" spc="-70" dirty="0">
                <a:solidFill>
                  <a:srgbClr val="FFFDE6"/>
                </a:solidFill>
                <a:latin typeface="Trebuchet MS"/>
                <a:cs typeface="Trebuchet MS"/>
              </a:rPr>
              <a:t>h</a:t>
            </a:r>
            <a:r>
              <a:rPr sz="2000" spc="-85" dirty="0">
                <a:solidFill>
                  <a:srgbClr val="FFFDE6"/>
                </a:solidFill>
                <a:latin typeface="Trebuchet MS"/>
                <a:cs typeface="Trebuchet MS"/>
              </a:rPr>
              <a:t>n</a:t>
            </a:r>
            <a:r>
              <a:rPr sz="2000" spc="-160" dirty="0">
                <a:solidFill>
                  <a:srgbClr val="FFFDE6"/>
                </a:solidFill>
                <a:latin typeface="Trebuchet MS"/>
                <a:cs typeface="Trebuchet MS"/>
              </a:rPr>
              <a:t>i</a:t>
            </a:r>
            <a:r>
              <a:rPr sz="2000" spc="-175" dirty="0">
                <a:solidFill>
                  <a:srgbClr val="FFFDE6"/>
                </a:solidFill>
                <a:latin typeface="Trebuchet MS"/>
                <a:cs typeface="Trebuchet MS"/>
              </a:rPr>
              <a:t>c</a:t>
            </a:r>
            <a:r>
              <a:rPr sz="2000" spc="-5" dirty="0">
                <a:solidFill>
                  <a:srgbClr val="FFFDE6"/>
                </a:solidFill>
                <a:latin typeface="Trebuchet MS"/>
                <a:cs typeface="Trebuchet MS"/>
              </a:rPr>
              <a:t>a</a:t>
            </a:r>
            <a:r>
              <a:rPr sz="2000" spc="-105" dirty="0">
                <a:solidFill>
                  <a:srgbClr val="FFFDE6"/>
                </a:solidFill>
                <a:latin typeface="Trebuchet MS"/>
                <a:cs typeface="Trebuchet MS"/>
              </a:rPr>
              <a:t>l</a:t>
            </a:r>
            <a:r>
              <a:rPr sz="2000" spc="-215" dirty="0">
                <a:solidFill>
                  <a:srgbClr val="FFFDE6"/>
                </a:solidFill>
                <a:latin typeface="Trebuchet MS"/>
                <a:cs typeface="Trebuchet MS"/>
              </a:rPr>
              <a:t> </a:t>
            </a:r>
            <a:r>
              <a:rPr sz="2000" spc="-20" dirty="0">
                <a:solidFill>
                  <a:srgbClr val="FFFDE6"/>
                </a:solidFill>
                <a:latin typeface="Trebuchet MS"/>
                <a:cs typeface="Trebuchet MS"/>
              </a:rPr>
              <a:t>D</a:t>
            </a:r>
            <a:r>
              <a:rPr sz="2000" spc="-130" dirty="0">
                <a:solidFill>
                  <a:srgbClr val="FFFDE6"/>
                </a:solidFill>
                <a:latin typeface="Trebuchet MS"/>
                <a:cs typeface="Trebuchet MS"/>
              </a:rPr>
              <a:t>e</a:t>
            </a:r>
            <a:r>
              <a:rPr sz="2000" spc="-90" dirty="0">
                <a:solidFill>
                  <a:srgbClr val="FFFDE6"/>
                </a:solidFill>
                <a:latin typeface="Trebuchet MS"/>
                <a:cs typeface="Trebuchet MS"/>
              </a:rPr>
              <a:t>s</a:t>
            </a:r>
            <a:r>
              <a:rPr sz="2000" spc="-160" dirty="0">
                <a:solidFill>
                  <a:srgbClr val="FFFDE6"/>
                </a:solidFill>
                <a:latin typeface="Trebuchet MS"/>
                <a:cs typeface="Trebuchet MS"/>
              </a:rPr>
              <a:t>i</a:t>
            </a:r>
            <a:r>
              <a:rPr sz="2000" spc="0" dirty="0">
                <a:solidFill>
                  <a:srgbClr val="FFFDE6"/>
                </a:solidFill>
                <a:latin typeface="Trebuchet MS"/>
                <a:cs typeface="Trebuchet MS"/>
              </a:rPr>
              <a:t>g</a:t>
            </a:r>
            <a:r>
              <a:rPr sz="2000" spc="-90" dirty="0">
                <a:solidFill>
                  <a:srgbClr val="FFFDE6"/>
                </a:solidFill>
                <a:latin typeface="Trebuchet MS"/>
                <a:cs typeface="Trebuchet MS"/>
              </a:rPr>
              <a:t>n</a:t>
            </a:r>
            <a:r>
              <a:rPr sz="2000" spc="-210" dirty="0">
                <a:solidFill>
                  <a:srgbClr val="FFFDE6"/>
                </a:solidFill>
                <a:latin typeface="Trebuchet MS"/>
                <a:cs typeface="Trebuchet MS"/>
              </a:rPr>
              <a:t> </a:t>
            </a:r>
            <a:r>
              <a:rPr sz="2000" spc="-55" dirty="0">
                <a:solidFill>
                  <a:srgbClr val="FFFDE6"/>
                </a:solidFill>
                <a:latin typeface="Trebuchet MS"/>
                <a:cs typeface="Trebuchet MS"/>
              </a:rPr>
              <a:t>E</a:t>
            </a:r>
            <a:r>
              <a:rPr sz="2000" spc="-70" dirty="0">
                <a:solidFill>
                  <a:srgbClr val="FFFDE6"/>
                </a:solidFill>
                <a:latin typeface="Trebuchet MS"/>
                <a:cs typeface="Trebuchet MS"/>
              </a:rPr>
              <a:t>n</a:t>
            </a:r>
            <a:r>
              <a:rPr sz="2000" spc="0" dirty="0">
                <a:solidFill>
                  <a:srgbClr val="FFFDE6"/>
                </a:solidFill>
                <a:latin typeface="Trebuchet MS"/>
                <a:cs typeface="Trebuchet MS"/>
              </a:rPr>
              <a:t>g</a:t>
            </a:r>
            <a:r>
              <a:rPr sz="2000" spc="-160" dirty="0">
                <a:solidFill>
                  <a:srgbClr val="FFFDE6"/>
                </a:solidFill>
                <a:latin typeface="Trebuchet MS"/>
                <a:cs typeface="Trebuchet MS"/>
              </a:rPr>
              <a:t>i</a:t>
            </a:r>
            <a:r>
              <a:rPr sz="2000" spc="-70" dirty="0">
                <a:solidFill>
                  <a:srgbClr val="FFFDE6"/>
                </a:solidFill>
                <a:latin typeface="Trebuchet MS"/>
                <a:cs typeface="Trebuchet MS"/>
              </a:rPr>
              <a:t>n</a:t>
            </a:r>
            <a:r>
              <a:rPr sz="2000" spc="-130" dirty="0">
                <a:solidFill>
                  <a:srgbClr val="FFFDE6"/>
                </a:solidFill>
                <a:latin typeface="Trebuchet MS"/>
                <a:cs typeface="Trebuchet MS"/>
              </a:rPr>
              <a:t>ee</a:t>
            </a:r>
            <a:r>
              <a:rPr sz="2000" spc="-150" dirty="0">
                <a:solidFill>
                  <a:srgbClr val="FFFDE6"/>
                </a:solidFill>
                <a:latin typeface="Trebuchet MS"/>
                <a:cs typeface="Trebuchet MS"/>
              </a:rPr>
              <a:t>r</a:t>
            </a:r>
            <a:r>
              <a:rPr sz="2000" spc="-160" dirty="0">
                <a:solidFill>
                  <a:srgbClr val="FFFDE6"/>
                </a:solidFill>
                <a:latin typeface="Trebuchet MS"/>
                <a:cs typeface="Trebuchet MS"/>
              </a:rPr>
              <a:t>i</a:t>
            </a:r>
            <a:r>
              <a:rPr sz="2000" spc="-70" dirty="0">
                <a:solidFill>
                  <a:srgbClr val="FFFDE6"/>
                </a:solidFill>
                <a:latin typeface="Trebuchet MS"/>
                <a:cs typeface="Trebuchet MS"/>
              </a:rPr>
              <a:t>n</a:t>
            </a:r>
            <a:r>
              <a:rPr sz="2000" spc="-10" dirty="0">
                <a:solidFill>
                  <a:srgbClr val="FFFDE6"/>
                </a:solidFill>
                <a:latin typeface="Trebuchet MS"/>
                <a:cs typeface="Trebuchet MS"/>
              </a:rPr>
              <a:t>g</a:t>
            </a:r>
            <a:endParaRPr sz="2000" dirty="0">
              <a:latin typeface="Trebuchet MS"/>
              <a:cs typeface="Trebuchet MS"/>
            </a:endParaRPr>
          </a:p>
          <a:p>
            <a:pPr marL="155575" indent="-142875">
              <a:lnSpc>
                <a:spcPct val="100000"/>
              </a:lnSpc>
              <a:spcBef>
                <a:spcPts val="600"/>
              </a:spcBef>
              <a:buClr>
                <a:srgbClr val="FFFDE6"/>
              </a:buClr>
              <a:buFont typeface="Trebuchet MS"/>
              <a:buChar char="•"/>
              <a:tabLst>
                <a:tab pos="156210" algn="l"/>
              </a:tabLst>
            </a:pPr>
            <a:r>
              <a:rPr sz="2000" spc="-145" dirty="0">
                <a:solidFill>
                  <a:srgbClr val="FFFDE6"/>
                </a:solidFill>
                <a:latin typeface="Trebuchet MS"/>
                <a:cs typeface="Trebuchet MS"/>
              </a:rPr>
              <a:t>C</a:t>
            </a:r>
            <a:r>
              <a:rPr sz="2000" spc="-45" dirty="0">
                <a:solidFill>
                  <a:srgbClr val="FFFDE6"/>
                </a:solidFill>
                <a:latin typeface="Trebuchet MS"/>
                <a:cs typeface="Trebuchet MS"/>
              </a:rPr>
              <a:t>A</a:t>
            </a:r>
            <a:r>
              <a:rPr sz="2000" spc="-15" dirty="0">
                <a:solidFill>
                  <a:srgbClr val="FFFDE6"/>
                </a:solidFill>
                <a:latin typeface="Trebuchet MS"/>
                <a:cs typeface="Trebuchet MS"/>
              </a:rPr>
              <a:t>D</a:t>
            </a:r>
            <a:r>
              <a:rPr sz="2000" spc="-40" dirty="0">
                <a:solidFill>
                  <a:srgbClr val="FFFDE6"/>
                </a:solidFill>
                <a:latin typeface="Trebuchet MS"/>
                <a:cs typeface="Trebuchet MS"/>
              </a:rPr>
              <a:t>D</a:t>
            </a:r>
            <a:r>
              <a:rPr sz="2000" spc="-185" dirty="0">
                <a:solidFill>
                  <a:srgbClr val="FFFDE6"/>
                </a:solidFill>
                <a:latin typeface="Trebuchet MS"/>
                <a:cs typeface="Trebuchet MS"/>
              </a:rPr>
              <a:t> </a:t>
            </a:r>
            <a:r>
              <a:rPr sz="2000" spc="0" dirty="0">
                <a:solidFill>
                  <a:srgbClr val="FFFDE6"/>
                </a:solidFill>
                <a:latin typeface="Trebuchet MS"/>
                <a:cs typeface="Trebuchet MS"/>
              </a:rPr>
              <a:t>S</a:t>
            </a:r>
            <a:r>
              <a:rPr sz="2000" spc="-30" dirty="0">
                <a:solidFill>
                  <a:srgbClr val="FFFDE6"/>
                </a:solidFill>
                <a:latin typeface="Trebuchet MS"/>
                <a:cs typeface="Trebuchet MS"/>
              </a:rPr>
              <a:t>u</a:t>
            </a:r>
            <a:r>
              <a:rPr sz="2000" spc="-105" dirty="0">
                <a:solidFill>
                  <a:srgbClr val="FFFDE6"/>
                </a:solidFill>
                <a:latin typeface="Trebuchet MS"/>
                <a:cs typeface="Trebuchet MS"/>
              </a:rPr>
              <a:t>pp</a:t>
            </a:r>
            <a:r>
              <a:rPr sz="2000" spc="-40" dirty="0">
                <a:solidFill>
                  <a:srgbClr val="FFFDE6"/>
                </a:solidFill>
                <a:latin typeface="Trebuchet MS"/>
                <a:cs typeface="Trebuchet MS"/>
              </a:rPr>
              <a:t>o</a:t>
            </a:r>
            <a:r>
              <a:rPr sz="2000" spc="-150" dirty="0">
                <a:solidFill>
                  <a:srgbClr val="FFFDE6"/>
                </a:solidFill>
                <a:latin typeface="Trebuchet MS"/>
                <a:cs typeface="Trebuchet MS"/>
              </a:rPr>
              <a:t>r</a:t>
            </a:r>
            <a:r>
              <a:rPr sz="2000" spc="-185" dirty="0">
                <a:solidFill>
                  <a:srgbClr val="FFFDE6"/>
                </a:solidFill>
                <a:latin typeface="Trebuchet MS"/>
                <a:cs typeface="Trebuchet MS"/>
              </a:rPr>
              <a:t>t</a:t>
            </a:r>
            <a:r>
              <a:rPr sz="2000" spc="-210" dirty="0">
                <a:solidFill>
                  <a:srgbClr val="FFFDE6"/>
                </a:solidFill>
                <a:latin typeface="Trebuchet MS"/>
                <a:cs typeface="Trebuchet MS"/>
              </a:rPr>
              <a:t> </a:t>
            </a:r>
            <a:r>
              <a:rPr sz="2000" spc="0" dirty="0">
                <a:solidFill>
                  <a:srgbClr val="FFFDE6"/>
                </a:solidFill>
                <a:latin typeface="Trebuchet MS"/>
                <a:cs typeface="Trebuchet MS"/>
              </a:rPr>
              <a:t>S</a:t>
            </a:r>
            <a:r>
              <a:rPr sz="2000" spc="-125" dirty="0">
                <a:solidFill>
                  <a:srgbClr val="FFFDE6"/>
                </a:solidFill>
                <a:latin typeface="Trebuchet MS"/>
                <a:cs typeface="Trebuchet MS"/>
              </a:rPr>
              <a:t>e</a:t>
            </a:r>
            <a:r>
              <a:rPr sz="2000" spc="-150" dirty="0">
                <a:solidFill>
                  <a:srgbClr val="FFFDE6"/>
                </a:solidFill>
                <a:latin typeface="Trebuchet MS"/>
                <a:cs typeface="Trebuchet MS"/>
              </a:rPr>
              <a:t>r</a:t>
            </a:r>
            <a:r>
              <a:rPr sz="2000" spc="-140" dirty="0">
                <a:solidFill>
                  <a:srgbClr val="FFFDE6"/>
                </a:solidFill>
                <a:latin typeface="Trebuchet MS"/>
                <a:cs typeface="Trebuchet MS"/>
              </a:rPr>
              <a:t>v</a:t>
            </a:r>
            <a:r>
              <a:rPr sz="2000" spc="-160" dirty="0">
                <a:solidFill>
                  <a:srgbClr val="FFFDE6"/>
                </a:solidFill>
                <a:latin typeface="Trebuchet MS"/>
                <a:cs typeface="Trebuchet MS"/>
              </a:rPr>
              <a:t>i</a:t>
            </a:r>
            <a:r>
              <a:rPr sz="2000" spc="-175" dirty="0">
                <a:solidFill>
                  <a:srgbClr val="FFFDE6"/>
                </a:solidFill>
                <a:latin typeface="Trebuchet MS"/>
                <a:cs typeface="Trebuchet MS"/>
              </a:rPr>
              <a:t>c</a:t>
            </a:r>
            <a:r>
              <a:rPr sz="2000" spc="-125" dirty="0">
                <a:solidFill>
                  <a:srgbClr val="FFFDE6"/>
                </a:solidFill>
                <a:latin typeface="Trebuchet MS"/>
                <a:cs typeface="Trebuchet MS"/>
              </a:rPr>
              <a:t>e</a:t>
            </a:r>
            <a:r>
              <a:rPr sz="2000" spc="-114" dirty="0">
                <a:solidFill>
                  <a:srgbClr val="FFFDE6"/>
                </a:solidFill>
                <a:latin typeface="Trebuchet MS"/>
                <a:cs typeface="Trebuchet MS"/>
              </a:rPr>
              <a:t>s</a:t>
            </a:r>
            <a:endParaRPr sz="2000" dirty="0">
              <a:latin typeface="Trebuchet MS"/>
              <a:cs typeface="Trebuchet MS"/>
            </a:endParaRPr>
          </a:p>
        </p:txBody>
      </p:sp>
      <p:sp>
        <p:nvSpPr>
          <p:cNvPr id="5" name="object 5"/>
          <p:cNvSpPr/>
          <p:nvPr/>
        </p:nvSpPr>
        <p:spPr>
          <a:xfrm>
            <a:off x="11175492" y="2377439"/>
            <a:ext cx="509270" cy="76200"/>
          </a:xfrm>
          <a:custGeom>
            <a:avLst/>
            <a:gdLst/>
            <a:ahLst/>
            <a:cxnLst/>
            <a:rect l="l" t="t" r="r" b="b"/>
            <a:pathLst>
              <a:path w="509270" h="76200">
                <a:moveTo>
                  <a:pt x="0" y="76200"/>
                </a:moveTo>
                <a:lnTo>
                  <a:pt x="509016" y="76200"/>
                </a:lnTo>
                <a:lnTo>
                  <a:pt x="509016" y="0"/>
                </a:lnTo>
                <a:lnTo>
                  <a:pt x="0" y="0"/>
                </a:lnTo>
                <a:lnTo>
                  <a:pt x="0" y="76200"/>
                </a:lnTo>
                <a:close/>
              </a:path>
            </a:pathLst>
          </a:custGeom>
          <a:solidFill>
            <a:srgbClr val="17161C"/>
          </a:solidFill>
        </p:spPr>
        <p:txBody>
          <a:bodyPr wrap="square" lIns="0" tIns="0" rIns="0" bIns="0" rtlCol="0"/>
          <a:lstStyle/>
          <a:p>
            <a:endParaRPr dirty="0"/>
          </a:p>
        </p:txBody>
      </p:sp>
      <p:sp>
        <p:nvSpPr>
          <p:cNvPr id="6" name="object 6"/>
          <p:cNvSpPr/>
          <p:nvPr/>
        </p:nvSpPr>
        <p:spPr>
          <a:xfrm>
            <a:off x="0" y="425195"/>
            <a:ext cx="6096000" cy="6007608"/>
          </a:xfrm>
          <a:prstGeom prst="rect">
            <a:avLst/>
          </a:prstGeom>
          <a:blipFill>
            <a:blip r:embed="rId3" cstate="print"/>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76119DC4-FA1E-4ACC-821E-0B21CE469DCA}"/>
              </a:ext>
            </a:extLst>
          </p:cNvPr>
          <p:cNvSpPr txBox="1"/>
          <p:nvPr/>
        </p:nvSpPr>
        <p:spPr>
          <a:xfrm>
            <a:off x="6025965" y="701523"/>
            <a:ext cx="5052343" cy="954107"/>
          </a:xfrm>
          <a:prstGeom prst="rect">
            <a:avLst/>
          </a:prstGeom>
          <a:noFill/>
        </p:spPr>
        <p:txBody>
          <a:bodyPr wrap="square" rtlCol="0">
            <a:spAutoFit/>
          </a:bodyPr>
          <a:lstStyle/>
          <a:p>
            <a:pPr marL="1035685" algn="ctr">
              <a:lnSpc>
                <a:spcPct val="100000"/>
              </a:lnSpc>
            </a:pPr>
            <a:r>
              <a:rPr lang="en-US" sz="2800" b="1" spc="145" dirty="0">
                <a:solidFill>
                  <a:srgbClr val="F8CF2C"/>
                </a:solidFill>
                <a:latin typeface="Calibri"/>
                <a:cs typeface="Calibri"/>
              </a:rPr>
              <a:t>Potential Contracting Opportunities</a:t>
            </a:r>
            <a:endParaRPr lang="en-US" sz="2800" dirty="0">
              <a:latin typeface="Calibri"/>
              <a:cs typeface="Calibri"/>
            </a:endParaRPr>
          </a:p>
        </p:txBody>
      </p:sp>
    </p:spTree>
    <p:extLst>
      <p:ext uri="{BB962C8B-B14F-4D97-AF65-F5344CB8AC3E}">
        <p14:creationId xmlns:p14="http://schemas.microsoft.com/office/powerpoint/2010/main" val="11855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7"/>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0" y="0"/>
            <a:ext cx="4737100" cy="6858000"/>
          </a:xfrm>
          <a:custGeom>
            <a:avLst/>
            <a:gdLst/>
            <a:ahLst/>
            <a:cxnLst/>
            <a:rect l="l" t="t" r="r" b="b"/>
            <a:pathLst>
              <a:path w="4737100" h="6858000">
                <a:moveTo>
                  <a:pt x="4736592" y="6857996"/>
                </a:moveTo>
                <a:lnTo>
                  <a:pt x="4736592" y="0"/>
                </a:lnTo>
                <a:lnTo>
                  <a:pt x="0" y="0"/>
                </a:lnTo>
                <a:lnTo>
                  <a:pt x="0" y="6857996"/>
                </a:lnTo>
                <a:lnTo>
                  <a:pt x="4736592" y="6857996"/>
                </a:lnTo>
                <a:close/>
              </a:path>
            </a:pathLst>
          </a:custGeom>
          <a:solidFill>
            <a:srgbClr val="F8CF2C"/>
          </a:solidFill>
        </p:spPr>
        <p:txBody>
          <a:bodyPr wrap="square" lIns="0" tIns="0" rIns="0" bIns="0" rtlCol="0"/>
          <a:lstStyle/>
          <a:p>
            <a:endParaRPr dirty="0"/>
          </a:p>
        </p:txBody>
      </p:sp>
      <p:sp>
        <p:nvSpPr>
          <p:cNvPr id="4" name="object 4"/>
          <p:cNvSpPr txBox="1"/>
          <p:nvPr/>
        </p:nvSpPr>
        <p:spPr>
          <a:xfrm>
            <a:off x="4938140" y="1237869"/>
            <a:ext cx="3489325" cy="4048125"/>
          </a:xfrm>
          <a:prstGeom prst="rect">
            <a:avLst/>
          </a:prstGeom>
        </p:spPr>
        <p:txBody>
          <a:bodyPr vert="horz" wrap="square" lIns="0" tIns="0" rIns="0" bIns="0" rtlCol="0">
            <a:spAutoFit/>
          </a:bodyPr>
          <a:lstStyle/>
          <a:p>
            <a:pPr marL="130810" indent="-118110">
              <a:lnSpc>
                <a:spcPct val="100000"/>
              </a:lnSpc>
              <a:buClr>
                <a:srgbClr val="FFFDE6"/>
              </a:buClr>
              <a:buFont typeface="Trebuchet MS"/>
              <a:buChar char="•"/>
              <a:tabLst>
                <a:tab pos="131445" algn="l"/>
              </a:tabLst>
            </a:pPr>
            <a:r>
              <a:rPr sz="1650" spc="-140" dirty="0">
                <a:solidFill>
                  <a:srgbClr val="FFFDE6"/>
                </a:solidFill>
                <a:latin typeface="Trebuchet MS"/>
                <a:cs typeface="Trebuchet MS"/>
              </a:rPr>
              <a:t>M</a:t>
            </a:r>
            <a:r>
              <a:rPr sz="1650" spc="-145" dirty="0">
                <a:solidFill>
                  <a:srgbClr val="FFFDE6"/>
                </a:solidFill>
                <a:latin typeface="Trebuchet MS"/>
                <a:cs typeface="Trebuchet MS"/>
              </a:rPr>
              <a:t>i</a:t>
            </a:r>
            <a:r>
              <a:rPr sz="1650" spc="-80" dirty="0">
                <a:solidFill>
                  <a:srgbClr val="FFFDE6"/>
                </a:solidFill>
                <a:latin typeface="Trebuchet MS"/>
                <a:cs typeface="Trebuchet MS"/>
              </a:rPr>
              <a:t>s</a:t>
            </a:r>
            <a:r>
              <a:rPr sz="1650" spc="-140" dirty="0">
                <a:solidFill>
                  <a:srgbClr val="FFFDE6"/>
                </a:solidFill>
                <a:latin typeface="Trebuchet MS"/>
                <a:cs typeface="Trebuchet MS"/>
              </a:rPr>
              <a:t>c</a:t>
            </a:r>
            <a:r>
              <a:rPr sz="1650" spc="-210" dirty="0">
                <a:solidFill>
                  <a:srgbClr val="FFFDE6"/>
                </a:solidFill>
                <a:latin typeface="Trebuchet MS"/>
                <a:cs typeface="Trebuchet MS"/>
              </a:rPr>
              <a:t>.</a:t>
            </a:r>
            <a:r>
              <a:rPr sz="1650" spc="-135" dirty="0">
                <a:solidFill>
                  <a:srgbClr val="FFFDE6"/>
                </a:solidFill>
                <a:latin typeface="Trebuchet MS"/>
                <a:cs typeface="Trebuchet MS"/>
              </a:rPr>
              <a:t> </a:t>
            </a:r>
            <a:r>
              <a:rPr sz="1650" spc="-110" dirty="0">
                <a:solidFill>
                  <a:srgbClr val="FFFDE6"/>
                </a:solidFill>
                <a:latin typeface="Trebuchet MS"/>
                <a:cs typeface="Trebuchet MS"/>
              </a:rPr>
              <a:t>C</a:t>
            </a:r>
            <a:r>
              <a:rPr sz="1650" spc="-40" dirty="0">
                <a:solidFill>
                  <a:srgbClr val="FFFDE6"/>
                </a:solidFill>
                <a:latin typeface="Trebuchet MS"/>
                <a:cs typeface="Trebuchet MS"/>
              </a:rPr>
              <a:t>o</a:t>
            </a:r>
            <a:r>
              <a:rPr sz="1650" spc="-55" dirty="0">
                <a:solidFill>
                  <a:srgbClr val="FFFDE6"/>
                </a:solidFill>
                <a:latin typeface="Trebuchet MS"/>
                <a:cs typeface="Trebuchet MS"/>
              </a:rPr>
              <a:t>n</a:t>
            </a:r>
            <a:r>
              <a:rPr sz="1650" spc="-80" dirty="0">
                <a:solidFill>
                  <a:srgbClr val="FFFDE6"/>
                </a:solidFill>
                <a:latin typeface="Trebuchet MS"/>
                <a:cs typeface="Trebuchet MS"/>
              </a:rPr>
              <a:t>s</a:t>
            </a:r>
            <a:r>
              <a:rPr sz="1650" spc="-130" dirty="0">
                <a:solidFill>
                  <a:srgbClr val="FFFDE6"/>
                </a:solidFill>
                <a:latin typeface="Trebuchet MS"/>
                <a:cs typeface="Trebuchet MS"/>
              </a:rPr>
              <a:t>t</a:t>
            </a:r>
            <a:r>
              <a:rPr sz="1650" spc="-120" dirty="0">
                <a:solidFill>
                  <a:srgbClr val="FFFDE6"/>
                </a:solidFill>
                <a:latin typeface="Trebuchet MS"/>
                <a:cs typeface="Trebuchet MS"/>
              </a:rPr>
              <a:t>r</a:t>
            </a:r>
            <a:r>
              <a:rPr sz="1650" spc="-35" dirty="0">
                <a:solidFill>
                  <a:srgbClr val="FFFDE6"/>
                </a:solidFill>
                <a:latin typeface="Trebuchet MS"/>
                <a:cs typeface="Trebuchet MS"/>
              </a:rPr>
              <a:t>u</a:t>
            </a:r>
            <a:r>
              <a:rPr sz="1650" spc="-140" dirty="0">
                <a:solidFill>
                  <a:srgbClr val="FFFDE6"/>
                </a:solidFill>
                <a:latin typeface="Trebuchet MS"/>
                <a:cs typeface="Trebuchet MS"/>
              </a:rPr>
              <a:t>c</a:t>
            </a:r>
            <a:r>
              <a:rPr sz="1650" spc="-130" dirty="0">
                <a:solidFill>
                  <a:srgbClr val="FFFDE6"/>
                </a:solidFill>
                <a:latin typeface="Trebuchet MS"/>
                <a:cs typeface="Trebuchet MS"/>
              </a:rPr>
              <a:t>t</a:t>
            </a:r>
            <a:r>
              <a:rPr sz="1650" spc="-145" dirty="0">
                <a:solidFill>
                  <a:srgbClr val="FFFDE6"/>
                </a:solidFill>
                <a:latin typeface="Trebuchet MS"/>
                <a:cs typeface="Trebuchet MS"/>
              </a:rPr>
              <a:t>i</a:t>
            </a:r>
            <a:r>
              <a:rPr sz="1650" spc="-40" dirty="0">
                <a:solidFill>
                  <a:srgbClr val="FFFDE6"/>
                </a:solidFill>
                <a:latin typeface="Trebuchet MS"/>
                <a:cs typeface="Trebuchet MS"/>
              </a:rPr>
              <a:t>o</a:t>
            </a:r>
            <a:r>
              <a:rPr sz="1650" spc="-65" dirty="0">
                <a:solidFill>
                  <a:srgbClr val="FFFDE6"/>
                </a:solidFill>
                <a:latin typeface="Trebuchet MS"/>
                <a:cs typeface="Trebuchet MS"/>
              </a:rPr>
              <a:t>n</a:t>
            </a:r>
            <a:r>
              <a:rPr sz="1650" spc="-114" dirty="0">
                <a:solidFill>
                  <a:srgbClr val="FFFDE6"/>
                </a:solidFill>
                <a:latin typeface="Trebuchet MS"/>
                <a:cs typeface="Trebuchet MS"/>
              </a:rPr>
              <a:t> </a:t>
            </a:r>
            <a:r>
              <a:rPr sz="1650" spc="5" dirty="0">
                <a:solidFill>
                  <a:srgbClr val="FFFDE6"/>
                </a:solidFill>
                <a:latin typeface="Trebuchet MS"/>
                <a:cs typeface="Trebuchet MS"/>
              </a:rPr>
              <a:t>S</a:t>
            </a:r>
            <a:r>
              <a:rPr sz="1650" spc="-110" dirty="0">
                <a:solidFill>
                  <a:srgbClr val="FFFDE6"/>
                </a:solidFill>
                <a:latin typeface="Trebuchet MS"/>
                <a:cs typeface="Trebuchet MS"/>
              </a:rPr>
              <a:t>e</a:t>
            </a:r>
            <a:r>
              <a:rPr sz="1650" spc="-120" dirty="0">
                <a:solidFill>
                  <a:srgbClr val="FFFDE6"/>
                </a:solidFill>
                <a:latin typeface="Trebuchet MS"/>
                <a:cs typeface="Trebuchet MS"/>
              </a:rPr>
              <a:t>r</a:t>
            </a:r>
            <a:r>
              <a:rPr sz="1650" spc="-125" dirty="0">
                <a:solidFill>
                  <a:srgbClr val="FFFDE6"/>
                </a:solidFill>
                <a:latin typeface="Trebuchet MS"/>
                <a:cs typeface="Trebuchet MS"/>
              </a:rPr>
              <a:t>v</a:t>
            </a:r>
            <a:r>
              <a:rPr sz="1650" spc="-145" dirty="0">
                <a:solidFill>
                  <a:srgbClr val="FFFDE6"/>
                </a:solidFill>
                <a:latin typeface="Trebuchet MS"/>
                <a:cs typeface="Trebuchet MS"/>
              </a:rPr>
              <a:t>i</a:t>
            </a:r>
            <a:r>
              <a:rPr sz="1650" spc="-140" dirty="0">
                <a:solidFill>
                  <a:srgbClr val="FFFDE6"/>
                </a:solidFill>
                <a:latin typeface="Trebuchet MS"/>
                <a:cs typeface="Trebuchet MS"/>
              </a:rPr>
              <a:t>c</a:t>
            </a:r>
            <a:r>
              <a:rPr sz="1650" spc="-110" dirty="0">
                <a:solidFill>
                  <a:srgbClr val="FFFDE6"/>
                </a:solidFill>
                <a:latin typeface="Trebuchet MS"/>
                <a:cs typeface="Trebuchet MS"/>
              </a:rPr>
              <a:t>e</a:t>
            </a:r>
            <a:r>
              <a:rPr sz="1650" spc="-90" dirty="0">
                <a:solidFill>
                  <a:srgbClr val="FFFDE6"/>
                </a:solidFill>
                <a:latin typeface="Trebuchet MS"/>
                <a:cs typeface="Trebuchet MS"/>
              </a:rPr>
              <a:t>s</a:t>
            </a:r>
            <a:endParaRPr sz="1650" dirty="0">
              <a:latin typeface="Trebuchet MS"/>
              <a:cs typeface="Trebuchet MS"/>
            </a:endParaRPr>
          </a:p>
          <a:p>
            <a:pPr marL="130810" indent="-118110">
              <a:lnSpc>
                <a:spcPct val="100000"/>
              </a:lnSpc>
              <a:spcBef>
                <a:spcPts val="530"/>
              </a:spcBef>
              <a:buClr>
                <a:srgbClr val="FFFDE6"/>
              </a:buClr>
              <a:buFont typeface="Trebuchet MS"/>
              <a:buChar char="•"/>
              <a:tabLst>
                <a:tab pos="131445" algn="l"/>
              </a:tabLst>
            </a:pPr>
            <a:r>
              <a:rPr sz="1650" spc="-55" dirty="0">
                <a:solidFill>
                  <a:srgbClr val="FFFDE6"/>
                </a:solidFill>
                <a:latin typeface="Trebuchet MS"/>
                <a:cs typeface="Trebuchet MS"/>
              </a:rPr>
              <a:t>E</a:t>
            </a:r>
            <a:r>
              <a:rPr sz="1650" spc="5" dirty="0">
                <a:solidFill>
                  <a:srgbClr val="FFFDE6"/>
                </a:solidFill>
                <a:latin typeface="Trebuchet MS"/>
                <a:cs typeface="Trebuchet MS"/>
              </a:rPr>
              <a:t>a</a:t>
            </a:r>
            <a:r>
              <a:rPr sz="1650" spc="-120" dirty="0">
                <a:solidFill>
                  <a:srgbClr val="FFFDE6"/>
                </a:solidFill>
                <a:latin typeface="Trebuchet MS"/>
                <a:cs typeface="Trebuchet MS"/>
              </a:rPr>
              <a:t>r</a:t>
            </a:r>
            <a:r>
              <a:rPr sz="1650" spc="-130" dirty="0">
                <a:solidFill>
                  <a:srgbClr val="FFFDE6"/>
                </a:solidFill>
                <a:latin typeface="Trebuchet MS"/>
                <a:cs typeface="Trebuchet MS"/>
              </a:rPr>
              <a:t>t</a:t>
            </a:r>
            <a:r>
              <a:rPr sz="1650" spc="-55" dirty="0">
                <a:solidFill>
                  <a:srgbClr val="FFFDE6"/>
                </a:solidFill>
                <a:latin typeface="Trebuchet MS"/>
                <a:cs typeface="Trebuchet MS"/>
              </a:rPr>
              <a:t>h</a:t>
            </a:r>
            <a:r>
              <a:rPr sz="1650" spc="-165" dirty="0">
                <a:solidFill>
                  <a:srgbClr val="FFFDE6"/>
                </a:solidFill>
                <a:latin typeface="Trebuchet MS"/>
                <a:cs typeface="Trebuchet MS"/>
              </a:rPr>
              <a:t>w</a:t>
            </a:r>
            <a:r>
              <a:rPr sz="1650" spc="-40" dirty="0">
                <a:solidFill>
                  <a:srgbClr val="FFFDE6"/>
                </a:solidFill>
                <a:latin typeface="Trebuchet MS"/>
                <a:cs typeface="Trebuchet MS"/>
              </a:rPr>
              <a:t>o</a:t>
            </a:r>
            <a:r>
              <a:rPr sz="1650" spc="-120" dirty="0">
                <a:solidFill>
                  <a:srgbClr val="FFFDE6"/>
                </a:solidFill>
                <a:latin typeface="Trebuchet MS"/>
                <a:cs typeface="Trebuchet MS"/>
              </a:rPr>
              <a:t>r</a:t>
            </a:r>
            <a:r>
              <a:rPr sz="1650" spc="-135" dirty="0">
                <a:solidFill>
                  <a:srgbClr val="FFFDE6"/>
                </a:solidFill>
                <a:latin typeface="Trebuchet MS"/>
                <a:cs typeface="Trebuchet MS"/>
              </a:rPr>
              <a:t>k</a:t>
            </a:r>
            <a:r>
              <a:rPr sz="1650" spc="-225" dirty="0">
                <a:solidFill>
                  <a:srgbClr val="FFFDE6"/>
                </a:solidFill>
                <a:latin typeface="Trebuchet MS"/>
                <a:cs typeface="Trebuchet MS"/>
              </a:rPr>
              <a:t>/</a:t>
            </a:r>
            <a:r>
              <a:rPr sz="1650" spc="-140" dirty="0">
                <a:solidFill>
                  <a:srgbClr val="FFFDE6"/>
                </a:solidFill>
                <a:latin typeface="Trebuchet MS"/>
                <a:cs typeface="Trebuchet MS"/>
              </a:rPr>
              <a:t> </a:t>
            </a:r>
            <a:r>
              <a:rPr sz="1650" spc="-55" dirty="0">
                <a:solidFill>
                  <a:srgbClr val="FFFDE6"/>
                </a:solidFill>
                <a:latin typeface="Trebuchet MS"/>
                <a:cs typeface="Trebuchet MS"/>
              </a:rPr>
              <a:t>L</a:t>
            </a:r>
            <a:r>
              <a:rPr sz="1650" spc="5" dirty="0">
                <a:solidFill>
                  <a:srgbClr val="FFFDE6"/>
                </a:solidFill>
                <a:latin typeface="Trebuchet MS"/>
                <a:cs typeface="Trebuchet MS"/>
              </a:rPr>
              <a:t>a</a:t>
            </a:r>
            <a:r>
              <a:rPr sz="1650" spc="-55" dirty="0">
                <a:solidFill>
                  <a:srgbClr val="FFFDE6"/>
                </a:solidFill>
                <a:latin typeface="Trebuchet MS"/>
                <a:cs typeface="Trebuchet MS"/>
              </a:rPr>
              <a:t>n</a:t>
            </a:r>
            <a:r>
              <a:rPr sz="1650" spc="-95" dirty="0">
                <a:solidFill>
                  <a:srgbClr val="FFFDE6"/>
                </a:solidFill>
                <a:latin typeface="Trebuchet MS"/>
                <a:cs typeface="Trebuchet MS"/>
              </a:rPr>
              <a:t>d</a:t>
            </a:r>
            <a:r>
              <a:rPr sz="1650" spc="-155" dirty="0">
                <a:solidFill>
                  <a:srgbClr val="FFFDE6"/>
                </a:solidFill>
                <a:latin typeface="Trebuchet MS"/>
                <a:cs typeface="Trebuchet MS"/>
              </a:rPr>
              <a:t> </a:t>
            </a:r>
            <a:r>
              <a:rPr sz="1650" spc="-110" dirty="0">
                <a:solidFill>
                  <a:srgbClr val="FFFDE6"/>
                </a:solidFill>
                <a:latin typeface="Trebuchet MS"/>
                <a:cs typeface="Trebuchet MS"/>
              </a:rPr>
              <a:t>C</a:t>
            </a:r>
            <a:r>
              <a:rPr sz="1650" spc="-75" dirty="0">
                <a:solidFill>
                  <a:srgbClr val="FFFDE6"/>
                </a:solidFill>
                <a:latin typeface="Trebuchet MS"/>
                <a:cs typeface="Trebuchet MS"/>
              </a:rPr>
              <a:t>l</a:t>
            </a:r>
            <a:r>
              <a:rPr sz="1650" spc="-110" dirty="0">
                <a:solidFill>
                  <a:srgbClr val="FFFDE6"/>
                </a:solidFill>
                <a:latin typeface="Trebuchet MS"/>
                <a:cs typeface="Trebuchet MS"/>
              </a:rPr>
              <a:t>e</a:t>
            </a:r>
            <a:r>
              <a:rPr sz="1650" spc="5" dirty="0">
                <a:solidFill>
                  <a:srgbClr val="FFFDE6"/>
                </a:solidFill>
                <a:latin typeface="Trebuchet MS"/>
                <a:cs typeface="Trebuchet MS"/>
              </a:rPr>
              <a:t>a</a:t>
            </a:r>
            <a:r>
              <a:rPr sz="1650" spc="-120" dirty="0">
                <a:solidFill>
                  <a:srgbClr val="FFFDE6"/>
                </a:solidFill>
                <a:latin typeface="Trebuchet MS"/>
                <a:cs typeface="Trebuchet MS"/>
              </a:rPr>
              <a:t>r</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dirty="0">
                <a:solidFill>
                  <a:srgbClr val="FFFDE6"/>
                </a:solidFill>
                <a:latin typeface="Trebuchet MS"/>
                <a:cs typeface="Trebuchet MS"/>
              </a:rPr>
              <a:t>g</a:t>
            </a:r>
            <a:r>
              <a:rPr sz="1650" spc="-120" dirty="0">
                <a:solidFill>
                  <a:srgbClr val="FFFDE6"/>
                </a:solidFill>
                <a:latin typeface="Trebuchet MS"/>
                <a:cs typeface="Trebuchet MS"/>
              </a:rPr>
              <a:t> </a:t>
            </a:r>
            <a:r>
              <a:rPr sz="1650" spc="5" dirty="0">
                <a:solidFill>
                  <a:srgbClr val="FFFDE6"/>
                </a:solidFill>
                <a:latin typeface="Trebuchet MS"/>
                <a:cs typeface="Trebuchet MS"/>
              </a:rPr>
              <a:t>a</a:t>
            </a:r>
            <a:r>
              <a:rPr sz="1650" spc="-55" dirty="0">
                <a:solidFill>
                  <a:srgbClr val="FFFDE6"/>
                </a:solidFill>
                <a:latin typeface="Trebuchet MS"/>
                <a:cs typeface="Trebuchet MS"/>
              </a:rPr>
              <a:t>n</a:t>
            </a:r>
            <a:r>
              <a:rPr sz="1650" spc="-95" dirty="0">
                <a:solidFill>
                  <a:srgbClr val="FFFDE6"/>
                </a:solidFill>
                <a:latin typeface="Trebuchet MS"/>
                <a:cs typeface="Trebuchet MS"/>
              </a:rPr>
              <a:t>d</a:t>
            </a:r>
            <a:r>
              <a:rPr sz="1650" spc="-155" dirty="0">
                <a:solidFill>
                  <a:srgbClr val="FFFDE6"/>
                </a:solidFill>
                <a:latin typeface="Trebuchet MS"/>
                <a:cs typeface="Trebuchet MS"/>
              </a:rPr>
              <a:t> </a:t>
            </a:r>
            <a:r>
              <a:rPr sz="1650" spc="-160" dirty="0">
                <a:solidFill>
                  <a:srgbClr val="FFFDE6"/>
                </a:solidFill>
                <a:latin typeface="Trebuchet MS"/>
                <a:cs typeface="Trebuchet MS"/>
              </a:rPr>
              <a:t>G</a:t>
            </a:r>
            <a:r>
              <a:rPr sz="1650" spc="-120" dirty="0">
                <a:solidFill>
                  <a:srgbClr val="FFFDE6"/>
                </a:solidFill>
                <a:latin typeface="Trebuchet MS"/>
                <a:cs typeface="Trebuchet MS"/>
              </a:rPr>
              <a:t>r</a:t>
            </a:r>
            <a:r>
              <a:rPr sz="1650" spc="-35" dirty="0">
                <a:solidFill>
                  <a:srgbClr val="FFFDE6"/>
                </a:solidFill>
                <a:latin typeface="Trebuchet MS"/>
                <a:cs typeface="Trebuchet MS"/>
              </a:rPr>
              <a:t>u</a:t>
            </a:r>
            <a:r>
              <a:rPr sz="1650" spc="-85" dirty="0">
                <a:solidFill>
                  <a:srgbClr val="FFFDE6"/>
                </a:solidFill>
                <a:latin typeface="Trebuchet MS"/>
                <a:cs typeface="Trebuchet MS"/>
              </a:rPr>
              <a:t>bb</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dirty="0">
                <a:solidFill>
                  <a:srgbClr val="FFFDE6"/>
                </a:solidFill>
                <a:latin typeface="Trebuchet MS"/>
                <a:cs typeface="Trebuchet MS"/>
              </a:rPr>
              <a:t>g</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55" dirty="0">
                <a:solidFill>
                  <a:srgbClr val="FFFDE6"/>
                </a:solidFill>
                <a:latin typeface="Trebuchet MS"/>
                <a:cs typeface="Trebuchet MS"/>
              </a:rPr>
              <a:t>E</a:t>
            </a:r>
            <a:r>
              <a:rPr sz="1650" spc="-120" dirty="0">
                <a:solidFill>
                  <a:srgbClr val="FFFDE6"/>
                </a:solidFill>
                <a:latin typeface="Trebuchet MS"/>
                <a:cs typeface="Trebuchet MS"/>
              </a:rPr>
              <a:t>r</a:t>
            </a:r>
            <a:r>
              <a:rPr sz="1650" spc="-40" dirty="0">
                <a:solidFill>
                  <a:srgbClr val="FFFDE6"/>
                </a:solidFill>
                <a:latin typeface="Trebuchet MS"/>
                <a:cs typeface="Trebuchet MS"/>
              </a:rPr>
              <a:t>o</a:t>
            </a:r>
            <a:r>
              <a:rPr sz="1650" spc="-80" dirty="0">
                <a:solidFill>
                  <a:srgbClr val="FFFDE6"/>
                </a:solidFill>
                <a:latin typeface="Trebuchet MS"/>
                <a:cs typeface="Trebuchet MS"/>
              </a:rPr>
              <a:t>s</a:t>
            </a:r>
            <a:r>
              <a:rPr sz="1650" spc="-145" dirty="0">
                <a:solidFill>
                  <a:srgbClr val="FFFDE6"/>
                </a:solidFill>
                <a:latin typeface="Trebuchet MS"/>
                <a:cs typeface="Trebuchet MS"/>
              </a:rPr>
              <a:t>i</a:t>
            </a:r>
            <a:r>
              <a:rPr sz="1650" spc="-40" dirty="0">
                <a:solidFill>
                  <a:srgbClr val="FFFDE6"/>
                </a:solidFill>
                <a:latin typeface="Trebuchet MS"/>
                <a:cs typeface="Trebuchet MS"/>
              </a:rPr>
              <a:t>o</a:t>
            </a:r>
            <a:r>
              <a:rPr sz="1650" spc="-65" dirty="0">
                <a:solidFill>
                  <a:srgbClr val="FFFDE6"/>
                </a:solidFill>
                <a:latin typeface="Trebuchet MS"/>
                <a:cs typeface="Trebuchet MS"/>
              </a:rPr>
              <a:t>n</a:t>
            </a:r>
            <a:r>
              <a:rPr sz="1650" spc="-140" dirty="0">
                <a:solidFill>
                  <a:srgbClr val="FFFDE6"/>
                </a:solidFill>
                <a:latin typeface="Trebuchet MS"/>
                <a:cs typeface="Trebuchet MS"/>
              </a:rPr>
              <a:t> </a:t>
            </a:r>
            <a:r>
              <a:rPr sz="1650" spc="-110" dirty="0">
                <a:solidFill>
                  <a:srgbClr val="FFFDE6"/>
                </a:solidFill>
                <a:latin typeface="Trebuchet MS"/>
                <a:cs typeface="Trebuchet MS"/>
              </a:rPr>
              <a:t>C</a:t>
            </a:r>
            <a:r>
              <a:rPr sz="1650" spc="-40" dirty="0">
                <a:solidFill>
                  <a:srgbClr val="FFFDE6"/>
                </a:solidFill>
                <a:latin typeface="Trebuchet MS"/>
                <a:cs typeface="Trebuchet MS"/>
              </a:rPr>
              <a:t>o</a:t>
            </a:r>
            <a:r>
              <a:rPr sz="1650" spc="-55" dirty="0">
                <a:solidFill>
                  <a:srgbClr val="FFFDE6"/>
                </a:solidFill>
                <a:latin typeface="Trebuchet MS"/>
                <a:cs typeface="Trebuchet MS"/>
              </a:rPr>
              <a:t>n</a:t>
            </a:r>
            <a:r>
              <a:rPr sz="1650" spc="-130" dirty="0">
                <a:solidFill>
                  <a:srgbClr val="FFFDE6"/>
                </a:solidFill>
                <a:latin typeface="Trebuchet MS"/>
                <a:cs typeface="Trebuchet MS"/>
              </a:rPr>
              <a:t>t</a:t>
            </a:r>
            <a:r>
              <a:rPr sz="1650" spc="-120" dirty="0">
                <a:solidFill>
                  <a:srgbClr val="FFFDE6"/>
                </a:solidFill>
                <a:latin typeface="Trebuchet MS"/>
                <a:cs typeface="Trebuchet MS"/>
              </a:rPr>
              <a:t>r</a:t>
            </a:r>
            <a:r>
              <a:rPr sz="1650" spc="-40" dirty="0">
                <a:solidFill>
                  <a:srgbClr val="FFFDE6"/>
                </a:solidFill>
                <a:latin typeface="Trebuchet MS"/>
                <a:cs typeface="Trebuchet MS"/>
              </a:rPr>
              <a:t>o</a:t>
            </a:r>
            <a:r>
              <a:rPr sz="1650" spc="-80" dirty="0">
                <a:solidFill>
                  <a:srgbClr val="FFFDE6"/>
                </a:solidFill>
                <a:latin typeface="Trebuchet MS"/>
                <a:cs typeface="Trebuchet MS"/>
              </a:rPr>
              <a:t>l</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55" dirty="0">
                <a:solidFill>
                  <a:srgbClr val="FFFDE6"/>
                </a:solidFill>
                <a:latin typeface="Trebuchet MS"/>
                <a:cs typeface="Trebuchet MS"/>
              </a:rPr>
              <a:t>L</a:t>
            </a:r>
            <a:r>
              <a:rPr sz="1650" spc="5" dirty="0">
                <a:solidFill>
                  <a:srgbClr val="FFFDE6"/>
                </a:solidFill>
                <a:latin typeface="Trebuchet MS"/>
                <a:cs typeface="Trebuchet MS"/>
              </a:rPr>
              <a:t>a</a:t>
            </a:r>
            <a:r>
              <a:rPr sz="1650" spc="-55" dirty="0">
                <a:solidFill>
                  <a:srgbClr val="FFFDE6"/>
                </a:solidFill>
                <a:latin typeface="Trebuchet MS"/>
                <a:cs typeface="Trebuchet MS"/>
              </a:rPr>
              <a:t>n</a:t>
            </a:r>
            <a:r>
              <a:rPr sz="1650" spc="-85" dirty="0">
                <a:solidFill>
                  <a:srgbClr val="FFFDE6"/>
                </a:solidFill>
                <a:latin typeface="Trebuchet MS"/>
                <a:cs typeface="Trebuchet MS"/>
              </a:rPr>
              <a:t>d</a:t>
            </a:r>
            <a:r>
              <a:rPr sz="1650" spc="-80" dirty="0">
                <a:solidFill>
                  <a:srgbClr val="FFFDE6"/>
                </a:solidFill>
                <a:latin typeface="Trebuchet MS"/>
                <a:cs typeface="Trebuchet MS"/>
              </a:rPr>
              <a:t>s</a:t>
            </a:r>
            <a:r>
              <a:rPr sz="1650" spc="-140" dirty="0">
                <a:solidFill>
                  <a:srgbClr val="FFFDE6"/>
                </a:solidFill>
                <a:latin typeface="Trebuchet MS"/>
                <a:cs typeface="Trebuchet MS"/>
              </a:rPr>
              <a:t>c</a:t>
            </a:r>
            <a:r>
              <a:rPr sz="1650" spc="5" dirty="0">
                <a:solidFill>
                  <a:srgbClr val="FFFDE6"/>
                </a:solidFill>
                <a:latin typeface="Trebuchet MS"/>
                <a:cs typeface="Trebuchet MS"/>
              </a:rPr>
              <a:t>a</a:t>
            </a:r>
            <a:r>
              <a:rPr sz="1650" spc="-85" dirty="0">
                <a:solidFill>
                  <a:srgbClr val="FFFDE6"/>
                </a:solidFill>
                <a:latin typeface="Trebuchet MS"/>
                <a:cs typeface="Trebuchet MS"/>
              </a:rPr>
              <a:t>p</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dirty="0">
                <a:solidFill>
                  <a:srgbClr val="FFFDE6"/>
                </a:solidFill>
                <a:latin typeface="Trebuchet MS"/>
                <a:cs typeface="Trebuchet MS"/>
              </a:rPr>
              <a:t>g</a:t>
            </a:r>
            <a:endParaRPr sz="1650" dirty="0">
              <a:latin typeface="Trebuchet MS"/>
              <a:cs typeface="Trebuchet MS"/>
            </a:endParaRPr>
          </a:p>
          <a:p>
            <a:pPr marL="130810" indent="-118110">
              <a:lnSpc>
                <a:spcPct val="100000"/>
              </a:lnSpc>
              <a:spcBef>
                <a:spcPts val="525"/>
              </a:spcBef>
              <a:buClr>
                <a:srgbClr val="FFFDE6"/>
              </a:buClr>
              <a:buFont typeface="Trebuchet MS"/>
              <a:buChar char="•"/>
              <a:tabLst>
                <a:tab pos="131445" algn="l"/>
              </a:tabLst>
            </a:pPr>
            <a:r>
              <a:rPr sz="1650" spc="-15" dirty="0">
                <a:solidFill>
                  <a:srgbClr val="FFFDE6"/>
                </a:solidFill>
                <a:latin typeface="Trebuchet MS"/>
                <a:cs typeface="Trebuchet MS"/>
              </a:rPr>
              <a:t>D</a:t>
            </a:r>
            <a:r>
              <a:rPr sz="1650" spc="-110" dirty="0">
                <a:solidFill>
                  <a:srgbClr val="FFFDE6"/>
                </a:solidFill>
                <a:latin typeface="Trebuchet MS"/>
                <a:cs typeface="Trebuchet MS"/>
              </a:rPr>
              <a:t>e</a:t>
            </a:r>
            <a:r>
              <a:rPr sz="1650" spc="-75" dirty="0">
                <a:solidFill>
                  <a:srgbClr val="FFFDE6"/>
                </a:solidFill>
                <a:latin typeface="Trebuchet MS"/>
                <a:cs typeface="Trebuchet MS"/>
              </a:rPr>
              <a:t>m</a:t>
            </a:r>
            <a:r>
              <a:rPr sz="1650" spc="-40" dirty="0">
                <a:solidFill>
                  <a:srgbClr val="FFFDE6"/>
                </a:solidFill>
                <a:latin typeface="Trebuchet MS"/>
                <a:cs typeface="Trebuchet MS"/>
              </a:rPr>
              <a:t>o</a:t>
            </a:r>
            <a:r>
              <a:rPr sz="1650" spc="-75" dirty="0">
                <a:solidFill>
                  <a:srgbClr val="FFFDE6"/>
                </a:solidFill>
                <a:latin typeface="Trebuchet MS"/>
                <a:cs typeface="Trebuchet MS"/>
              </a:rPr>
              <a:t>l</a:t>
            </a:r>
            <a:r>
              <a:rPr sz="1650" spc="-145" dirty="0">
                <a:solidFill>
                  <a:srgbClr val="FFFDE6"/>
                </a:solidFill>
                <a:latin typeface="Trebuchet MS"/>
                <a:cs typeface="Trebuchet MS"/>
              </a:rPr>
              <a:t>i</a:t>
            </a:r>
            <a:r>
              <a:rPr sz="1650" spc="-130" dirty="0">
                <a:solidFill>
                  <a:srgbClr val="FFFDE6"/>
                </a:solidFill>
                <a:latin typeface="Trebuchet MS"/>
                <a:cs typeface="Trebuchet MS"/>
              </a:rPr>
              <a:t>t</a:t>
            </a:r>
            <a:r>
              <a:rPr sz="1650" spc="-145" dirty="0">
                <a:solidFill>
                  <a:srgbClr val="FFFDE6"/>
                </a:solidFill>
                <a:latin typeface="Trebuchet MS"/>
                <a:cs typeface="Trebuchet MS"/>
              </a:rPr>
              <a:t>i</a:t>
            </a:r>
            <a:r>
              <a:rPr sz="1650" spc="-40" dirty="0">
                <a:solidFill>
                  <a:srgbClr val="FFFDE6"/>
                </a:solidFill>
                <a:latin typeface="Trebuchet MS"/>
                <a:cs typeface="Trebuchet MS"/>
              </a:rPr>
              <a:t>o</a:t>
            </a:r>
            <a:r>
              <a:rPr sz="1650" spc="-65" dirty="0">
                <a:solidFill>
                  <a:srgbClr val="FFFDE6"/>
                </a:solidFill>
                <a:latin typeface="Trebuchet MS"/>
                <a:cs typeface="Trebuchet MS"/>
              </a:rPr>
              <a:t>n</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25" dirty="0">
                <a:solidFill>
                  <a:srgbClr val="FFFDE6"/>
                </a:solidFill>
                <a:latin typeface="Trebuchet MS"/>
                <a:cs typeface="Trebuchet MS"/>
              </a:rPr>
              <a:t>A</a:t>
            </a:r>
            <a:r>
              <a:rPr sz="1650" spc="-80" dirty="0">
                <a:solidFill>
                  <a:srgbClr val="FFFDE6"/>
                </a:solidFill>
                <a:latin typeface="Trebuchet MS"/>
                <a:cs typeface="Trebuchet MS"/>
              </a:rPr>
              <a:t>s</a:t>
            </a:r>
            <a:r>
              <a:rPr sz="1650" spc="-90" dirty="0">
                <a:solidFill>
                  <a:srgbClr val="FFFDE6"/>
                </a:solidFill>
                <a:latin typeface="Trebuchet MS"/>
                <a:cs typeface="Trebuchet MS"/>
              </a:rPr>
              <a:t>p</a:t>
            </a:r>
            <a:r>
              <a:rPr sz="1650" spc="-55" dirty="0">
                <a:solidFill>
                  <a:srgbClr val="FFFDE6"/>
                </a:solidFill>
                <a:latin typeface="Trebuchet MS"/>
                <a:cs typeface="Trebuchet MS"/>
              </a:rPr>
              <a:t>h</a:t>
            </a:r>
            <a:r>
              <a:rPr sz="1650" spc="5" dirty="0">
                <a:solidFill>
                  <a:srgbClr val="FFFDE6"/>
                </a:solidFill>
                <a:latin typeface="Trebuchet MS"/>
                <a:cs typeface="Trebuchet MS"/>
              </a:rPr>
              <a:t>a</a:t>
            </a:r>
            <a:r>
              <a:rPr sz="1650" spc="-75" dirty="0">
                <a:solidFill>
                  <a:srgbClr val="FFFDE6"/>
                </a:solidFill>
                <a:latin typeface="Trebuchet MS"/>
                <a:cs typeface="Trebuchet MS"/>
              </a:rPr>
              <a:t>l</a:t>
            </a:r>
            <a:r>
              <a:rPr sz="1650" spc="-145" dirty="0">
                <a:solidFill>
                  <a:srgbClr val="FFFDE6"/>
                </a:solidFill>
                <a:latin typeface="Trebuchet MS"/>
                <a:cs typeface="Trebuchet MS"/>
              </a:rPr>
              <a:t>t</a:t>
            </a:r>
            <a:r>
              <a:rPr sz="1650" spc="-140" dirty="0">
                <a:solidFill>
                  <a:srgbClr val="FFFDE6"/>
                </a:solidFill>
                <a:latin typeface="Trebuchet MS"/>
                <a:cs typeface="Trebuchet MS"/>
              </a:rPr>
              <a:t> </a:t>
            </a:r>
            <a:r>
              <a:rPr sz="1650" spc="5" dirty="0">
                <a:solidFill>
                  <a:srgbClr val="FFFDE6"/>
                </a:solidFill>
                <a:latin typeface="Trebuchet MS"/>
                <a:cs typeface="Trebuchet MS"/>
              </a:rPr>
              <a:t>Pa</a:t>
            </a:r>
            <a:r>
              <a:rPr sz="1650" spc="-120" dirty="0">
                <a:solidFill>
                  <a:srgbClr val="FFFDE6"/>
                </a:solidFill>
                <a:latin typeface="Trebuchet MS"/>
                <a:cs typeface="Trebuchet MS"/>
              </a:rPr>
              <a:t>v</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dirty="0">
                <a:solidFill>
                  <a:srgbClr val="FFFDE6"/>
                </a:solidFill>
                <a:latin typeface="Trebuchet MS"/>
                <a:cs typeface="Trebuchet MS"/>
              </a:rPr>
              <a:t>g</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105" dirty="0">
                <a:solidFill>
                  <a:srgbClr val="FFFDE6"/>
                </a:solidFill>
                <a:latin typeface="Trebuchet MS"/>
                <a:cs typeface="Trebuchet MS"/>
              </a:rPr>
              <a:t>T</a:t>
            </a:r>
            <a:r>
              <a:rPr sz="1650" spc="-120" dirty="0">
                <a:solidFill>
                  <a:srgbClr val="FFFDE6"/>
                </a:solidFill>
                <a:latin typeface="Trebuchet MS"/>
                <a:cs typeface="Trebuchet MS"/>
              </a:rPr>
              <a:t>r</a:t>
            </a:r>
            <a:r>
              <a:rPr sz="1650" spc="-35" dirty="0">
                <a:solidFill>
                  <a:srgbClr val="FFFDE6"/>
                </a:solidFill>
                <a:latin typeface="Trebuchet MS"/>
                <a:cs typeface="Trebuchet MS"/>
              </a:rPr>
              <a:t>u</a:t>
            </a:r>
            <a:r>
              <a:rPr sz="1650" spc="-140" dirty="0">
                <a:solidFill>
                  <a:srgbClr val="FFFDE6"/>
                </a:solidFill>
                <a:latin typeface="Trebuchet MS"/>
                <a:cs typeface="Trebuchet MS"/>
              </a:rPr>
              <a:t>c</a:t>
            </a:r>
            <a:r>
              <a:rPr sz="1650" spc="-135" dirty="0">
                <a:solidFill>
                  <a:srgbClr val="FFFDE6"/>
                </a:solidFill>
                <a:latin typeface="Trebuchet MS"/>
                <a:cs typeface="Trebuchet MS"/>
              </a:rPr>
              <a:t>k</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dirty="0">
                <a:solidFill>
                  <a:srgbClr val="FFFDE6"/>
                </a:solidFill>
                <a:latin typeface="Trebuchet MS"/>
                <a:cs typeface="Trebuchet MS"/>
              </a:rPr>
              <a:t>g</a:t>
            </a:r>
            <a:endParaRPr sz="1650" dirty="0">
              <a:latin typeface="Trebuchet MS"/>
              <a:cs typeface="Trebuchet MS"/>
            </a:endParaRPr>
          </a:p>
          <a:p>
            <a:pPr marL="130810" indent="-118110">
              <a:lnSpc>
                <a:spcPct val="100000"/>
              </a:lnSpc>
              <a:spcBef>
                <a:spcPts val="525"/>
              </a:spcBef>
              <a:buClr>
                <a:srgbClr val="FFFDE6"/>
              </a:buClr>
              <a:buFont typeface="Trebuchet MS"/>
              <a:buChar char="•"/>
              <a:tabLst>
                <a:tab pos="131445" algn="l"/>
              </a:tabLst>
            </a:pPr>
            <a:r>
              <a:rPr sz="1650" spc="-110" dirty="0">
                <a:solidFill>
                  <a:srgbClr val="FFFDE6"/>
                </a:solidFill>
                <a:latin typeface="Trebuchet MS"/>
                <a:cs typeface="Trebuchet MS"/>
              </a:rPr>
              <a:t>C</a:t>
            </a:r>
            <a:r>
              <a:rPr sz="1650" spc="-40" dirty="0">
                <a:solidFill>
                  <a:srgbClr val="FFFDE6"/>
                </a:solidFill>
                <a:latin typeface="Trebuchet MS"/>
                <a:cs typeface="Trebuchet MS"/>
              </a:rPr>
              <a:t>o</a:t>
            </a:r>
            <a:r>
              <a:rPr sz="1650" spc="-55" dirty="0">
                <a:solidFill>
                  <a:srgbClr val="FFFDE6"/>
                </a:solidFill>
                <a:latin typeface="Trebuchet MS"/>
                <a:cs typeface="Trebuchet MS"/>
              </a:rPr>
              <a:t>n</a:t>
            </a:r>
            <a:r>
              <a:rPr sz="1650" spc="-140" dirty="0">
                <a:solidFill>
                  <a:srgbClr val="FFFDE6"/>
                </a:solidFill>
                <a:latin typeface="Trebuchet MS"/>
                <a:cs typeface="Trebuchet MS"/>
              </a:rPr>
              <a:t>c</a:t>
            </a:r>
            <a:r>
              <a:rPr sz="1650" spc="-120" dirty="0">
                <a:solidFill>
                  <a:srgbClr val="FFFDE6"/>
                </a:solidFill>
                <a:latin typeface="Trebuchet MS"/>
                <a:cs typeface="Trebuchet MS"/>
              </a:rPr>
              <a:t>r</a:t>
            </a:r>
            <a:r>
              <a:rPr sz="1650" spc="-110" dirty="0">
                <a:solidFill>
                  <a:srgbClr val="FFFDE6"/>
                </a:solidFill>
                <a:latin typeface="Trebuchet MS"/>
                <a:cs typeface="Trebuchet MS"/>
              </a:rPr>
              <a:t>e</a:t>
            </a:r>
            <a:r>
              <a:rPr sz="1650" spc="-130" dirty="0">
                <a:solidFill>
                  <a:srgbClr val="FFFDE6"/>
                </a:solidFill>
                <a:latin typeface="Trebuchet MS"/>
                <a:cs typeface="Trebuchet MS"/>
              </a:rPr>
              <a:t>t</a:t>
            </a:r>
            <a:r>
              <a:rPr sz="1650" spc="-120" dirty="0">
                <a:solidFill>
                  <a:srgbClr val="FFFDE6"/>
                </a:solidFill>
                <a:latin typeface="Trebuchet MS"/>
                <a:cs typeface="Trebuchet MS"/>
              </a:rPr>
              <a:t>e</a:t>
            </a:r>
            <a:r>
              <a:rPr sz="1650" spc="-140" dirty="0">
                <a:solidFill>
                  <a:srgbClr val="FFFDE6"/>
                </a:solidFill>
                <a:latin typeface="Trebuchet MS"/>
                <a:cs typeface="Trebuchet MS"/>
              </a:rPr>
              <a:t> </a:t>
            </a:r>
            <a:r>
              <a:rPr sz="1650" spc="10" dirty="0">
                <a:solidFill>
                  <a:srgbClr val="FFFDE6"/>
                </a:solidFill>
                <a:latin typeface="Trebuchet MS"/>
                <a:cs typeface="Trebuchet MS"/>
              </a:rPr>
              <a:t>P</a:t>
            </a:r>
            <a:r>
              <a:rPr sz="1650" spc="5" dirty="0">
                <a:solidFill>
                  <a:srgbClr val="FFFDE6"/>
                </a:solidFill>
                <a:latin typeface="Trebuchet MS"/>
                <a:cs typeface="Trebuchet MS"/>
              </a:rPr>
              <a:t>a</a:t>
            </a:r>
            <a:r>
              <a:rPr sz="1650" spc="-125" dirty="0">
                <a:solidFill>
                  <a:srgbClr val="FFFDE6"/>
                </a:solidFill>
                <a:latin typeface="Trebuchet MS"/>
                <a:cs typeface="Trebuchet MS"/>
              </a:rPr>
              <a:t>v</a:t>
            </a:r>
            <a:r>
              <a:rPr sz="1650" spc="-110" dirty="0">
                <a:solidFill>
                  <a:srgbClr val="FFFDE6"/>
                </a:solidFill>
                <a:latin typeface="Trebuchet MS"/>
                <a:cs typeface="Trebuchet MS"/>
              </a:rPr>
              <a:t>e</a:t>
            </a:r>
            <a:r>
              <a:rPr sz="1650" spc="-75" dirty="0">
                <a:solidFill>
                  <a:srgbClr val="FFFDE6"/>
                </a:solidFill>
                <a:latin typeface="Trebuchet MS"/>
                <a:cs typeface="Trebuchet MS"/>
              </a:rPr>
              <a:t>m</a:t>
            </a:r>
            <a:r>
              <a:rPr sz="1650" spc="-110" dirty="0">
                <a:solidFill>
                  <a:srgbClr val="FFFDE6"/>
                </a:solidFill>
                <a:latin typeface="Trebuchet MS"/>
                <a:cs typeface="Trebuchet MS"/>
              </a:rPr>
              <a:t>e</a:t>
            </a:r>
            <a:r>
              <a:rPr sz="1650" spc="-55" dirty="0">
                <a:solidFill>
                  <a:srgbClr val="FFFDE6"/>
                </a:solidFill>
                <a:latin typeface="Trebuchet MS"/>
                <a:cs typeface="Trebuchet MS"/>
              </a:rPr>
              <a:t>n</a:t>
            </a:r>
            <a:r>
              <a:rPr sz="1650" spc="-145" dirty="0">
                <a:solidFill>
                  <a:srgbClr val="FFFDE6"/>
                </a:solidFill>
                <a:latin typeface="Trebuchet MS"/>
                <a:cs typeface="Trebuchet MS"/>
              </a:rPr>
              <a:t>t</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15" dirty="0">
                <a:solidFill>
                  <a:srgbClr val="FFFDE6"/>
                </a:solidFill>
                <a:latin typeface="Trebuchet MS"/>
                <a:cs typeface="Trebuchet MS"/>
              </a:rPr>
              <a:t>B</a:t>
            </a:r>
            <a:r>
              <a:rPr sz="1650" spc="-120" dirty="0">
                <a:solidFill>
                  <a:srgbClr val="FFFDE6"/>
                </a:solidFill>
                <a:latin typeface="Trebuchet MS"/>
                <a:cs typeface="Trebuchet MS"/>
              </a:rPr>
              <a:t>r</a:t>
            </a:r>
            <a:r>
              <a:rPr sz="1650" spc="-145" dirty="0">
                <a:solidFill>
                  <a:srgbClr val="FFFDE6"/>
                </a:solidFill>
                <a:latin typeface="Trebuchet MS"/>
                <a:cs typeface="Trebuchet MS"/>
              </a:rPr>
              <a:t>i</a:t>
            </a:r>
            <a:r>
              <a:rPr sz="1650" spc="-85" dirty="0">
                <a:solidFill>
                  <a:srgbClr val="FFFDE6"/>
                </a:solidFill>
                <a:latin typeface="Trebuchet MS"/>
                <a:cs typeface="Trebuchet MS"/>
              </a:rPr>
              <a:t>d</a:t>
            </a:r>
            <a:r>
              <a:rPr sz="1650" spc="5" dirty="0">
                <a:solidFill>
                  <a:srgbClr val="FFFDE6"/>
                </a:solidFill>
                <a:latin typeface="Trebuchet MS"/>
                <a:cs typeface="Trebuchet MS"/>
              </a:rPr>
              <a:t>g</a:t>
            </a:r>
            <a:r>
              <a:rPr sz="1650" spc="-120" dirty="0">
                <a:solidFill>
                  <a:srgbClr val="FFFDE6"/>
                </a:solidFill>
                <a:latin typeface="Trebuchet MS"/>
                <a:cs typeface="Trebuchet MS"/>
              </a:rPr>
              <a:t>e</a:t>
            </a:r>
            <a:r>
              <a:rPr sz="1650" spc="-130" dirty="0">
                <a:solidFill>
                  <a:srgbClr val="FFFDE6"/>
                </a:solidFill>
                <a:latin typeface="Trebuchet MS"/>
                <a:cs typeface="Trebuchet MS"/>
              </a:rPr>
              <a:t> </a:t>
            </a:r>
            <a:r>
              <a:rPr sz="1650" spc="-110" dirty="0">
                <a:solidFill>
                  <a:srgbClr val="FFFDE6"/>
                </a:solidFill>
                <a:latin typeface="Trebuchet MS"/>
                <a:cs typeface="Trebuchet MS"/>
              </a:rPr>
              <a:t>C</a:t>
            </a:r>
            <a:r>
              <a:rPr sz="1650" spc="-40" dirty="0">
                <a:solidFill>
                  <a:srgbClr val="FFFDE6"/>
                </a:solidFill>
                <a:latin typeface="Trebuchet MS"/>
                <a:cs typeface="Trebuchet MS"/>
              </a:rPr>
              <a:t>o</a:t>
            </a:r>
            <a:r>
              <a:rPr sz="1650" spc="-55" dirty="0">
                <a:solidFill>
                  <a:srgbClr val="FFFDE6"/>
                </a:solidFill>
                <a:latin typeface="Trebuchet MS"/>
                <a:cs typeface="Trebuchet MS"/>
              </a:rPr>
              <a:t>n</a:t>
            </a:r>
            <a:r>
              <a:rPr sz="1650" spc="-80" dirty="0">
                <a:solidFill>
                  <a:srgbClr val="FFFDE6"/>
                </a:solidFill>
                <a:latin typeface="Trebuchet MS"/>
                <a:cs typeface="Trebuchet MS"/>
              </a:rPr>
              <a:t>s</a:t>
            </a:r>
            <a:r>
              <a:rPr sz="1650" spc="-130" dirty="0">
                <a:solidFill>
                  <a:srgbClr val="FFFDE6"/>
                </a:solidFill>
                <a:latin typeface="Trebuchet MS"/>
                <a:cs typeface="Trebuchet MS"/>
              </a:rPr>
              <a:t>t</a:t>
            </a:r>
            <a:r>
              <a:rPr sz="1650" spc="-120" dirty="0">
                <a:solidFill>
                  <a:srgbClr val="FFFDE6"/>
                </a:solidFill>
                <a:latin typeface="Trebuchet MS"/>
                <a:cs typeface="Trebuchet MS"/>
              </a:rPr>
              <a:t>r</a:t>
            </a:r>
            <a:r>
              <a:rPr sz="1650" spc="-35" dirty="0">
                <a:solidFill>
                  <a:srgbClr val="FFFDE6"/>
                </a:solidFill>
                <a:latin typeface="Trebuchet MS"/>
                <a:cs typeface="Trebuchet MS"/>
              </a:rPr>
              <a:t>u</a:t>
            </a:r>
            <a:r>
              <a:rPr sz="1650" spc="-140" dirty="0">
                <a:solidFill>
                  <a:srgbClr val="FFFDE6"/>
                </a:solidFill>
                <a:latin typeface="Trebuchet MS"/>
                <a:cs typeface="Trebuchet MS"/>
              </a:rPr>
              <a:t>c</a:t>
            </a:r>
            <a:r>
              <a:rPr sz="1650" spc="-130" dirty="0">
                <a:solidFill>
                  <a:srgbClr val="FFFDE6"/>
                </a:solidFill>
                <a:latin typeface="Trebuchet MS"/>
                <a:cs typeface="Trebuchet MS"/>
              </a:rPr>
              <a:t>t</a:t>
            </a:r>
            <a:r>
              <a:rPr sz="1650" spc="-145" dirty="0">
                <a:solidFill>
                  <a:srgbClr val="FFFDE6"/>
                </a:solidFill>
                <a:latin typeface="Trebuchet MS"/>
                <a:cs typeface="Trebuchet MS"/>
              </a:rPr>
              <a:t>i</a:t>
            </a:r>
            <a:r>
              <a:rPr sz="1650" spc="-40" dirty="0">
                <a:solidFill>
                  <a:srgbClr val="FFFDE6"/>
                </a:solidFill>
                <a:latin typeface="Trebuchet MS"/>
                <a:cs typeface="Trebuchet MS"/>
              </a:rPr>
              <a:t>o</a:t>
            </a:r>
            <a:r>
              <a:rPr sz="1650" spc="-65" dirty="0">
                <a:solidFill>
                  <a:srgbClr val="FFFDE6"/>
                </a:solidFill>
                <a:latin typeface="Trebuchet MS"/>
                <a:cs typeface="Trebuchet MS"/>
              </a:rPr>
              <a:t>n</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15" dirty="0">
                <a:solidFill>
                  <a:srgbClr val="FFFDE6"/>
                </a:solidFill>
                <a:latin typeface="Trebuchet MS"/>
                <a:cs typeface="Trebuchet MS"/>
              </a:rPr>
              <a:t>D</a:t>
            </a:r>
            <a:r>
              <a:rPr sz="1650" spc="-120" dirty="0">
                <a:solidFill>
                  <a:srgbClr val="FFFDE6"/>
                </a:solidFill>
                <a:latin typeface="Trebuchet MS"/>
                <a:cs typeface="Trebuchet MS"/>
              </a:rPr>
              <a:t>r</a:t>
            </a:r>
            <a:r>
              <a:rPr sz="1650" spc="-145" dirty="0">
                <a:solidFill>
                  <a:srgbClr val="FFFDE6"/>
                </a:solidFill>
                <a:latin typeface="Trebuchet MS"/>
                <a:cs typeface="Trebuchet MS"/>
              </a:rPr>
              <a:t>i</a:t>
            </a:r>
            <a:r>
              <a:rPr sz="1650" spc="-75" dirty="0">
                <a:solidFill>
                  <a:srgbClr val="FFFDE6"/>
                </a:solidFill>
                <a:latin typeface="Trebuchet MS"/>
                <a:cs typeface="Trebuchet MS"/>
              </a:rPr>
              <a:t>ll</a:t>
            </a:r>
            <a:r>
              <a:rPr sz="1650" spc="-110" dirty="0">
                <a:solidFill>
                  <a:srgbClr val="FFFDE6"/>
                </a:solidFill>
                <a:latin typeface="Trebuchet MS"/>
                <a:cs typeface="Trebuchet MS"/>
              </a:rPr>
              <a:t>e</a:t>
            </a:r>
            <a:r>
              <a:rPr sz="1650" spc="-95" dirty="0">
                <a:solidFill>
                  <a:srgbClr val="FFFDE6"/>
                </a:solidFill>
                <a:latin typeface="Trebuchet MS"/>
                <a:cs typeface="Trebuchet MS"/>
              </a:rPr>
              <a:t>d</a:t>
            </a:r>
            <a:r>
              <a:rPr sz="1650" spc="-130" dirty="0">
                <a:solidFill>
                  <a:srgbClr val="FFFDE6"/>
                </a:solidFill>
                <a:latin typeface="Trebuchet MS"/>
                <a:cs typeface="Trebuchet MS"/>
              </a:rPr>
              <a:t> </a:t>
            </a:r>
            <a:r>
              <a:rPr sz="1650" spc="5" dirty="0">
                <a:solidFill>
                  <a:srgbClr val="FFFDE6"/>
                </a:solidFill>
                <a:latin typeface="Trebuchet MS"/>
                <a:cs typeface="Trebuchet MS"/>
              </a:rPr>
              <a:t>S</a:t>
            </a:r>
            <a:r>
              <a:rPr sz="1650" spc="-55" dirty="0">
                <a:solidFill>
                  <a:srgbClr val="FFFDE6"/>
                </a:solidFill>
                <a:latin typeface="Trebuchet MS"/>
                <a:cs typeface="Trebuchet MS"/>
              </a:rPr>
              <a:t>h</a:t>
            </a:r>
            <a:r>
              <a:rPr sz="1650" spc="5" dirty="0">
                <a:solidFill>
                  <a:srgbClr val="FFFDE6"/>
                </a:solidFill>
                <a:latin typeface="Trebuchet MS"/>
                <a:cs typeface="Trebuchet MS"/>
              </a:rPr>
              <a:t>a</a:t>
            </a:r>
            <a:r>
              <a:rPr sz="1650" spc="-110" dirty="0">
                <a:solidFill>
                  <a:srgbClr val="FFFDE6"/>
                </a:solidFill>
                <a:latin typeface="Trebuchet MS"/>
                <a:cs typeface="Trebuchet MS"/>
              </a:rPr>
              <a:t>f</a:t>
            </a:r>
            <a:r>
              <a:rPr sz="1650" spc="-130" dirty="0">
                <a:solidFill>
                  <a:srgbClr val="FFFDE6"/>
                </a:solidFill>
                <a:latin typeface="Trebuchet MS"/>
                <a:cs typeface="Trebuchet MS"/>
              </a:rPr>
              <a:t>t</a:t>
            </a:r>
            <a:r>
              <a:rPr sz="1650" spc="-90" dirty="0">
                <a:solidFill>
                  <a:srgbClr val="FFFDE6"/>
                </a:solidFill>
                <a:latin typeface="Trebuchet MS"/>
                <a:cs typeface="Trebuchet MS"/>
              </a:rPr>
              <a:t>s</a:t>
            </a:r>
            <a:endParaRPr sz="1650" dirty="0">
              <a:latin typeface="Trebuchet MS"/>
              <a:cs typeface="Trebuchet MS"/>
            </a:endParaRPr>
          </a:p>
          <a:p>
            <a:pPr marL="130810" indent="-118110">
              <a:lnSpc>
                <a:spcPct val="100000"/>
              </a:lnSpc>
              <a:spcBef>
                <a:spcPts val="530"/>
              </a:spcBef>
              <a:buClr>
                <a:srgbClr val="FFFDE6"/>
              </a:buClr>
              <a:buFont typeface="Trebuchet MS"/>
              <a:buChar char="•"/>
              <a:tabLst>
                <a:tab pos="131445" algn="l"/>
              </a:tabLst>
            </a:pPr>
            <a:r>
              <a:rPr sz="1650" spc="5" dirty="0">
                <a:solidFill>
                  <a:srgbClr val="FFFDE6"/>
                </a:solidFill>
                <a:latin typeface="Trebuchet MS"/>
                <a:cs typeface="Trebuchet MS"/>
              </a:rPr>
              <a:t>S</a:t>
            </a:r>
            <a:r>
              <a:rPr sz="1650" spc="-130" dirty="0">
                <a:solidFill>
                  <a:srgbClr val="FFFDE6"/>
                </a:solidFill>
                <a:latin typeface="Trebuchet MS"/>
                <a:cs typeface="Trebuchet MS"/>
              </a:rPr>
              <a:t>t</a:t>
            </a:r>
            <a:r>
              <a:rPr sz="1650" spc="-120" dirty="0">
                <a:solidFill>
                  <a:srgbClr val="FFFDE6"/>
                </a:solidFill>
                <a:latin typeface="Trebuchet MS"/>
                <a:cs typeface="Trebuchet MS"/>
              </a:rPr>
              <a:t>r</a:t>
            </a:r>
            <a:r>
              <a:rPr sz="1650" spc="-145" dirty="0">
                <a:solidFill>
                  <a:srgbClr val="FFFDE6"/>
                </a:solidFill>
                <a:latin typeface="Trebuchet MS"/>
                <a:cs typeface="Trebuchet MS"/>
              </a:rPr>
              <a:t>i</a:t>
            </a:r>
            <a:r>
              <a:rPr sz="1650" spc="-85" dirty="0">
                <a:solidFill>
                  <a:srgbClr val="FFFDE6"/>
                </a:solidFill>
                <a:latin typeface="Trebuchet MS"/>
                <a:cs typeface="Trebuchet MS"/>
              </a:rPr>
              <a:t>p</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spc="5" dirty="0">
                <a:solidFill>
                  <a:srgbClr val="FFFDE6"/>
                </a:solidFill>
                <a:latin typeface="Trebuchet MS"/>
                <a:cs typeface="Trebuchet MS"/>
              </a:rPr>
              <a:t>g</a:t>
            </a:r>
            <a:r>
              <a:rPr sz="1650" spc="-215" dirty="0">
                <a:solidFill>
                  <a:srgbClr val="FFFDE6"/>
                </a:solidFill>
                <a:latin typeface="Trebuchet MS"/>
                <a:cs typeface="Trebuchet MS"/>
              </a:rPr>
              <a:t>/</a:t>
            </a:r>
            <a:r>
              <a:rPr sz="1650" spc="-5" dirty="0">
                <a:solidFill>
                  <a:srgbClr val="FFFDE6"/>
                </a:solidFill>
                <a:latin typeface="Trebuchet MS"/>
                <a:cs typeface="Trebuchet MS"/>
              </a:rPr>
              <a:t>R</a:t>
            </a:r>
            <a:r>
              <a:rPr sz="1650" spc="-110" dirty="0">
                <a:solidFill>
                  <a:srgbClr val="FFFDE6"/>
                </a:solidFill>
                <a:latin typeface="Trebuchet MS"/>
                <a:cs typeface="Trebuchet MS"/>
              </a:rPr>
              <a:t>e</a:t>
            </a:r>
            <a:r>
              <a:rPr sz="1650" spc="-80" dirty="0">
                <a:solidFill>
                  <a:srgbClr val="FFFDE6"/>
                </a:solidFill>
                <a:latin typeface="Trebuchet MS"/>
                <a:cs typeface="Trebuchet MS"/>
              </a:rPr>
              <a:t>s</a:t>
            </a:r>
            <a:r>
              <a:rPr sz="1650" spc="-130" dirty="0">
                <a:solidFill>
                  <a:srgbClr val="FFFDE6"/>
                </a:solidFill>
                <a:latin typeface="Trebuchet MS"/>
                <a:cs typeface="Trebuchet MS"/>
              </a:rPr>
              <a:t>t</a:t>
            </a:r>
            <a:r>
              <a:rPr sz="1650" spc="-120" dirty="0">
                <a:solidFill>
                  <a:srgbClr val="FFFDE6"/>
                </a:solidFill>
                <a:latin typeface="Trebuchet MS"/>
                <a:cs typeface="Trebuchet MS"/>
              </a:rPr>
              <a:t>r</a:t>
            </a:r>
            <a:r>
              <a:rPr sz="1650" spc="-145" dirty="0">
                <a:solidFill>
                  <a:srgbClr val="FFFDE6"/>
                </a:solidFill>
                <a:latin typeface="Trebuchet MS"/>
                <a:cs typeface="Trebuchet MS"/>
              </a:rPr>
              <a:t>i</a:t>
            </a:r>
            <a:r>
              <a:rPr sz="1650" spc="-75" dirty="0">
                <a:solidFill>
                  <a:srgbClr val="FFFDE6"/>
                </a:solidFill>
                <a:latin typeface="Trebuchet MS"/>
                <a:cs typeface="Trebuchet MS"/>
              </a:rPr>
              <a:t>p</a:t>
            </a:r>
            <a:r>
              <a:rPr sz="1650" spc="-145" dirty="0">
                <a:solidFill>
                  <a:srgbClr val="FFFDE6"/>
                </a:solidFill>
                <a:latin typeface="Trebuchet MS"/>
                <a:cs typeface="Trebuchet MS"/>
              </a:rPr>
              <a:t>i</a:t>
            </a:r>
            <a:r>
              <a:rPr sz="1650" spc="-45" dirty="0">
                <a:solidFill>
                  <a:srgbClr val="FFFDE6"/>
                </a:solidFill>
                <a:latin typeface="Trebuchet MS"/>
                <a:cs typeface="Trebuchet MS"/>
              </a:rPr>
              <a:t>n</a:t>
            </a:r>
            <a:r>
              <a:rPr sz="1650" dirty="0">
                <a:solidFill>
                  <a:srgbClr val="FFFDE6"/>
                </a:solidFill>
                <a:latin typeface="Trebuchet MS"/>
                <a:cs typeface="Trebuchet MS"/>
              </a:rPr>
              <a:t>g</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140" dirty="0">
                <a:solidFill>
                  <a:srgbClr val="FFFDE6"/>
                </a:solidFill>
                <a:latin typeface="Trebuchet MS"/>
                <a:cs typeface="Trebuchet MS"/>
              </a:rPr>
              <a:t>M</a:t>
            </a:r>
            <a:r>
              <a:rPr sz="1650" spc="-40" dirty="0">
                <a:solidFill>
                  <a:srgbClr val="FFFDE6"/>
                </a:solidFill>
                <a:latin typeface="Trebuchet MS"/>
                <a:cs typeface="Trebuchet MS"/>
              </a:rPr>
              <a:t>o</a:t>
            </a:r>
            <a:r>
              <a:rPr sz="1650" spc="-165" dirty="0">
                <a:solidFill>
                  <a:srgbClr val="FFFDE6"/>
                </a:solidFill>
                <a:latin typeface="Trebuchet MS"/>
                <a:cs typeface="Trebuchet MS"/>
              </a:rPr>
              <a:t>w</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spc="5" dirty="0">
                <a:solidFill>
                  <a:srgbClr val="FFFDE6"/>
                </a:solidFill>
                <a:latin typeface="Trebuchet MS"/>
                <a:cs typeface="Trebuchet MS"/>
              </a:rPr>
              <a:t>g</a:t>
            </a:r>
            <a:r>
              <a:rPr sz="1650" spc="-215" dirty="0">
                <a:solidFill>
                  <a:srgbClr val="FFFDE6"/>
                </a:solidFill>
                <a:latin typeface="Trebuchet MS"/>
                <a:cs typeface="Trebuchet MS"/>
              </a:rPr>
              <a:t>/</a:t>
            </a:r>
            <a:r>
              <a:rPr sz="1650" spc="-55" dirty="0">
                <a:solidFill>
                  <a:srgbClr val="FFFDE6"/>
                </a:solidFill>
                <a:latin typeface="Trebuchet MS"/>
                <a:cs typeface="Trebuchet MS"/>
              </a:rPr>
              <a:t>L</a:t>
            </a:r>
            <a:r>
              <a:rPr sz="1650" spc="5" dirty="0">
                <a:solidFill>
                  <a:srgbClr val="FFFDE6"/>
                </a:solidFill>
                <a:latin typeface="Trebuchet MS"/>
                <a:cs typeface="Trebuchet MS"/>
              </a:rPr>
              <a:t>a</a:t>
            </a:r>
            <a:r>
              <a:rPr sz="1650" spc="-55" dirty="0">
                <a:solidFill>
                  <a:srgbClr val="FFFDE6"/>
                </a:solidFill>
                <a:latin typeface="Trebuchet MS"/>
                <a:cs typeface="Trebuchet MS"/>
              </a:rPr>
              <a:t>n</a:t>
            </a:r>
            <a:r>
              <a:rPr sz="1650" spc="-85" dirty="0">
                <a:solidFill>
                  <a:srgbClr val="FFFDE6"/>
                </a:solidFill>
                <a:latin typeface="Trebuchet MS"/>
                <a:cs typeface="Trebuchet MS"/>
              </a:rPr>
              <a:t>d</a:t>
            </a:r>
            <a:r>
              <a:rPr sz="1650" spc="-80" dirty="0">
                <a:solidFill>
                  <a:srgbClr val="FFFDE6"/>
                </a:solidFill>
                <a:latin typeface="Trebuchet MS"/>
                <a:cs typeface="Trebuchet MS"/>
              </a:rPr>
              <a:t>s</a:t>
            </a:r>
            <a:r>
              <a:rPr sz="1650" spc="-140" dirty="0">
                <a:solidFill>
                  <a:srgbClr val="FFFDE6"/>
                </a:solidFill>
                <a:latin typeface="Trebuchet MS"/>
                <a:cs typeface="Trebuchet MS"/>
              </a:rPr>
              <a:t>c</a:t>
            </a:r>
            <a:r>
              <a:rPr sz="1650" spc="15" dirty="0">
                <a:solidFill>
                  <a:srgbClr val="FFFDE6"/>
                </a:solidFill>
                <a:latin typeface="Trebuchet MS"/>
                <a:cs typeface="Trebuchet MS"/>
              </a:rPr>
              <a:t>a</a:t>
            </a:r>
            <a:r>
              <a:rPr sz="1650" spc="-85" dirty="0">
                <a:solidFill>
                  <a:srgbClr val="FFFDE6"/>
                </a:solidFill>
                <a:latin typeface="Trebuchet MS"/>
                <a:cs typeface="Trebuchet MS"/>
              </a:rPr>
              <a:t>p</a:t>
            </a:r>
            <a:r>
              <a:rPr sz="1650" spc="-120" dirty="0">
                <a:solidFill>
                  <a:srgbClr val="FFFDE6"/>
                </a:solidFill>
                <a:latin typeface="Trebuchet MS"/>
                <a:cs typeface="Trebuchet MS"/>
              </a:rPr>
              <a:t>e</a:t>
            </a:r>
            <a:r>
              <a:rPr sz="1650" spc="-105" dirty="0">
                <a:solidFill>
                  <a:srgbClr val="FFFDE6"/>
                </a:solidFill>
                <a:latin typeface="Trebuchet MS"/>
                <a:cs typeface="Trebuchet MS"/>
              </a:rPr>
              <a:t> </a:t>
            </a:r>
            <a:r>
              <a:rPr sz="1650" spc="-140" dirty="0">
                <a:solidFill>
                  <a:srgbClr val="FFFDE6"/>
                </a:solidFill>
                <a:latin typeface="Trebuchet MS"/>
                <a:cs typeface="Trebuchet MS"/>
              </a:rPr>
              <a:t>M</a:t>
            </a:r>
            <a:r>
              <a:rPr sz="1650" spc="5" dirty="0">
                <a:solidFill>
                  <a:srgbClr val="FFFDE6"/>
                </a:solidFill>
                <a:latin typeface="Trebuchet MS"/>
                <a:cs typeface="Trebuchet MS"/>
              </a:rPr>
              <a:t>a</a:t>
            </a:r>
            <a:r>
              <a:rPr sz="1650" spc="-145" dirty="0">
                <a:solidFill>
                  <a:srgbClr val="FFFDE6"/>
                </a:solidFill>
                <a:latin typeface="Trebuchet MS"/>
                <a:cs typeface="Trebuchet MS"/>
              </a:rPr>
              <a:t>i</a:t>
            </a:r>
            <a:r>
              <a:rPr sz="1650" spc="-55" dirty="0">
                <a:solidFill>
                  <a:srgbClr val="FFFDE6"/>
                </a:solidFill>
                <a:latin typeface="Trebuchet MS"/>
                <a:cs typeface="Trebuchet MS"/>
              </a:rPr>
              <a:t>n</a:t>
            </a:r>
            <a:r>
              <a:rPr sz="1650" spc="-130" dirty="0">
                <a:solidFill>
                  <a:srgbClr val="FFFDE6"/>
                </a:solidFill>
                <a:latin typeface="Trebuchet MS"/>
                <a:cs typeface="Trebuchet MS"/>
              </a:rPr>
              <a:t>t</a:t>
            </a:r>
            <a:r>
              <a:rPr sz="1650" spc="-110" dirty="0">
                <a:solidFill>
                  <a:srgbClr val="FFFDE6"/>
                </a:solidFill>
                <a:latin typeface="Trebuchet MS"/>
                <a:cs typeface="Trebuchet MS"/>
              </a:rPr>
              <a:t>e</a:t>
            </a:r>
            <a:r>
              <a:rPr sz="1650" spc="-55" dirty="0">
                <a:solidFill>
                  <a:srgbClr val="FFFDE6"/>
                </a:solidFill>
                <a:latin typeface="Trebuchet MS"/>
                <a:cs typeface="Trebuchet MS"/>
              </a:rPr>
              <a:t>n</a:t>
            </a:r>
            <a:r>
              <a:rPr sz="1650" spc="5" dirty="0">
                <a:solidFill>
                  <a:srgbClr val="FFFDE6"/>
                </a:solidFill>
                <a:latin typeface="Trebuchet MS"/>
                <a:cs typeface="Trebuchet MS"/>
              </a:rPr>
              <a:t>a</a:t>
            </a:r>
            <a:r>
              <a:rPr sz="1650" spc="-55" dirty="0">
                <a:solidFill>
                  <a:srgbClr val="FFFDE6"/>
                </a:solidFill>
                <a:latin typeface="Trebuchet MS"/>
                <a:cs typeface="Trebuchet MS"/>
              </a:rPr>
              <a:t>n</a:t>
            </a:r>
            <a:r>
              <a:rPr sz="1650" spc="-140" dirty="0">
                <a:solidFill>
                  <a:srgbClr val="FFFDE6"/>
                </a:solidFill>
                <a:latin typeface="Trebuchet MS"/>
                <a:cs typeface="Trebuchet MS"/>
              </a:rPr>
              <a:t>c</a:t>
            </a:r>
            <a:r>
              <a:rPr sz="1650" spc="-120" dirty="0">
                <a:solidFill>
                  <a:srgbClr val="FFFDE6"/>
                </a:solidFill>
                <a:latin typeface="Trebuchet MS"/>
                <a:cs typeface="Trebuchet MS"/>
              </a:rPr>
              <a:t>e</a:t>
            </a:r>
            <a:endParaRPr sz="1650" dirty="0">
              <a:latin typeface="Trebuchet MS"/>
              <a:cs typeface="Trebuchet MS"/>
            </a:endParaRPr>
          </a:p>
          <a:p>
            <a:pPr marL="130810" indent="-118110">
              <a:lnSpc>
                <a:spcPct val="100000"/>
              </a:lnSpc>
              <a:spcBef>
                <a:spcPts val="515"/>
              </a:spcBef>
              <a:buClr>
                <a:srgbClr val="FFFDE6"/>
              </a:buClr>
              <a:buFont typeface="Trebuchet MS"/>
              <a:buChar char="•"/>
              <a:tabLst>
                <a:tab pos="131445" algn="l"/>
              </a:tabLst>
            </a:pPr>
            <a:r>
              <a:rPr sz="1650" spc="-110" dirty="0">
                <a:solidFill>
                  <a:srgbClr val="FFFDE6"/>
                </a:solidFill>
                <a:latin typeface="Trebuchet MS"/>
                <a:cs typeface="Trebuchet MS"/>
              </a:rPr>
              <a:t>C</a:t>
            </a:r>
            <a:r>
              <a:rPr sz="1650" spc="-40" dirty="0">
                <a:solidFill>
                  <a:srgbClr val="FFFDE6"/>
                </a:solidFill>
                <a:latin typeface="Trebuchet MS"/>
                <a:cs typeface="Trebuchet MS"/>
              </a:rPr>
              <a:t>o</a:t>
            </a:r>
            <a:r>
              <a:rPr sz="1650" spc="-55" dirty="0">
                <a:solidFill>
                  <a:srgbClr val="FFFDE6"/>
                </a:solidFill>
                <a:latin typeface="Trebuchet MS"/>
                <a:cs typeface="Trebuchet MS"/>
              </a:rPr>
              <a:t>n</a:t>
            </a:r>
            <a:r>
              <a:rPr sz="1650" spc="-80" dirty="0">
                <a:solidFill>
                  <a:srgbClr val="FFFDE6"/>
                </a:solidFill>
                <a:latin typeface="Trebuchet MS"/>
                <a:cs typeface="Trebuchet MS"/>
              </a:rPr>
              <a:t>s</a:t>
            </a:r>
            <a:r>
              <a:rPr sz="1650" spc="-130" dirty="0">
                <a:solidFill>
                  <a:srgbClr val="FFFDE6"/>
                </a:solidFill>
                <a:latin typeface="Trebuchet MS"/>
                <a:cs typeface="Trebuchet MS"/>
              </a:rPr>
              <a:t>t</a:t>
            </a:r>
            <a:r>
              <a:rPr sz="1650" spc="-120" dirty="0">
                <a:solidFill>
                  <a:srgbClr val="FFFDE6"/>
                </a:solidFill>
                <a:latin typeface="Trebuchet MS"/>
                <a:cs typeface="Trebuchet MS"/>
              </a:rPr>
              <a:t>r</a:t>
            </a:r>
            <a:r>
              <a:rPr sz="1650" spc="-35" dirty="0">
                <a:solidFill>
                  <a:srgbClr val="FFFDE6"/>
                </a:solidFill>
                <a:latin typeface="Trebuchet MS"/>
                <a:cs typeface="Trebuchet MS"/>
              </a:rPr>
              <a:t>u</a:t>
            </a:r>
            <a:r>
              <a:rPr sz="1650" spc="-140" dirty="0">
                <a:solidFill>
                  <a:srgbClr val="FFFDE6"/>
                </a:solidFill>
                <a:latin typeface="Trebuchet MS"/>
                <a:cs typeface="Trebuchet MS"/>
              </a:rPr>
              <a:t>c</a:t>
            </a:r>
            <a:r>
              <a:rPr sz="1650" spc="-130" dirty="0">
                <a:solidFill>
                  <a:srgbClr val="FFFDE6"/>
                </a:solidFill>
                <a:latin typeface="Trebuchet MS"/>
                <a:cs typeface="Trebuchet MS"/>
              </a:rPr>
              <a:t>t</a:t>
            </a:r>
            <a:r>
              <a:rPr sz="1650" spc="-145" dirty="0">
                <a:solidFill>
                  <a:srgbClr val="FFFDE6"/>
                </a:solidFill>
                <a:latin typeface="Trebuchet MS"/>
                <a:cs typeface="Trebuchet MS"/>
              </a:rPr>
              <a:t>i</a:t>
            </a:r>
            <a:r>
              <a:rPr sz="1650" spc="-40" dirty="0">
                <a:solidFill>
                  <a:srgbClr val="FFFDE6"/>
                </a:solidFill>
                <a:latin typeface="Trebuchet MS"/>
                <a:cs typeface="Trebuchet MS"/>
              </a:rPr>
              <a:t>o</a:t>
            </a:r>
            <a:r>
              <a:rPr sz="1650" spc="-65" dirty="0">
                <a:solidFill>
                  <a:srgbClr val="FFFDE6"/>
                </a:solidFill>
                <a:latin typeface="Trebuchet MS"/>
                <a:cs typeface="Trebuchet MS"/>
              </a:rPr>
              <a:t>n</a:t>
            </a:r>
            <a:r>
              <a:rPr sz="1650" spc="-114" dirty="0">
                <a:solidFill>
                  <a:srgbClr val="FFFDE6"/>
                </a:solidFill>
                <a:latin typeface="Trebuchet MS"/>
                <a:cs typeface="Trebuchet MS"/>
              </a:rPr>
              <a:t> </a:t>
            </a:r>
            <a:r>
              <a:rPr sz="1650" spc="-140" dirty="0">
                <a:solidFill>
                  <a:srgbClr val="FFFDE6"/>
                </a:solidFill>
                <a:latin typeface="Trebuchet MS"/>
                <a:cs typeface="Trebuchet MS"/>
              </a:rPr>
              <a:t>M</a:t>
            </a:r>
            <a:r>
              <a:rPr sz="1650" spc="5" dirty="0">
                <a:solidFill>
                  <a:srgbClr val="FFFDE6"/>
                </a:solidFill>
                <a:latin typeface="Trebuchet MS"/>
                <a:cs typeface="Trebuchet MS"/>
              </a:rPr>
              <a:t>a</a:t>
            </a:r>
            <a:r>
              <a:rPr sz="1650" spc="-130" dirty="0">
                <a:solidFill>
                  <a:srgbClr val="FFFDE6"/>
                </a:solidFill>
                <a:latin typeface="Trebuchet MS"/>
                <a:cs typeface="Trebuchet MS"/>
              </a:rPr>
              <a:t>t</a:t>
            </a:r>
            <a:r>
              <a:rPr sz="1650" spc="-110" dirty="0">
                <a:solidFill>
                  <a:srgbClr val="FFFDE6"/>
                </a:solidFill>
                <a:latin typeface="Trebuchet MS"/>
                <a:cs typeface="Trebuchet MS"/>
              </a:rPr>
              <a:t>e</a:t>
            </a:r>
            <a:r>
              <a:rPr sz="1650" spc="-120" dirty="0">
                <a:solidFill>
                  <a:srgbClr val="FFFDE6"/>
                </a:solidFill>
                <a:latin typeface="Trebuchet MS"/>
                <a:cs typeface="Trebuchet MS"/>
              </a:rPr>
              <a:t>r</a:t>
            </a:r>
            <a:r>
              <a:rPr sz="1650" spc="-145" dirty="0">
                <a:solidFill>
                  <a:srgbClr val="FFFDE6"/>
                </a:solidFill>
                <a:latin typeface="Trebuchet MS"/>
                <a:cs typeface="Trebuchet MS"/>
              </a:rPr>
              <a:t>i</a:t>
            </a:r>
            <a:r>
              <a:rPr sz="1650" spc="5" dirty="0">
                <a:solidFill>
                  <a:srgbClr val="FFFDE6"/>
                </a:solidFill>
                <a:latin typeface="Trebuchet MS"/>
                <a:cs typeface="Trebuchet MS"/>
              </a:rPr>
              <a:t>a</a:t>
            </a:r>
            <a:r>
              <a:rPr sz="1650" spc="-75" dirty="0">
                <a:solidFill>
                  <a:srgbClr val="FFFDE6"/>
                </a:solidFill>
                <a:latin typeface="Trebuchet MS"/>
                <a:cs typeface="Trebuchet MS"/>
              </a:rPr>
              <a:t>l</a:t>
            </a:r>
            <a:r>
              <a:rPr sz="1650" spc="-90" dirty="0">
                <a:solidFill>
                  <a:srgbClr val="FFFDE6"/>
                </a:solidFill>
                <a:latin typeface="Trebuchet MS"/>
                <a:cs typeface="Trebuchet MS"/>
              </a:rPr>
              <a:t>s</a:t>
            </a:r>
            <a:endParaRPr sz="1650" dirty="0">
              <a:latin typeface="Trebuchet MS"/>
              <a:cs typeface="Trebuchet MS"/>
            </a:endParaRPr>
          </a:p>
        </p:txBody>
      </p:sp>
      <p:sp>
        <p:nvSpPr>
          <p:cNvPr id="5" name="object 5"/>
          <p:cNvSpPr txBox="1"/>
          <p:nvPr/>
        </p:nvSpPr>
        <p:spPr>
          <a:xfrm>
            <a:off x="612749" y="385216"/>
            <a:ext cx="3171825" cy="1169035"/>
          </a:xfrm>
          <a:prstGeom prst="rect">
            <a:avLst/>
          </a:prstGeom>
        </p:spPr>
        <p:txBody>
          <a:bodyPr vert="horz" wrap="square" lIns="0" tIns="0" rIns="0" bIns="0" rtlCol="0">
            <a:spAutoFit/>
          </a:bodyPr>
          <a:lstStyle/>
          <a:p>
            <a:pPr marL="12065" marR="5080" algn="ctr">
              <a:lnSpc>
                <a:spcPct val="92400"/>
              </a:lnSpc>
            </a:pPr>
            <a:r>
              <a:rPr sz="2800" b="1" spc="160" dirty="0">
                <a:solidFill>
                  <a:srgbClr val="17161C"/>
                </a:solidFill>
                <a:latin typeface="Calibri"/>
                <a:cs typeface="Calibri"/>
              </a:rPr>
              <a:t>P</a:t>
            </a:r>
            <a:r>
              <a:rPr sz="2800" b="1" spc="-70" dirty="0">
                <a:solidFill>
                  <a:srgbClr val="17161C"/>
                </a:solidFill>
                <a:latin typeface="Calibri"/>
                <a:cs typeface="Calibri"/>
              </a:rPr>
              <a:t>o</a:t>
            </a:r>
            <a:r>
              <a:rPr sz="2800" b="1" spc="-30" dirty="0">
                <a:solidFill>
                  <a:srgbClr val="17161C"/>
                </a:solidFill>
                <a:latin typeface="Calibri"/>
                <a:cs typeface="Calibri"/>
              </a:rPr>
              <a:t>t</a:t>
            </a:r>
            <a:r>
              <a:rPr sz="2800" b="1" spc="-40" dirty="0">
                <a:solidFill>
                  <a:srgbClr val="17161C"/>
                </a:solidFill>
                <a:latin typeface="Calibri"/>
                <a:cs typeface="Calibri"/>
              </a:rPr>
              <a:t>e</a:t>
            </a:r>
            <a:r>
              <a:rPr sz="2800" b="1" spc="-45" dirty="0">
                <a:solidFill>
                  <a:srgbClr val="17161C"/>
                </a:solidFill>
                <a:latin typeface="Calibri"/>
                <a:cs typeface="Calibri"/>
              </a:rPr>
              <a:t>n</a:t>
            </a:r>
            <a:r>
              <a:rPr sz="2800" b="1" spc="-30" dirty="0">
                <a:solidFill>
                  <a:srgbClr val="17161C"/>
                </a:solidFill>
                <a:latin typeface="Calibri"/>
                <a:cs typeface="Calibri"/>
              </a:rPr>
              <a:t>t</a:t>
            </a:r>
            <a:r>
              <a:rPr sz="2800" b="1" spc="-65" dirty="0">
                <a:solidFill>
                  <a:srgbClr val="17161C"/>
                </a:solidFill>
                <a:latin typeface="Calibri"/>
                <a:cs typeface="Calibri"/>
              </a:rPr>
              <a:t>i</a:t>
            </a:r>
            <a:r>
              <a:rPr sz="2800" b="1" spc="120" dirty="0">
                <a:solidFill>
                  <a:srgbClr val="17161C"/>
                </a:solidFill>
                <a:latin typeface="Calibri"/>
                <a:cs typeface="Calibri"/>
              </a:rPr>
              <a:t>a</a:t>
            </a:r>
            <a:r>
              <a:rPr sz="2800" b="1" spc="100" dirty="0">
                <a:solidFill>
                  <a:srgbClr val="17161C"/>
                </a:solidFill>
                <a:latin typeface="Calibri"/>
                <a:cs typeface="Calibri"/>
              </a:rPr>
              <a:t>l</a:t>
            </a:r>
            <a:r>
              <a:rPr sz="2800" b="1" spc="-175" dirty="0">
                <a:solidFill>
                  <a:srgbClr val="17161C"/>
                </a:solidFill>
                <a:latin typeface="Calibri"/>
                <a:cs typeface="Calibri"/>
              </a:rPr>
              <a:t> </a:t>
            </a:r>
            <a:r>
              <a:rPr sz="2800" b="1" spc="25" dirty="0">
                <a:solidFill>
                  <a:srgbClr val="17161C"/>
                </a:solidFill>
                <a:latin typeface="Calibri"/>
                <a:cs typeface="Calibri"/>
              </a:rPr>
              <a:t>C</a:t>
            </a:r>
            <a:r>
              <a:rPr sz="2800" b="1" spc="-70" dirty="0">
                <a:solidFill>
                  <a:srgbClr val="17161C"/>
                </a:solidFill>
                <a:latin typeface="Calibri"/>
                <a:cs typeface="Calibri"/>
              </a:rPr>
              <a:t>o</a:t>
            </a:r>
            <a:r>
              <a:rPr sz="2800" b="1" spc="-45" dirty="0">
                <a:solidFill>
                  <a:srgbClr val="17161C"/>
                </a:solidFill>
                <a:latin typeface="Calibri"/>
                <a:cs typeface="Calibri"/>
              </a:rPr>
              <a:t>n</a:t>
            </a:r>
            <a:r>
              <a:rPr sz="2800" b="1" spc="-30" dirty="0">
                <a:solidFill>
                  <a:srgbClr val="17161C"/>
                </a:solidFill>
                <a:latin typeface="Calibri"/>
                <a:cs typeface="Calibri"/>
              </a:rPr>
              <a:t>t</a:t>
            </a:r>
            <a:r>
              <a:rPr sz="2800" b="1" spc="-100" dirty="0">
                <a:solidFill>
                  <a:srgbClr val="17161C"/>
                </a:solidFill>
                <a:latin typeface="Calibri"/>
                <a:cs typeface="Calibri"/>
              </a:rPr>
              <a:t>r</a:t>
            </a:r>
            <a:r>
              <a:rPr sz="2800" b="1" spc="120" dirty="0">
                <a:solidFill>
                  <a:srgbClr val="17161C"/>
                </a:solidFill>
                <a:latin typeface="Calibri"/>
                <a:cs typeface="Calibri"/>
              </a:rPr>
              <a:t>a</a:t>
            </a:r>
            <a:r>
              <a:rPr sz="2800" b="1" spc="15" dirty="0">
                <a:solidFill>
                  <a:srgbClr val="17161C"/>
                </a:solidFill>
                <a:latin typeface="Calibri"/>
                <a:cs typeface="Calibri"/>
              </a:rPr>
              <a:t>c</a:t>
            </a:r>
            <a:r>
              <a:rPr sz="2800" b="1" spc="-30" dirty="0">
                <a:solidFill>
                  <a:srgbClr val="17161C"/>
                </a:solidFill>
                <a:latin typeface="Calibri"/>
                <a:cs typeface="Calibri"/>
              </a:rPr>
              <a:t>t</a:t>
            </a:r>
            <a:r>
              <a:rPr sz="2800" b="1" spc="-65" dirty="0">
                <a:solidFill>
                  <a:srgbClr val="17161C"/>
                </a:solidFill>
                <a:latin typeface="Calibri"/>
                <a:cs typeface="Calibri"/>
              </a:rPr>
              <a:t>i</a:t>
            </a:r>
            <a:r>
              <a:rPr sz="2800" b="1" spc="-45" dirty="0">
                <a:solidFill>
                  <a:srgbClr val="17161C"/>
                </a:solidFill>
                <a:latin typeface="Calibri"/>
                <a:cs typeface="Calibri"/>
              </a:rPr>
              <a:t>n</a:t>
            </a:r>
            <a:r>
              <a:rPr sz="2800" b="1" spc="130" dirty="0">
                <a:solidFill>
                  <a:srgbClr val="17161C"/>
                </a:solidFill>
                <a:latin typeface="Calibri"/>
                <a:cs typeface="Calibri"/>
              </a:rPr>
              <a:t>g</a:t>
            </a:r>
            <a:r>
              <a:rPr sz="2800" b="1" spc="60" dirty="0">
                <a:solidFill>
                  <a:srgbClr val="17161C"/>
                </a:solidFill>
                <a:latin typeface="Calibri"/>
                <a:cs typeface="Calibri"/>
              </a:rPr>
              <a:t> </a:t>
            </a:r>
            <a:r>
              <a:rPr sz="2800" b="1" spc="-95" dirty="0">
                <a:solidFill>
                  <a:srgbClr val="17161C"/>
                </a:solidFill>
                <a:latin typeface="Calibri"/>
                <a:cs typeface="Calibri"/>
              </a:rPr>
              <a:t>O</a:t>
            </a:r>
            <a:r>
              <a:rPr sz="2800" b="1" spc="-80" dirty="0">
                <a:solidFill>
                  <a:srgbClr val="17161C"/>
                </a:solidFill>
                <a:latin typeface="Calibri"/>
                <a:cs typeface="Calibri"/>
              </a:rPr>
              <a:t>pp</a:t>
            </a:r>
            <a:r>
              <a:rPr sz="2800" b="1" spc="-70" dirty="0">
                <a:solidFill>
                  <a:srgbClr val="17161C"/>
                </a:solidFill>
                <a:latin typeface="Calibri"/>
                <a:cs typeface="Calibri"/>
              </a:rPr>
              <a:t>o</a:t>
            </a:r>
            <a:r>
              <a:rPr sz="2800" b="1" spc="-100" dirty="0">
                <a:solidFill>
                  <a:srgbClr val="17161C"/>
                </a:solidFill>
                <a:latin typeface="Calibri"/>
                <a:cs typeface="Calibri"/>
              </a:rPr>
              <a:t>r</a:t>
            </a:r>
            <a:r>
              <a:rPr sz="2800" b="1" spc="-30" dirty="0">
                <a:solidFill>
                  <a:srgbClr val="17161C"/>
                </a:solidFill>
                <a:latin typeface="Calibri"/>
                <a:cs typeface="Calibri"/>
              </a:rPr>
              <a:t>t</a:t>
            </a:r>
            <a:r>
              <a:rPr sz="2800" b="1" spc="10" dirty="0">
                <a:solidFill>
                  <a:srgbClr val="17161C"/>
                </a:solidFill>
                <a:latin typeface="Calibri"/>
                <a:cs typeface="Calibri"/>
              </a:rPr>
              <a:t>u</a:t>
            </a:r>
            <a:r>
              <a:rPr sz="2800" b="1" spc="-45" dirty="0">
                <a:solidFill>
                  <a:srgbClr val="17161C"/>
                </a:solidFill>
                <a:latin typeface="Calibri"/>
                <a:cs typeface="Calibri"/>
              </a:rPr>
              <a:t>n</a:t>
            </a:r>
            <a:r>
              <a:rPr sz="2800" b="1" spc="-65" dirty="0">
                <a:solidFill>
                  <a:srgbClr val="17161C"/>
                </a:solidFill>
                <a:latin typeface="Calibri"/>
                <a:cs typeface="Calibri"/>
              </a:rPr>
              <a:t>i</a:t>
            </a:r>
            <a:r>
              <a:rPr sz="2800" b="1" spc="-30" dirty="0">
                <a:solidFill>
                  <a:srgbClr val="17161C"/>
                </a:solidFill>
                <a:latin typeface="Calibri"/>
                <a:cs typeface="Calibri"/>
              </a:rPr>
              <a:t>t</a:t>
            </a:r>
            <a:r>
              <a:rPr sz="2800" b="1" spc="-65" dirty="0">
                <a:solidFill>
                  <a:srgbClr val="17161C"/>
                </a:solidFill>
                <a:latin typeface="Calibri"/>
                <a:cs typeface="Calibri"/>
              </a:rPr>
              <a:t>i</a:t>
            </a:r>
            <a:r>
              <a:rPr sz="2800" b="1" spc="-35" dirty="0">
                <a:solidFill>
                  <a:srgbClr val="17161C"/>
                </a:solidFill>
                <a:latin typeface="Calibri"/>
                <a:cs typeface="Calibri"/>
              </a:rPr>
              <a:t>e</a:t>
            </a:r>
            <a:r>
              <a:rPr sz="2800" b="1" spc="-60" dirty="0">
                <a:solidFill>
                  <a:srgbClr val="17161C"/>
                </a:solidFill>
                <a:latin typeface="Calibri"/>
                <a:cs typeface="Calibri"/>
              </a:rPr>
              <a:t>s</a:t>
            </a:r>
            <a:r>
              <a:rPr sz="2800" b="1" spc="-35" dirty="0">
                <a:solidFill>
                  <a:srgbClr val="17161C"/>
                </a:solidFill>
                <a:latin typeface="Calibri"/>
                <a:cs typeface="Calibri"/>
              </a:rPr>
              <a:t> </a:t>
            </a:r>
            <a:r>
              <a:rPr sz="2800" b="1" spc="25" dirty="0">
                <a:solidFill>
                  <a:srgbClr val="17161C"/>
                </a:solidFill>
                <a:latin typeface="Calibri"/>
                <a:cs typeface="Calibri"/>
              </a:rPr>
              <a:t>C</a:t>
            </a:r>
            <a:r>
              <a:rPr sz="2800" b="1" spc="-70" dirty="0">
                <a:solidFill>
                  <a:srgbClr val="17161C"/>
                </a:solidFill>
                <a:latin typeface="Calibri"/>
                <a:cs typeface="Calibri"/>
              </a:rPr>
              <a:t>o</a:t>
            </a:r>
            <a:r>
              <a:rPr sz="2800" b="1" spc="-45" dirty="0">
                <a:solidFill>
                  <a:srgbClr val="17161C"/>
                </a:solidFill>
                <a:latin typeface="Calibri"/>
                <a:cs typeface="Calibri"/>
              </a:rPr>
              <a:t>n</a:t>
            </a:r>
            <a:r>
              <a:rPr sz="2800" b="1" spc="-80" dirty="0">
                <a:solidFill>
                  <a:srgbClr val="17161C"/>
                </a:solidFill>
                <a:latin typeface="Calibri"/>
                <a:cs typeface="Calibri"/>
              </a:rPr>
              <a:t>s</a:t>
            </a:r>
            <a:r>
              <a:rPr sz="2800" b="1" spc="-30" dirty="0">
                <a:solidFill>
                  <a:srgbClr val="17161C"/>
                </a:solidFill>
                <a:latin typeface="Calibri"/>
                <a:cs typeface="Calibri"/>
              </a:rPr>
              <a:t>t</a:t>
            </a:r>
            <a:r>
              <a:rPr sz="2800" b="1" spc="-100" dirty="0">
                <a:solidFill>
                  <a:srgbClr val="17161C"/>
                </a:solidFill>
                <a:latin typeface="Calibri"/>
                <a:cs typeface="Calibri"/>
              </a:rPr>
              <a:t>r</a:t>
            </a:r>
            <a:r>
              <a:rPr sz="2800" b="1" spc="10" dirty="0">
                <a:solidFill>
                  <a:srgbClr val="17161C"/>
                </a:solidFill>
                <a:latin typeface="Calibri"/>
                <a:cs typeface="Calibri"/>
              </a:rPr>
              <a:t>u</a:t>
            </a:r>
            <a:r>
              <a:rPr sz="2800" b="1" spc="15" dirty="0">
                <a:solidFill>
                  <a:srgbClr val="17161C"/>
                </a:solidFill>
                <a:latin typeface="Calibri"/>
                <a:cs typeface="Calibri"/>
              </a:rPr>
              <a:t>c</a:t>
            </a:r>
            <a:r>
              <a:rPr sz="2800" b="1" spc="-30" dirty="0">
                <a:solidFill>
                  <a:srgbClr val="17161C"/>
                </a:solidFill>
                <a:latin typeface="Calibri"/>
                <a:cs typeface="Calibri"/>
              </a:rPr>
              <a:t>t</a:t>
            </a:r>
            <a:r>
              <a:rPr sz="2800" b="1" spc="-65" dirty="0">
                <a:solidFill>
                  <a:srgbClr val="17161C"/>
                </a:solidFill>
                <a:latin typeface="Calibri"/>
                <a:cs typeface="Calibri"/>
              </a:rPr>
              <a:t>i</a:t>
            </a:r>
            <a:r>
              <a:rPr sz="2800" b="1" spc="-70" dirty="0">
                <a:solidFill>
                  <a:srgbClr val="17161C"/>
                </a:solidFill>
                <a:latin typeface="Calibri"/>
                <a:cs typeface="Calibri"/>
              </a:rPr>
              <a:t>o</a:t>
            </a:r>
            <a:r>
              <a:rPr sz="2800" b="1" spc="-15" dirty="0">
                <a:solidFill>
                  <a:srgbClr val="17161C"/>
                </a:solidFill>
                <a:latin typeface="Calibri"/>
                <a:cs typeface="Calibri"/>
              </a:rPr>
              <a:t>n</a:t>
            </a:r>
            <a:r>
              <a:rPr sz="2800" b="1" spc="-195" dirty="0">
                <a:solidFill>
                  <a:srgbClr val="17161C"/>
                </a:solidFill>
                <a:latin typeface="Calibri"/>
                <a:cs typeface="Calibri"/>
              </a:rPr>
              <a:t> </a:t>
            </a:r>
            <a:r>
              <a:rPr sz="2800" b="1" spc="60" dirty="0">
                <a:solidFill>
                  <a:srgbClr val="17161C"/>
                </a:solidFill>
                <a:latin typeface="Calibri"/>
                <a:cs typeface="Calibri"/>
              </a:rPr>
              <a:t>S</a:t>
            </a:r>
            <a:r>
              <a:rPr sz="2800" b="1" spc="-35" dirty="0">
                <a:solidFill>
                  <a:srgbClr val="17161C"/>
                </a:solidFill>
                <a:latin typeface="Calibri"/>
                <a:cs typeface="Calibri"/>
              </a:rPr>
              <a:t>e</a:t>
            </a:r>
            <a:r>
              <a:rPr sz="2800" b="1" spc="-100" dirty="0">
                <a:solidFill>
                  <a:srgbClr val="17161C"/>
                </a:solidFill>
                <a:latin typeface="Calibri"/>
                <a:cs typeface="Calibri"/>
              </a:rPr>
              <a:t>r</a:t>
            </a:r>
            <a:r>
              <a:rPr sz="2800" b="1" spc="-120" dirty="0">
                <a:solidFill>
                  <a:srgbClr val="17161C"/>
                </a:solidFill>
                <a:latin typeface="Calibri"/>
                <a:cs typeface="Calibri"/>
              </a:rPr>
              <a:t>v</a:t>
            </a:r>
            <a:r>
              <a:rPr sz="2800" b="1" spc="-65" dirty="0">
                <a:solidFill>
                  <a:srgbClr val="17161C"/>
                </a:solidFill>
                <a:latin typeface="Calibri"/>
                <a:cs typeface="Calibri"/>
              </a:rPr>
              <a:t>i</a:t>
            </a:r>
            <a:r>
              <a:rPr sz="2800" b="1" spc="15" dirty="0">
                <a:solidFill>
                  <a:srgbClr val="17161C"/>
                </a:solidFill>
                <a:latin typeface="Calibri"/>
                <a:cs typeface="Calibri"/>
              </a:rPr>
              <a:t>c</a:t>
            </a:r>
            <a:r>
              <a:rPr sz="2800" b="1" spc="-35" dirty="0">
                <a:solidFill>
                  <a:srgbClr val="17161C"/>
                </a:solidFill>
                <a:latin typeface="Calibri"/>
                <a:cs typeface="Calibri"/>
              </a:rPr>
              <a:t>e</a:t>
            </a:r>
            <a:r>
              <a:rPr sz="2800" b="1" spc="-60" dirty="0">
                <a:solidFill>
                  <a:srgbClr val="17161C"/>
                </a:solidFill>
                <a:latin typeface="Calibri"/>
                <a:cs typeface="Calibri"/>
              </a:rPr>
              <a:t>s</a:t>
            </a:r>
            <a:endParaRPr sz="2800" dirty="0">
              <a:latin typeface="Calibri"/>
              <a:cs typeface="Calibri"/>
            </a:endParaRPr>
          </a:p>
        </p:txBody>
      </p:sp>
      <p:sp>
        <p:nvSpPr>
          <p:cNvPr id="6" name="object 6"/>
          <p:cNvSpPr txBox="1"/>
          <p:nvPr/>
        </p:nvSpPr>
        <p:spPr>
          <a:xfrm>
            <a:off x="8707373" y="1322577"/>
            <a:ext cx="2814955" cy="4034154"/>
          </a:xfrm>
          <a:prstGeom prst="rect">
            <a:avLst/>
          </a:prstGeom>
        </p:spPr>
        <p:txBody>
          <a:bodyPr vert="horz" wrap="square" lIns="0" tIns="0" rIns="0" bIns="0" rtlCol="0">
            <a:spAutoFit/>
          </a:bodyPr>
          <a:lstStyle/>
          <a:p>
            <a:pPr marL="154940" indent="-142240">
              <a:lnSpc>
                <a:spcPct val="100000"/>
              </a:lnSpc>
              <a:buClr>
                <a:srgbClr val="FFFFFF"/>
              </a:buClr>
              <a:buFont typeface="Trebuchet MS"/>
              <a:buChar char="•"/>
              <a:tabLst>
                <a:tab pos="155575" algn="l"/>
              </a:tabLst>
            </a:pPr>
            <a:r>
              <a:rPr sz="1650" spc="30" dirty="0">
                <a:solidFill>
                  <a:srgbClr val="FFFFFF"/>
                </a:solidFill>
                <a:latin typeface="Trebuchet MS"/>
                <a:cs typeface="Trebuchet MS"/>
              </a:rPr>
              <a:t>F</a:t>
            </a:r>
            <a:r>
              <a:rPr sz="1650" spc="70" dirty="0">
                <a:solidFill>
                  <a:srgbClr val="FFFFFF"/>
                </a:solidFill>
                <a:latin typeface="Trebuchet MS"/>
                <a:cs typeface="Trebuchet MS"/>
              </a:rPr>
              <a:t>u</a:t>
            </a:r>
            <a:r>
              <a:rPr sz="1650" spc="-10" dirty="0">
                <a:solidFill>
                  <a:srgbClr val="FFFFFF"/>
                </a:solidFill>
                <a:latin typeface="Trebuchet MS"/>
                <a:cs typeface="Trebuchet MS"/>
              </a:rPr>
              <a:t>r</a:t>
            </a:r>
            <a:r>
              <a:rPr sz="1650" spc="50" dirty="0">
                <a:solidFill>
                  <a:srgbClr val="FFFFFF"/>
                </a:solidFill>
                <a:latin typeface="Trebuchet MS"/>
                <a:cs typeface="Trebuchet MS"/>
              </a:rPr>
              <a:t>n</a:t>
            </a:r>
            <a:r>
              <a:rPr sz="1650" spc="-40" dirty="0">
                <a:solidFill>
                  <a:srgbClr val="FFFFFF"/>
                </a:solidFill>
                <a:latin typeface="Trebuchet MS"/>
                <a:cs typeface="Trebuchet MS"/>
              </a:rPr>
              <a:t>i</a:t>
            </a:r>
            <a:r>
              <a:rPr sz="1650" spc="25" dirty="0">
                <a:solidFill>
                  <a:srgbClr val="FFFFFF"/>
                </a:solidFill>
                <a:latin typeface="Trebuchet MS"/>
                <a:cs typeface="Trebuchet MS"/>
              </a:rPr>
              <a:t>s</a:t>
            </a:r>
            <a:r>
              <a:rPr sz="1650" spc="-65" dirty="0">
                <a:solidFill>
                  <a:srgbClr val="FFFFFF"/>
                </a:solidFill>
                <a:latin typeface="Trebuchet MS"/>
                <a:cs typeface="Trebuchet MS"/>
              </a:rPr>
              <a:t>h</a:t>
            </a:r>
            <a:r>
              <a:rPr sz="1650" spc="15" dirty="0">
                <a:solidFill>
                  <a:srgbClr val="FFFFFF"/>
                </a:solidFill>
                <a:latin typeface="Trebuchet MS"/>
                <a:cs typeface="Trebuchet MS"/>
              </a:rPr>
              <a:t> </a:t>
            </a:r>
            <a:r>
              <a:rPr sz="1650" spc="114" dirty="0">
                <a:solidFill>
                  <a:srgbClr val="FFFFFF"/>
                </a:solidFill>
                <a:latin typeface="Trebuchet MS"/>
                <a:cs typeface="Trebuchet MS"/>
              </a:rPr>
              <a:t>a</a:t>
            </a:r>
            <a:r>
              <a:rPr sz="1650" spc="50" dirty="0">
                <a:solidFill>
                  <a:srgbClr val="FFFFFF"/>
                </a:solidFill>
                <a:latin typeface="Trebuchet MS"/>
                <a:cs typeface="Trebuchet MS"/>
              </a:rPr>
              <a:t>n</a:t>
            </a:r>
            <a:r>
              <a:rPr sz="1650" spc="-95" dirty="0">
                <a:solidFill>
                  <a:srgbClr val="FFFFFF"/>
                </a:solidFill>
                <a:latin typeface="Trebuchet MS"/>
                <a:cs typeface="Trebuchet MS"/>
              </a:rPr>
              <a:t>d</a:t>
            </a:r>
            <a:r>
              <a:rPr sz="1650" spc="35" dirty="0">
                <a:solidFill>
                  <a:srgbClr val="FFFFFF"/>
                </a:solidFill>
                <a:latin typeface="Trebuchet MS"/>
                <a:cs typeface="Trebuchet MS"/>
              </a:rPr>
              <a:t> </a:t>
            </a:r>
            <a:r>
              <a:rPr sz="1650" spc="-25" dirty="0">
                <a:solidFill>
                  <a:srgbClr val="FFFFFF"/>
                </a:solidFill>
                <a:latin typeface="Trebuchet MS"/>
                <a:cs typeface="Trebuchet MS"/>
              </a:rPr>
              <a:t>I</a:t>
            </a:r>
            <a:r>
              <a:rPr sz="1650" spc="50" dirty="0">
                <a:solidFill>
                  <a:srgbClr val="FFFFFF"/>
                </a:solidFill>
                <a:latin typeface="Trebuchet MS"/>
                <a:cs typeface="Trebuchet MS"/>
              </a:rPr>
              <a:t>n</a:t>
            </a:r>
            <a:r>
              <a:rPr sz="1650" spc="25" dirty="0">
                <a:solidFill>
                  <a:srgbClr val="FFFFFF"/>
                </a:solidFill>
                <a:latin typeface="Trebuchet MS"/>
                <a:cs typeface="Trebuchet MS"/>
              </a:rPr>
              <a:t>s</a:t>
            </a:r>
            <a:r>
              <a:rPr sz="1650" spc="-25" dirty="0">
                <a:solidFill>
                  <a:srgbClr val="FFFFFF"/>
                </a:solidFill>
                <a:latin typeface="Trebuchet MS"/>
                <a:cs typeface="Trebuchet MS"/>
              </a:rPr>
              <a:t>t</a:t>
            </a:r>
            <a:r>
              <a:rPr sz="1650" spc="114" dirty="0">
                <a:solidFill>
                  <a:srgbClr val="FFFFFF"/>
                </a:solidFill>
                <a:latin typeface="Trebuchet MS"/>
                <a:cs typeface="Trebuchet MS"/>
              </a:rPr>
              <a:t>a</a:t>
            </a:r>
            <a:r>
              <a:rPr sz="1650" spc="30" dirty="0">
                <a:solidFill>
                  <a:srgbClr val="FFFFFF"/>
                </a:solidFill>
                <a:latin typeface="Trebuchet MS"/>
                <a:cs typeface="Trebuchet MS"/>
              </a:rPr>
              <a:t>l</a:t>
            </a:r>
            <a:r>
              <a:rPr sz="1650" spc="-80" dirty="0">
                <a:solidFill>
                  <a:srgbClr val="FFFFFF"/>
                </a:solidFill>
                <a:latin typeface="Trebuchet MS"/>
                <a:cs typeface="Trebuchet MS"/>
              </a:rPr>
              <a:t>l</a:t>
            </a:r>
            <a:r>
              <a:rPr sz="1650" spc="25" dirty="0">
                <a:solidFill>
                  <a:srgbClr val="FFFFFF"/>
                </a:solidFill>
                <a:latin typeface="Trebuchet MS"/>
                <a:cs typeface="Trebuchet MS"/>
              </a:rPr>
              <a:t> </a:t>
            </a:r>
            <a:r>
              <a:rPr sz="1650" spc="100" dirty="0">
                <a:solidFill>
                  <a:srgbClr val="FFFFFF"/>
                </a:solidFill>
                <a:latin typeface="Trebuchet MS"/>
                <a:cs typeface="Trebuchet MS"/>
              </a:rPr>
              <a:t>R</a:t>
            </a:r>
            <a:r>
              <a:rPr sz="1650" dirty="0">
                <a:solidFill>
                  <a:srgbClr val="FFFFFF"/>
                </a:solidFill>
                <a:latin typeface="Trebuchet MS"/>
                <a:cs typeface="Trebuchet MS"/>
              </a:rPr>
              <a:t>e</a:t>
            </a:r>
            <a:r>
              <a:rPr sz="1650" spc="20" dirty="0">
                <a:solidFill>
                  <a:srgbClr val="FFFFFF"/>
                </a:solidFill>
                <a:latin typeface="Trebuchet MS"/>
                <a:cs typeface="Trebuchet MS"/>
              </a:rPr>
              <a:t>b</a:t>
            </a:r>
            <a:r>
              <a:rPr sz="1650" spc="114" dirty="0">
                <a:solidFill>
                  <a:srgbClr val="FFFFFF"/>
                </a:solidFill>
                <a:latin typeface="Trebuchet MS"/>
                <a:cs typeface="Trebuchet MS"/>
              </a:rPr>
              <a:t>a</a:t>
            </a:r>
            <a:r>
              <a:rPr sz="1650" spc="-130" dirty="0">
                <a:solidFill>
                  <a:srgbClr val="FFFFFF"/>
                </a:solidFill>
                <a:latin typeface="Trebuchet MS"/>
                <a:cs typeface="Trebuchet MS"/>
              </a:rPr>
              <a:t>r</a:t>
            </a:r>
            <a:endParaRPr sz="1650" dirty="0">
              <a:latin typeface="Trebuchet MS"/>
              <a:cs typeface="Trebuchet MS"/>
            </a:endParaRPr>
          </a:p>
          <a:p>
            <a:pPr marL="154940" indent="-142240">
              <a:lnSpc>
                <a:spcPct val="100000"/>
              </a:lnSpc>
              <a:spcBef>
                <a:spcPts val="310"/>
              </a:spcBef>
              <a:buClr>
                <a:srgbClr val="FFFFFF"/>
              </a:buClr>
              <a:buFont typeface="Trebuchet MS"/>
              <a:buChar char="•"/>
              <a:tabLst>
                <a:tab pos="155575" algn="l"/>
              </a:tabLst>
            </a:pPr>
            <a:r>
              <a:rPr sz="1650" spc="-30" dirty="0">
                <a:solidFill>
                  <a:srgbClr val="FFFFFF"/>
                </a:solidFill>
                <a:latin typeface="Trebuchet MS"/>
                <a:cs typeface="Trebuchet MS"/>
              </a:rPr>
              <a:t>M</a:t>
            </a:r>
            <a:r>
              <a:rPr sz="1650" spc="114" dirty="0">
                <a:solidFill>
                  <a:srgbClr val="FFFFFF"/>
                </a:solidFill>
                <a:latin typeface="Trebuchet MS"/>
                <a:cs typeface="Trebuchet MS"/>
              </a:rPr>
              <a:t>S</a:t>
            </a:r>
            <a:r>
              <a:rPr sz="1650" spc="-65" dirty="0">
                <a:solidFill>
                  <a:srgbClr val="FFFFFF"/>
                </a:solidFill>
                <a:latin typeface="Trebuchet MS"/>
                <a:cs typeface="Trebuchet MS"/>
              </a:rPr>
              <a:t>E</a:t>
            </a:r>
            <a:r>
              <a:rPr sz="1650" spc="35" dirty="0">
                <a:solidFill>
                  <a:srgbClr val="FFFFFF"/>
                </a:solidFill>
                <a:latin typeface="Trebuchet MS"/>
                <a:cs typeface="Trebuchet MS"/>
              </a:rPr>
              <a:t> </a:t>
            </a:r>
            <a:r>
              <a:rPr sz="1650" spc="110" dirty="0">
                <a:solidFill>
                  <a:srgbClr val="FFFFFF"/>
                </a:solidFill>
                <a:latin typeface="Trebuchet MS"/>
                <a:cs typeface="Trebuchet MS"/>
              </a:rPr>
              <a:t>W</a:t>
            </a:r>
            <a:r>
              <a:rPr sz="1650" spc="114" dirty="0">
                <a:solidFill>
                  <a:srgbClr val="FFFFFF"/>
                </a:solidFill>
                <a:latin typeface="Trebuchet MS"/>
                <a:cs typeface="Trebuchet MS"/>
              </a:rPr>
              <a:t>a</a:t>
            </a:r>
            <a:r>
              <a:rPr sz="1650" spc="30" dirty="0">
                <a:solidFill>
                  <a:srgbClr val="FFFFFF"/>
                </a:solidFill>
                <a:latin typeface="Trebuchet MS"/>
                <a:cs typeface="Trebuchet MS"/>
              </a:rPr>
              <a:t>ll</a:t>
            </a:r>
            <a:r>
              <a:rPr sz="1650" spc="-90" dirty="0">
                <a:solidFill>
                  <a:srgbClr val="FFFFFF"/>
                </a:solidFill>
                <a:latin typeface="Trebuchet MS"/>
                <a:cs typeface="Trebuchet MS"/>
              </a:rPr>
              <a:t>s</a:t>
            </a:r>
            <a:endParaRPr sz="1650" dirty="0">
              <a:latin typeface="Trebuchet MS"/>
              <a:cs typeface="Trebuchet MS"/>
            </a:endParaRPr>
          </a:p>
          <a:p>
            <a:pPr marL="154940" indent="-142240">
              <a:lnSpc>
                <a:spcPct val="100000"/>
              </a:lnSpc>
              <a:spcBef>
                <a:spcPts val="320"/>
              </a:spcBef>
              <a:buClr>
                <a:srgbClr val="FFFFFF"/>
              </a:buClr>
              <a:buFont typeface="Trebuchet MS"/>
              <a:buChar char="•"/>
              <a:tabLst>
                <a:tab pos="155575" algn="l"/>
              </a:tabLst>
            </a:pPr>
            <a:r>
              <a:rPr sz="1650" spc="90" dirty="0">
                <a:solidFill>
                  <a:srgbClr val="FFFFFF"/>
                </a:solidFill>
                <a:latin typeface="Trebuchet MS"/>
                <a:cs typeface="Trebuchet MS"/>
              </a:rPr>
              <a:t>D</a:t>
            </a:r>
            <a:r>
              <a:rPr sz="1650" spc="-10" dirty="0">
                <a:solidFill>
                  <a:srgbClr val="FFFFFF"/>
                </a:solidFill>
                <a:latin typeface="Trebuchet MS"/>
                <a:cs typeface="Trebuchet MS"/>
              </a:rPr>
              <a:t>r</a:t>
            </a:r>
            <a:r>
              <a:rPr sz="1650" spc="114" dirty="0">
                <a:solidFill>
                  <a:srgbClr val="FFFFFF"/>
                </a:solidFill>
                <a:latin typeface="Trebuchet MS"/>
                <a:cs typeface="Trebuchet MS"/>
              </a:rPr>
              <a:t>a</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spc="114" dirty="0">
                <a:solidFill>
                  <a:srgbClr val="FFFFFF"/>
                </a:solidFill>
                <a:latin typeface="Trebuchet MS"/>
                <a:cs typeface="Trebuchet MS"/>
              </a:rPr>
              <a:t>a</a:t>
            </a:r>
            <a:r>
              <a:rPr sz="1650" spc="110" dirty="0">
                <a:solidFill>
                  <a:srgbClr val="FFFFFF"/>
                </a:solidFill>
                <a:latin typeface="Trebuchet MS"/>
                <a:cs typeface="Trebuchet MS"/>
              </a:rPr>
              <a:t>g</a:t>
            </a:r>
            <a:r>
              <a:rPr sz="1650" spc="-120" dirty="0">
                <a:solidFill>
                  <a:srgbClr val="FFFFFF"/>
                </a:solidFill>
                <a:latin typeface="Trebuchet MS"/>
                <a:cs typeface="Trebuchet MS"/>
              </a:rPr>
              <a:t>e</a:t>
            </a:r>
            <a:endParaRPr sz="1650" dirty="0">
              <a:latin typeface="Trebuchet MS"/>
              <a:cs typeface="Trebuchet MS"/>
            </a:endParaRPr>
          </a:p>
          <a:p>
            <a:pPr marL="154940" indent="-142240">
              <a:lnSpc>
                <a:spcPct val="100000"/>
              </a:lnSpc>
              <a:spcBef>
                <a:spcPts val="325"/>
              </a:spcBef>
              <a:buClr>
                <a:srgbClr val="FFFFFF"/>
              </a:buClr>
              <a:buFont typeface="Trebuchet MS"/>
              <a:buChar char="•"/>
              <a:tabLst>
                <a:tab pos="155575" algn="l"/>
              </a:tabLst>
            </a:pPr>
            <a:r>
              <a:rPr sz="1650" spc="0" dirty="0">
                <a:solidFill>
                  <a:srgbClr val="FFFFFF"/>
                </a:solidFill>
                <a:latin typeface="Trebuchet MS"/>
                <a:cs typeface="Trebuchet MS"/>
              </a:rPr>
              <a:t>T</a:t>
            </a:r>
            <a:r>
              <a:rPr sz="1650" spc="-10" dirty="0">
                <a:solidFill>
                  <a:srgbClr val="FFFFFF"/>
                </a:solidFill>
                <a:latin typeface="Trebuchet MS"/>
                <a:cs typeface="Trebuchet MS"/>
              </a:rPr>
              <a:t>r</a:t>
            </a:r>
            <a:r>
              <a:rPr sz="1650" spc="114" dirty="0">
                <a:solidFill>
                  <a:srgbClr val="FFFFFF"/>
                </a:solidFill>
                <a:latin typeface="Trebuchet MS"/>
                <a:cs typeface="Trebuchet MS"/>
              </a:rPr>
              <a:t>a</a:t>
            </a:r>
            <a:r>
              <a:rPr sz="1650" dirty="0">
                <a:solidFill>
                  <a:srgbClr val="FFFFFF"/>
                </a:solidFill>
                <a:latin typeface="Trebuchet MS"/>
                <a:cs typeface="Trebuchet MS"/>
              </a:rPr>
              <a:t>ff</a:t>
            </a:r>
            <a:r>
              <a:rPr sz="1650" spc="-40" dirty="0">
                <a:solidFill>
                  <a:srgbClr val="FFFFFF"/>
                </a:solidFill>
                <a:latin typeface="Trebuchet MS"/>
                <a:cs typeface="Trebuchet MS"/>
              </a:rPr>
              <a:t>i</a:t>
            </a:r>
            <a:r>
              <a:rPr sz="1650" spc="-150" dirty="0">
                <a:solidFill>
                  <a:srgbClr val="FFFFFF"/>
                </a:solidFill>
                <a:latin typeface="Trebuchet MS"/>
                <a:cs typeface="Trebuchet MS"/>
              </a:rPr>
              <a:t>c</a:t>
            </a:r>
            <a:r>
              <a:rPr sz="1650" spc="25" dirty="0">
                <a:solidFill>
                  <a:srgbClr val="FFFFFF"/>
                </a:solidFill>
                <a:latin typeface="Trebuchet MS"/>
                <a:cs typeface="Trebuchet MS"/>
              </a:rPr>
              <a:t> </a:t>
            </a:r>
            <a:r>
              <a:rPr sz="1650" dirty="0">
                <a:solidFill>
                  <a:srgbClr val="FFFFFF"/>
                </a:solidFill>
                <a:latin typeface="Trebuchet MS"/>
                <a:cs typeface="Trebuchet MS"/>
              </a:rPr>
              <a:t>C</a:t>
            </a:r>
            <a:r>
              <a:rPr sz="1650" spc="70" dirty="0">
                <a:solidFill>
                  <a:srgbClr val="FFFFFF"/>
                </a:solidFill>
                <a:latin typeface="Trebuchet MS"/>
                <a:cs typeface="Trebuchet MS"/>
              </a:rPr>
              <a:t>o</a:t>
            </a:r>
            <a:r>
              <a:rPr sz="1650" spc="50" dirty="0">
                <a:solidFill>
                  <a:srgbClr val="FFFFFF"/>
                </a:solidFill>
                <a:latin typeface="Trebuchet MS"/>
                <a:cs typeface="Trebuchet MS"/>
              </a:rPr>
              <a:t>n</a:t>
            </a:r>
            <a:r>
              <a:rPr sz="1650" spc="-25" dirty="0">
                <a:solidFill>
                  <a:srgbClr val="FFFFFF"/>
                </a:solidFill>
                <a:latin typeface="Trebuchet MS"/>
                <a:cs typeface="Trebuchet MS"/>
              </a:rPr>
              <a:t>t</a:t>
            </a:r>
            <a:r>
              <a:rPr sz="1650" spc="-10" dirty="0">
                <a:solidFill>
                  <a:srgbClr val="FFFFFF"/>
                </a:solidFill>
                <a:latin typeface="Trebuchet MS"/>
                <a:cs typeface="Trebuchet MS"/>
              </a:rPr>
              <a:t>r</a:t>
            </a:r>
            <a:r>
              <a:rPr sz="1650" spc="70" dirty="0">
                <a:solidFill>
                  <a:srgbClr val="FFFFFF"/>
                </a:solidFill>
                <a:latin typeface="Trebuchet MS"/>
                <a:cs typeface="Trebuchet MS"/>
              </a:rPr>
              <a:t>o</a:t>
            </a:r>
            <a:r>
              <a:rPr sz="1650" spc="-80" dirty="0">
                <a:solidFill>
                  <a:srgbClr val="FFFFFF"/>
                </a:solidFill>
                <a:latin typeface="Trebuchet MS"/>
                <a:cs typeface="Trebuchet MS"/>
              </a:rPr>
              <a:t>l</a:t>
            </a:r>
            <a:endParaRPr sz="1650" dirty="0">
              <a:latin typeface="Trebuchet MS"/>
              <a:cs typeface="Trebuchet MS"/>
            </a:endParaRPr>
          </a:p>
          <a:p>
            <a:pPr marL="154940" indent="-142240">
              <a:lnSpc>
                <a:spcPct val="100000"/>
              </a:lnSpc>
              <a:spcBef>
                <a:spcPts val="315"/>
              </a:spcBef>
              <a:buClr>
                <a:srgbClr val="FFFFFF"/>
              </a:buClr>
              <a:buFont typeface="Trebuchet MS"/>
              <a:buChar char="•"/>
              <a:tabLst>
                <a:tab pos="155575" algn="l"/>
              </a:tabLst>
            </a:pPr>
            <a:r>
              <a:rPr sz="1650" spc="125" dirty="0">
                <a:solidFill>
                  <a:srgbClr val="FFFFFF"/>
                </a:solidFill>
                <a:latin typeface="Trebuchet MS"/>
                <a:cs typeface="Trebuchet MS"/>
              </a:rPr>
              <a:t>B</a:t>
            </a:r>
            <a:r>
              <a:rPr sz="1650" spc="114" dirty="0">
                <a:solidFill>
                  <a:srgbClr val="FFFFFF"/>
                </a:solidFill>
                <a:latin typeface="Trebuchet MS"/>
                <a:cs typeface="Trebuchet MS"/>
              </a:rPr>
              <a:t>a</a:t>
            </a:r>
            <a:r>
              <a:rPr sz="1650" spc="-10" dirty="0">
                <a:solidFill>
                  <a:srgbClr val="FFFFFF"/>
                </a:solidFill>
                <a:latin typeface="Trebuchet MS"/>
                <a:cs typeface="Trebuchet MS"/>
              </a:rPr>
              <a:t>rr</a:t>
            </a:r>
            <a:r>
              <a:rPr sz="1650" spc="-40" dirty="0">
                <a:solidFill>
                  <a:srgbClr val="FFFFFF"/>
                </a:solidFill>
                <a:latin typeface="Trebuchet MS"/>
                <a:cs typeface="Trebuchet MS"/>
              </a:rPr>
              <a:t>i</a:t>
            </a:r>
            <a:r>
              <a:rPr sz="1650" dirty="0">
                <a:solidFill>
                  <a:srgbClr val="FFFFFF"/>
                </a:solidFill>
                <a:latin typeface="Trebuchet MS"/>
                <a:cs typeface="Trebuchet MS"/>
              </a:rPr>
              <a:t>e</a:t>
            </a:r>
            <a:r>
              <a:rPr sz="1650" spc="-10" dirty="0">
                <a:solidFill>
                  <a:srgbClr val="FFFFFF"/>
                </a:solidFill>
                <a:latin typeface="Trebuchet MS"/>
                <a:cs typeface="Trebuchet MS"/>
              </a:rPr>
              <a:t>r</a:t>
            </a:r>
            <a:r>
              <a:rPr sz="1650" spc="25" dirty="0">
                <a:solidFill>
                  <a:srgbClr val="FFFFFF"/>
                </a:solidFill>
                <a:latin typeface="Trebuchet MS"/>
                <a:cs typeface="Trebuchet MS"/>
              </a:rPr>
              <a:t>s</a:t>
            </a:r>
            <a:r>
              <a:rPr sz="1650" spc="-210" dirty="0">
                <a:solidFill>
                  <a:srgbClr val="FFFFFF"/>
                </a:solidFill>
                <a:latin typeface="Trebuchet MS"/>
                <a:cs typeface="Trebuchet MS"/>
              </a:rPr>
              <a:t>,</a:t>
            </a:r>
            <a:r>
              <a:rPr sz="1650" spc="5" dirty="0">
                <a:solidFill>
                  <a:srgbClr val="FFFFFF"/>
                </a:solidFill>
                <a:latin typeface="Trebuchet MS"/>
                <a:cs typeface="Trebuchet MS"/>
              </a:rPr>
              <a:t> </a:t>
            </a:r>
            <a:r>
              <a:rPr sz="1650" spc="-55" dirty="0">
                <a:solidFill>
                  <a:srgbClr val="FFFFFF"/>
                </a:solidFill>
                <a:latin typeface="Trebuchet MS"/>
                <a:cs typeface="Trebuchet MS"/>
              </a:rPr>
              <a:t>G</a:t>
            </a:r>
            <a:r>
              <a:rPr sz="1650" spc="70" dirty="0">
                <a:solidFill>
                  <a:srgbClr val="FFFFFF"/>
                </a:solidFill>
                <a:latin typeface="Trebuchet MS"/>
                <a:cs typeface="Trebuchet MS"/>
              </a:rPr>
              <a:t>u</a:t>
            </a:r>
            <a:r>
              <a:rPr sz="1650" spc="114" dirty="0">
                <a:solidFill>
                  <a:srgbClr val="FFFFFF"/>
                </a:solidFill>
                <a:latin typeface="Trebuchet MS"/>
                <a:cs typeface="Trebuchet MS"/>
              </a:rPr>
              <a:t>a</a:t>
            </a:r>
            <a:r>
              <a:rPr sz="1650" spc="-10" dirty="0">
                <a:solidFill>
                  <a:srgbClr val="FFFFFF"/>
                </a:solidFill>
                <a:latin typeface="Trebuchet MS"/>
                <a:cs typeface="Trebuchet MS"/>
              </a:rPr>
              <a:t>r</a:t>
            </a:r>
            <a:r>
              <a:rPr sz="1650" spc="20" dirty="0">
                <a:solidFill>
                  <a:srgbClr val="FFFFFF"/>
                </a:solidFill>
                <a:latin typeface="Trebuchet MS"/>
                <a:cs typeface="Trebuchet MS"/>
              </a:rPr>
              <a:t>d</a:t>
            </a:r>
            <a:r>
              <a:rPr sz="1650" spc="-10" dirty="0">
                <a:solidFill>
                  <a:srgbClr val="FFFFFF"/>
                </a:solidFill>
                <a:latin typeface="Trebuchet MS"/>
                <a:cs typeface="Trebuchet MS"/>
              </a:rPr>
              <a:t>r</a:t>
            </a:r>
            <a:r>
              <a:rPr sz="1650" spc="114" dirty="0">
                <a:solidFill>
                  <a:srgbClr val="FFFFFF"/>
                </a:solidFill>
                <a:latin typeface="Trebuchet MS"/>
                <a:cs typeface="Trebuchet MS"/>
              </a:rPr>
              <a:t>a</a:t>
            </a:r>
            <a:r>
              <a:rPr sz="1650" spc="-40" dirty="0">
                <a:solidFill>
                  <a:srgbClr val="FFFFFF"/>
                </a:solidFill>
                <a:latin typeface="Trebuchet MS"/>
                <a:cs typeface="Trebuchet MS"/>
              </a:rPr>
              <a:t>i</a:t>
            </a:r>
            <a:r>
              <a:rPr sz="1650" spc="30" dirty="0">
                <a:solidFill>
                  <a:srgbClr val="FFFFFF"/>
                </a:solidFill>
                <a:latin typeface="Trebuchet MS"/>
                <a:cs typeface="Trebuchet MS"/>
              </a:rPr>
              <a:t>l</a:t>
            </a:r>
            <a:r>
              <a:rPr sz="1650" spc="-210" dirty="0">
                <a:solidFill>
                  <a:srgbClr val="FFFFFF"/>
                </a:solidFill>
                <a:latin typeface="Trebuchet MS"/>
                <a:cs typeface="Trebuchet MS"/>
              </a:rPr>
              <a:t>,</a:t>
            </a:r>
            <a:r>
              <a:rPr sz="1650" spc="10" dirty="0">
                <a:solidFill>
                  <a:srgbClr val="FFFFFF"/>
                </a:solidFill>
                <a:latin typeface="Trebuchet MS"/>
                <a:cs typeface="Trebuchet MS"/>
              </a:rPr>
              <a:t> </a:t>
            </a:r>
            <a:r>
              <a:rPr sz="1650" spc="30" dirty="0">
                <a:solidFill>
                  <a:srgbClr val="FFFFFF"/>
                </a:solidFill>
                <a:latin typeface="Trebuchet MS"/>
                <a:cs typeface="Trebuchet MS"/>
              </a:rPr>
              <a:t>F</a:t>
            </a:r>
            <a:r>
              <a:rPr sz="1650" dirty="0">
                <a:solidFill>
                  <a:srgbClr val="FFFFFF"/>
                </a:solidFill>
                <a:latin typeface="Trebuchet MS"/>
                <a:cs typeface="Trebuchet MS"/>
              </a:rPr>
              <a:t>e</a:t>
            </a:r>
            <a:r>
              <a:rPr sz="1650" spc="50" dirty="0">
                <a:solidFill>
                  <a:srgbClr val="FFFFFF"/>
                </a:solidFill>
                <a:latin typeface="Trebuchet MS"/>
                <a:cs typeface="Trebuchet MS"/>
              </a:rPr>
              <a:t>n</a:t>
            </a:r>
            <a:r>
              <a:rPr sz="1650" spc="-35" dirty="0">
                <a:solidFill>
                  <a:srgbClr val="FFFFFF"/>
                </a:solidFill>
                <a:latin typeface="Trebuchet MS"/>
                <a:cs typeface="Trebuchet MS"/>
              </a:rPr>
              <a:t>c</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dirty="0">
                <a:solidFill>
                  <a:srgbClr val="FFFFFF"/>
                </a:solidFill>
                <a:latin typeface="Trebuchet MS"/>
                <a:cs typeface="Trebuchet MS"/>
              </a:rPr>
              <a:t>g</a:t>
            </a:r>
            <a:endParaRPr sz="1650" dirty="0">
              <a:latin typeface="Trebuchet MS"/>
              <a:cs typeface="Trebuchet MS"/>
            </a:endParaRPr>
          </a:p>
          <a:p>
            <a:pPr marL="154940" indent="-142240">
              <a:lnSpc>
                <a:spcPct val="100000"/>
              </a:lnSpc>
              <a:spcBef>
                <a:spcPts val="325"/>
              </a:spcBef>
              <a:buClr>
                <a:srgbClr val="FFFFFF"/>
              </a:buClr>
              <a:buFont typeface="Trebuchet MS"/>
              <a:buChar char="•"/>
              <a:tabLst>
                <a:tab pos="155575" algn="l"/>
              </a:tabLst>
            </a:pPr>
            <a:r>
              <a:rPr sz="1650" spc="50" dirty="0">
                <a:solidFill>
                  <a:srgbClr val="FFFFFF"/>
                </a:solidFill>
                <a:latin typeface="Trebuchet MS"/>
                <a:cs typeface="Trebuchet MS"/>
              </a:rPr>
              <a:t>L</a:t>
            </a:r>
            <a:r>
              <a:rPr sz="1650" spc="-40" dirty="0">
                <a:solidFill>
                  <a:srgbClr val="FFFFFF"/>
                </a:solidFill>
                <a:latin typeface="Trebuchet MS"/>
                <a:cs typeface="Trebuchet MS"/>
              </a:rPr>
              <a:t>i</a:t>
            </a:r>
            <a:r>
              <a:rPr sz="1650" spc="110" dirty="0">
                <a:solidFill>
                  <a:srgbClr val="FFFFFF"/>
                </a:solidFill>
                <a:latin typeface="Trebuchet MS"/>
                <a:cs typeface="Trebuchet MS"/>
              </a:rPr>
              <a:t>g</a:t>
            </a:r>
            <a:r>
              <a:rPr sz="1650" spc="50" dirty="0">
                <a:solidFill>
                  <a:srgbClr val="FFFFFF"/>
                </a:solidFill>
                <a:latin typeface="Trebuchet MS"/>
                <a:cs typeface="Trebuchet MS"/>
              </a:rPr>
              <a:t>h</a:t>
            </a:r>
            <a:r>
              <a:rPr sz="1650" spc="-25" dirty="0">
                <a:solidFill>
                  <a:srgbClr val="FFFFFF"/>
                </a:solidFill>
                <a:latin typeface="Trebuchet MS"/>
                <a:cs typeface="Trebuchet MS"/>
              </a:rPr>
              <a:t>t</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spc="110" dirty="0">
                <a:solidFill>
                  <a:srgbClr val="FFFFFF"/>
                </a:solidFill>
                <a:latin typeface="Trebuchet MS"/>
                <a:cs typeface="Trebuchet MS"/>
              </a:rPr>
              <a:t>g</a:t>
            </a:r>
            <a:r>
              <a:rPr sz="1650" spc="-110" dirty="0">
                <a:solidFill>
                  <a:srgbClr val="FFFFFF"/>
                </a:solidFill>
                <a:latin typeface="Trebuchet MS"/>
                <a:cs typeface="Trebuchet MS"/>
              </a:rPr>
              <a:t>/</a:t>
            </a:r>
            <a:r>
              <a:rPr sz="1650" spc="50" dirty="0">
                <a:solidFill>
                  <a:srgbClr val="FFFFFF"/>
                </a:solidFill>
                <a:latin typeface="Trebuchet MS"/>
                <a:cs typeface="Trebuchet MS"/>
              </a:rPr>
              <a:t>L</a:t>
            </a:r>
            <a:r>
              <a:rPr sz="1650" spc="-40" dirty="0">
                <a:solidFill>
                  <a:srgbClr val="FFFFFF"/>
                </a:solidFill>
                <a:latin typeface="Trebuchet MS"/>
                <a:cs typeface="Trebuchet MS"/>
              </a:rPr>
              <a:t>i</a:t>
            </a:r>
            <a:r>
              <a:rPr sz="1650" spc="110" dirty="0">
                <a:solidFill>
                  <a:srgbClr val="FFFFFF"/>
                </a:solidFill>
                <a:latin typeface="Trebuchet MS"/>
                <a:cs typeface="Trebuchet MS"/>
              </a:rPr>
              <a:t>g</a:t>
            </a:r>
            <a:r>
              <a:rPr sz="1650" spc="50" dirty="0">
                <a:solidFill>
                  <a:srgbClr val="FFFFFF"/>
                </a:solidFill>
                <a:latin typeface="Trebuchet MS"/>
                <a:cs typeface="Trebuchet MS"/>
              </a:rPr>
              <a:t>h</a:t>
            </a:r>
            <a:r>
              <a:rPr sz="1650" spc="-25" dirty="0">
                <a:solidFill>
                  <a:srgbClr val="FFFFFF"/>
                </a:solidFill>
                <a:latin typeface="Trebuchet MS"/>
                <a:cs typeface="Trebuchet MS"/>
              </a:rPr>
              <a:t>t</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dirty="0">
                <a:solidFill>
                  <a:srgbClr val="FFFFFF"/>
                </a:solidFill>
                <a:latin typeface="Trebuchet MS"/>
                <a:cs typeface="Trebuchet MS"/>
              </a:rPr>
              <a:t>g</a:t>
            </a:r>
            <a:r>
              <a:rPr sz="1650" spc="10" dirty="0">
                <a:solidFill>
                  <a:srgbClr val="FFFFFF"/>
                </a:solidFill>
                <a:latin typeface="Trebuchet MS"/>
                <a:cs typeface="Trebuchet MS"/>
              </a:rPr>
              <a:t> </a:t>
            </a:r>
            <a:r>
              <a:rPr sz="1650" spc="-10" dirty="0">
                <a:solidFill>
                  <a:srgbClr val="FFFFFF"/>
                </a:solidFill>
                <a:latin typeface="Trebuchet MS"/>
                <a:cs typeface="Trebuchet MS"/>
              </a:rPr>
              <a:t>r</a:t>
            </a:r>
            <a:r>
              <a:rPr sz="1650" dirty="0">
                <a:solidFill>
                  <a:srgbClr val="FFFFFF"/>
                </a:solidFill>
                <a:latin typeface="Trebuchet MS"/>
                <a:cs typeface="Trebuchet MS"/>
              </a:rPr>
              <a:t>e</a:t>
            </a:r>
            <a:r>
              <a:rPr sz="1650" spc="20" dirty="0">
                <a:solidFill>
                  <a:srgbClr val="FFFFFF"/>
                </a:solidFill>
                <a:latin typeface="Trebuchet MS"/>
                <a:cs typeface="Trebuchet MS"/>
              </a:rPr>
              <a:t>p</a:t>
            </a:r>
            <a:r>
              <a:rPr sz="1650" spc="114" dirty="0">
                <a:solidFill>
                  <a:srgbClr val="FFFFFF"/>
                </a:solidFill>
                <a:latin typeface="Trebuchet MS"/>
                <a:cs typeface="Trebuchet MS"/>
              </a:rPr>
              <a:t>a</a:t>
            </a:r>
            <a:r>
              <a:rPr sz="1650" spc="-40" dirty="0">
                <a:solidFill>
                  <a:srgbClr val="FFFFFF"/>
                </a:solidFill>
                <a:latin typeface="Trebuchet MS"/>
                <a:cs typeface="Trebuchet MS"/>
              </a:rPr>
              <a:t>i</a:t>
            </a:r>
            <a:r>
              <a:rPr sz="1650" spc="-130" dirty="0">
                <a:solidFill>
                  <a:srgbClr val="FFFFFF"/>
                </a:solidFill>
                <a:latin typeface="Trebuchet MS"/>
                <a:cs typeface="Trebuchet MS"/>
              </a:rPr>
              <a:t>r</a:t>
            </a:r>
            <a:endParaRPr sz="1650" dirty="0">
              <a:latin typeface="Trebuchet MS"/>
              <a:cs typeface="Trebuchet MS"/>
            </a:endParaRPr>
          </a:p>
          <a:p>
            <a:pPr marL="154940" indent="-142240">
              <a:lnSpc>
                <a:spcPct val="100000"/>
              </a:lnSpc>
              <a:spcBef>
                <a:spcPts val="325"/>
              </a:spcBef>
              <a:buClr>
                <a:srgbClr val="FFFFFF"/>
              </a:buClr>
              <a:buFont typeface="Trebuchet MS"/>
              <a:buChar char="•"/>
              <a:tabLst>
                <a:tab pos="155575" algn="l"/>
              </a:tabLst>
            </a:pPr>
            <a:r>
              <a:rPr sz="1650" spc="0" dirty="0">
                <a:solidFill>
                  <a:srgbClr val="FFFFFF"/>
                </a:solidFill>
                <a:latin typeface="Trebuchet MS"/>
                <a:cs typeface="Trebuchet MS"/>
              </a:rPr>
              <a:t>T</a:t>
            </a:r>
            <a:r>
              <a:rPr sz="1650" spc="-10" dirty="0">
                <a:solidFill>
                  <a:srgbClr val="FFFFFF"/>
                </a:solidFill>
                <a:latin typeface="Trebuchet MS"/>
                <a:cs typeface="Trebuchet MS"/>
              </a:rPr>
              <a:t>r</a:t>
            </a:r>
            <a:r>
              <a:rPr sz="1650" spc="114" dirty="0">
                <a:solidFill>
                  <a:srgbClr val="FFFFFF"/>
                </a:solidFill>
                <a:latin typeface="Trebuchet MS"/>
                <a:cs typeface="Trebuchet MS"/>
              </a:rPr>
              <a:t>a</a:t>
            </a:r>
            <a:r>
              <a:rPr sz="1650" dirty="0">
                <a:solidFill>
                  <a:srgbClr val="FFFFFF"/>
                </a:solidFill>
                <a:latin typeface="Trebuchet MS"/>
                <a:cs typeface="Trebuchet MS"/>
              </a:rPr>
              <a:t>ff</a:t>
            </a:r>
            <a:r>
              <a:rPr sz="1650" spc="-40" dirty="0">
                <a:solidFill>
                  <a:srgbClr val="FFFFFF"/>
                </a:solidFill>
                <a:latin typeface="Trebuchet MS"/>
                <a:cs typeface="Trebuchet MS"/>
              </a:rPr>
              <a:t>i</a:t>
            </a:r>
            <a:r>
              <a:rPr sz="1650" spc="-150" dirty="0">
                <a:solidFill>
                  <a:srgbClr val="FFFFFF"/>
                </a:solidFill>
                <a:latin typeface="Trebuchet MS"/>
                <a:cs typeface="Trebuchet MS"/>
              </a:rPr>
              <a:t>c</a:t>
            </a:r>
            <a:r>
              <a:rPr sz="1650" spc="25" dirty="0">
                <a:solidFill>
                  <a:srgbClr val="FFFFFF"/>
                </a:solidFill>
                <a:latin typeface="Trebuchet MS"/>
                <a:cs typeface="Trebuchet MS"/>
              </a:rPr>
              <a:t> </a:t>
            </a:r>
            <a:r>
              <a:rPr sz="1650" spc="114" dirty="0">
                <a:solidFill>
                  <a:srgbClr val="FFFFFF"/>
                </a:solidFill>
                <a:latin typeface="Trebuchet MS"/>
                <a:cs typeface="Trebuchet MS"/>
              </a:rPr>
              <a:t>S</a:t>
            </a:r>
            <a:r>
              <a:rPr sz="1650" spc="-40" dirty="0">
                <a:solidFill>
                  <a:srgbClr val="FFFFFF"/>
                </a:solidFill>
                <a:latin typeface="Trebuchet MS"/>
                <a:cs typeface="Trebuchet MS"/>
              </a:rPr>
              <a:t>i</a:t>
            </a:r>
            <a:r>
              <a:rPr sz="1650" spc="110" dirty="0">
                <a:solidFill>
                  <a:srgbClr val="FFFFFF"/>
                </a:solidFill>
                <a:latin typeface="Trebuchet MS"/>
                <a:cs typeface="Trebuchet MS"/>
              </a:rPr>
              <a:t>g</a:t>
            </a:r>
            <a:r>
              <a:rPr sz="1650" spc="50" dirty="0">
                <a:solidFill>
                  <a:srgbClr val="FFFFFF"/>
                </a:solidFill>
                <a:latin typeface="Trebuchet MS"/>
                <a:cs typeface="Trebuchet MS"/>
              </a:rPr>
              <a:t>n</a:t>
            </a:r>
            <a:r>
              <a:rPr sz="1650" spc="114" dirty="0">
                <a:solidFill>
                  <a:srgbClr val="FFFFFF"/>
                </a:solidFill>
                <a:latin typeface="Trebuchet MS"/>
                <a:cs typeface="Trebuchet MS"/>
              </a:rPr>
              <a:t>a</a:t>
            </a:r>
            <a:r>
              <a:rPr sz="1650" spc="30" dirty="0">
                <a:solidFill>
                  <a:srgbClr val="FFFFFF"/>
                </a:solidFill>
                <a:latin typeface="Trebuchet MS"/>
                <a:cs typeface="Trebuchet MS"/>
              </a:rPr>
              <a:t>l</a:t>
            </a:r>
            <a:r>
              <a:rPr sz="1650" spc="-90" dirty="0">
                <a:solidFill>
                  <a:srgbClr val="FFFFFF"/>
                </a:solidFill>
                <a:latin typeface="Trebuchet MS"/>
                <a:cs typeface="Trebuchet MS"/>
              </a:rPr>
              <a:t>s</a:t>
            </a:r>
            <a:endParaRPr sz="1650" dirty="0">
              <a:latin typeface="Trebuchet MS"/>
              <a:cs typeface="Trebuchet MS"/>
            </a:endParaRPr>
          </a:p>
          <a:p>
            <a:pPr marL="154940" indent="-142240">
              <a:lnSpc>
                <a:spcPct val="100000"/>
              </a:lnSpc>
              <a:spcBef>
                <a:spcPts val="310"/>
              </a:spcBef>
              <a:buClr>
                <a:srgbClr val="FFFFFF"/>
              </a:buClr>
              <a:buFont typeface="Trebuchet MS"/>
              <a:buChar char="•"/>
              <a:tabLst>
                <a:tab pos="155575" algn="l"/>
              </a:tabLst>
            </a:pPr>
            <a:r>
              <a:rPr sz="1650" spc="114" dirty="0">
                <a:solidFill>
                  <a:srgbClr val="FFFFFF"/>
                </a:solidFill>
                <a:latin typeface="Trebuchet MS"/>
                <a:cs typeface="Trebuchet MS"/>
              </a:rPr>
              <a:t>S</a:t>
            </a:r>
            <a:r>
              <a:rPr sz="1650" spc="70" dirty="0">
                <a:solidFill>
                  <a:srgbClr val="FFFFFF"/>
                </a:solidFill>
                <a:latin typeface="Trebuchet MS"/>
                <a:cs typeface="Trebuchet MS"/>
              </a:rPr>
              <a:t>ou</a:t>
            </a:r>
            <a:r>
              <a:rPr sz="1650" spc="50" dirty="0">
                <a:solidFill>
                  <a:srgbClr val="FFFFFF"/>
                </a:solidFill>
                <a:latin typeface="Trebuchet MS"/>
                <a:cs typeface="Trebuchet MS"/>
              </a:rPr>
              <a:t>n</a:t>
            </a:r>
            <a:r>
              <a:rPr sz="1650" spc="-95" dirty="0">
                <a:solidFill>
                  <a:srgbClr val="FFFFFF"/>
                </a:solidFill>
                <a:latin typeface="Trebuchet MS"/>
                <a:cs typeface="Trebuchet MS"/>
              </a:rPr>
              <a:t>d</a:t>
            </a:r>
            <a:r>
              <a:rPr sz="1650" spc="25" dirty="0">
                <a:solidFill>
                  <a:srgbClr val="FFFFFF"/>
                </a:solidFill>
                <a:latin typeface="Trebuchet MS"/>
                <a:cs typeface="Trebuchet MS"/>
              </a:rPr>
              <a:t> </a:t>
            </a:r>
            <a:r>
              <a:rPr sz="1650" spc="110" dirty="0">
                <a:solidFill>
                  <a:srgbClr val="FFFFFF"/>
                </a:solidFill>
                <a:latin typeface="Trebuchet MS"/>
                <a:cs typeface="Trebuchet MS"/>
              </a:rPr>
              <a:t>W</a:t>
            </a:r>
            <a:r>
              <a:rPr sz="1650" spc="114" dirty="0">
                <a:solidFill>
                  <a:srgbClr val="FFFFFF"/>
                </a:solidFill>
                <a:latin typeface="Trebuchet MS"/>
                <a:cs typeface="Trebuchet MS"/>
              </a:rPr>
              <a:t>a</a:t>
            </a:r>
            <a:r>
              <a:rPr sz="1650" spc="30" dirty="0">
                <a:solidFill>
                  <a:srgbClr val="FFFFFF"/>
                </a:solidFill>
                <a:latin typeface="Trebuchet MS"/>
                <a:cs typeface="Trebuchet MS"/>
              </a:rPr>
              <a:t>ll</a:t>
            </a:r>
            <a:r>
              <a:rPr sz="1650" spc="-90" dirty="0">
                <a:solidFill>
                  <a:srgbClr val="FFFFFF"/>
                </a:solidFill>
                <a:latin typeface="Trebuchet MS"/>
                <a:cs typeface="Trebuchet MS"/>
              </a:rPr>
              <a:t>s</a:t>
            </a:r>
            <a:endParaRPr sz="1650" dirty="0">
              <a:latin typeface="Trebuchet MS"/>
              <a:cs typeface="Trebuchet MS"/>
            </a:endParaRPr>
          </a:p>
          <a:p>
            <a:pPr marL="154940" indent="-142240">
              <a:lnSpc>
                <a:spcPct val="100000"/>
              </a:lnSpc>
              <a:spcBef>
                <a:spcPts val="325"/>
              </a:spcBef>
              <a:buClr>
                <a:srgbClr val="FFFFFF"/>
              </a:buClr>
              <a:buFont typeface="Trebuchet MS"/>
              <a:buChar char="•"/>
              <a:tabLst>
                <a:tab pos="155575" algn="l"/>
              </a:tabLst>
            </a:pPr>
            <a:r>
              <a:rPr sz="1650" spc="-25" dirty="0">
                <a:solidFill>
                  <a:srgbClr val="FFFFFF"/>
                </a:solidFill>
                <a:latin typeface="Trebuchet MS"/>
                <a:cs typeface="Trebuchet MS"/>
              </a:rPr>
              <a:t>I</a:t>
            </a:r>
            <a:r>
              <a:rPr sz="1650" spc="0" dirty="0">
                <a:solidFill>
                  <a:srgbClr val="FFFFFF"/>
                </a:solidFill>
                <a:latin typeface="Trebuchet MS"/>
                <a:cs typeface="Trebuchet MS"/>
              </a:rPr>
              <a:t>T</a:t>
            </a:r>
            <a:r>
              <a:rPr sz="1650" dirty="0">
                <a:solidFill>
                  <a:srgbClr val="FFFFFF"/>
                </a:solidFill>
                <a:latin typeface="Trebuchet MS"/>
                <a:cs typeface="Trebuchet MS"/>
              </a:rPr>
              <a:t>S</a:t>
            </a:r>
            <a:r>
              <a:rPr sz="1650" spc="35" dirty="0">
                <a:solidFill>
                  <a:srgbClr val="FFFFFF"/>
                </a:solidFill>
                <a:latin typeface="Trebuchet MS"/>
                <a:cs typeface="Trebuchet MS"/>
              </a:rPr>
              <a:t> </a:t>
            </a:r>
            <a:r>
              <a:rPr sz="1650" spc="114" dirty="0">
                <a:solidFill>
                  <a:srgbClr val="FFFFFF"/>
                </a:solidFill>
                <a:latin typeface="Trebuchet MS"/>
                <a:cs typeface="Trebuchet MS"/>
              </a:rPr>
              <a:t>a</a:t>
            </a:r>
            <a:r>
              <a:rPr sz="1650" spc="50" dirty="0">
                <a:solidFill>
                  <a:srgbClr val="FFFFFF"/>
                </a:solidFill>
                <a:latin typeface="Trebuchet MS"/>
                <a:cs typeface="Trebuchet MS"/>
              </a:rPr>
              <a:t>n</a:t>
            </a:r>
            <a:r>
              <a:rPr sz="1650" spc="-95" dirty="0">
                <a:solidFill>
                  <a:srgbClr val="FFFFFF"/>
                </a:solidFill>
                <a:latin typeface="Trebuchet MS"/>
                <a:cs typeface="Trebuchet MS"/>
              </a:rPr>
              <a:t>d</a:t>
            </a:r>
            <a:r>
              <a:rPr sz="1650" spc="35" dirty="0">
                <a:solidFill>
                  <a:srgbClr val="FFFFFF"/>
                </a:solidFill>
                <a:latin typeface="Trebuchet MS"/>
                <a:cs typeface="Trebuchet MS"/>
              </a:rPr>
              <a:t> </a:t>
            </a:r>
            <a:r>
              <a:rPr sz="1650" spc="0" dirty="0">
                <a:solidFill>
                  <a:srgbClr val="FFFFFF"/>
                </a:solidFill>
                <a:latin typeface="Trebuchet MS"/>
                <a:cs typeface="Trebuchet MS"/>
              </a:rPr>
              <a:t>T</a:t>
            </a:r>
            <a:r>
              <a:rPr sz="1650" dirty="0">
                <a:solidFill>
                  <a:srgbClr val="FFFFFF"/>
                </a:solidFill>
                <a:latin typeface="Trebuchet MS"/>
                <a:cs typeface="Trebuchet MS"/>
              </a:rPr>
              <a:t>CS</a:t>
            </a:r>
            <a:r>
              <a:rPr sz="1650" spc="25" dirty="0">
                <a:solidFill>
                  <a:srgbClr val="FFFFFF"/>
                </a:solidFill>
                <a:latin typeface="Trebuchet MS"/>
                <a:cs typeface="Trebuchet MS"/>
              </a:rPr>
              <a:t> </a:t>
            </a:r>
            <a:r>
              <a:rPr sz="1650" dirty="0">
                <a:solidFill>
                  <a:srgbClr val="FFFFFF"/>
                </a:solidFill>
                <a:latin typeface="Trebuchet MS"/>
                <a:cs typeface="Trebuchet MS"/>
              </a:rPr>
              <a:t>C</a:t>
            </a:r>
            <a:r>
              <a:rPr sz="1650" spc="-40" dirty="0">
                <a:solidFill>
                  <a:srgbClr val="FFFFFF"/>
                </a:solidFill>
                <a:latin typeface="Trebuchet MS"/>
                <a:cs typeface="Trebuchet MS"/>
              </a:rPr>
              <a:t>i</a:t>
            </a:r>
            <a:r>
              <a:rPr sz="1650" spc="-15" dirty="0">
                <a:solidFill>
                  <a:srgbClr val="FFFFFF"/>
                </a:solidFill>
                <a:latin typeface="Trebuchet MS"/>
                <a:cs typeface="Trebuchet MS"/>
              </a:rPr>
              <a:t>v</a:t>
            </a:r>
            <a:r>
              <a:rPr sz="1650" spc="-40" dirty="0">
                <a:solidFill>
                  <a:srgbClr val="FFFFFF"/>
                </a:solidFill>
                <a:latin typeface="Trebuchet MS"/>
                <a:cs typeface="Trebuchet MS"/>
              </a:rPr>
              <a:t>i</a:t>
            </a:r>
            <a:r>
              <a:rPr sz="1650" spc="-80" dirty="0">
                <a:solidFill>
                  <a:srgbClr val="FFFFFF"/>
                </a:solidFill>
                <a:latin typeface="Trebuchet MS"/>
                <a:cs typeface="Trebuchet MS"/>
              </a:rPr>
              <a:t>l</a:t>
            </a:r>
            <a:r>
              <a:rPr sz="1650" spc="35" dirty="0">
                <a:solidFill>
                  <a:srgbClr val="FFFFFF"/>
                </a:solidFill>
                <a:latin typeface="Trebuchet MS"/>
                <a:cs typeface="Trebuchet MS"/>
              </a:rPr>
              <a:t> </a:t>
            </a:r>
            <a:r>
              <a:rPr sz="1650" spc="110" dirty="0">
                <a:solidFill>
                  <a:srgbClr val="FFFFFF"/>
                </a:solidFill>
                <a:latin typeface="Trebuchet MS"/>
                <a:cs typeface="Trebuchet MS"/>
              </a:rPr>
              <a:t>W</a:t>
            </a:r>
            <a:r>
              <a:rPr sz="1650" spc="70" dirty="0">
                <a:solidFill>
                  <a:srgbClr val="FFFFFF"/>
                </a:solidFill>
                <a:latin typeface="Trebuchet MS"/>
                <a:cs typeface="Trebuchet MS"/>
              </a:rPr>
              <a:t>o</a:t>
            </a:r>
            <a:r>
              <a:rPr sz="1650" spc="-10" dirty="0">
                <a:solidFill>
                  <a:srgbClr val="FFFFFF"/>
                </a:solidFill>
                <a:latin typeface="Trebuchet MS"/>
                <a:cs typeface="Trebuchet MS"/>
              </a:rPr>
              <a:t>r</a:t>
            </a:r>
            <a:r>
              <a:rPr sz="1650" spc="-145" dirty="0">
                <a:solidFill>
                  <a:srgbClr val="FFFFFF"/>
                </a:solidFill>
                <a:latin typeface="Trebuchet MS"/>
                <a:cs typeface="Trebuchet MS"/>
              </a:rPr>
              <a:t>k</a:t>
            </a:r>
            <a:endParaRPr sz="1650" dirty="0">
              <a:latin typeface="Trebuchet MS"/>
              <a:cs typeface="Trebuchet MS"/>
            </a:endParaRPr>
          </a:p>
          <a:p>
            <a:pPr marL="154940" indent="-142240">
              <a:lnSpc>
                <a:spcPct val="100000"/>
              </a:lnSpc>
              <a:spcBef>
                <a:spcPts val="325"/>
              </a:spcBef>
              <a:buClr>
                <a:srgbClr val="FFFFFF"/>
              </a:buClr>
              <a:buFont typeface="Trebuchet MS"/>
              <a:buChar char="•"/>
              <a:tabLst>
                <a:tab pos="155575" algn="l"/>
              </a:tabLst>
            </a:pPr>
            <a:r>
              <a:rPr sz="1650" spc="25" dirty="0">
                <a:solidFill>
                  <a:srgbClr val="FFFFFF"/>
                </a:solidFill>
                <a:latin typeface="Trebuchet MS"/>
                <a:cs typeface="Trebuchet MS"/>
              </a:rPr>
              <a:t>U</a:t>
            </a:r>
            <a:r>
              <a:rPr sz="1650" spc="50" dirty="0">
                <a:solidFill>
                  <a:srgbClr val="FFFFFF"/>
                </a:solidFill>
                <a:latin typeface="Trebuchet MS"/>
                <a:cs typeface="Trebuchet MS"/>
              </a:rPr>
              <a:t>n</a:t>
            </a:r>
            <a:r>
              <a:rPr sz="1650" spc="20" dirty="0">
                <a:solidFill>
                  <a:srgbClr val="FFFFFF"/>
                </a:solidFill>
                <a:latin typeface="Trebuchet MS"/>
                <a:cs typeface="Trebuchet MS"/>
              </a:rPr>
              <a:t>d</a:t>
            </a:r>
            <a:r>
              <a:rPr sz="1650" dirty="0">
                <a:solidFill>
                  <a:srgbClr val="FFFFFF"/>
                </a:solidFill>
                <a:latin typeface="Trebuchet MS"/>
                <a:cs typeface="Trebuchet MS"/>
              </a:rPr>
              <a:t>e</a:t>
            </a:r>
            <a:r>
              <a:rPr sz="1650" spc="-10" dirty="0">
                <a:solidFill>
                  <a:srgbClr val="FFFFFF"/>
                </a:solidFill>
                <a:latin typeface="Trebuchet MS"/>
                <a:cs typeface="Trebuchet MS"/>
              </a:rPr>
              <a:t>r</a:t>
            </a:r>
            <a:r>
              <a:rPr sz="1650" spc="110" dirty="0">
                <a:solidFill>
                  <a:srgbClr val="FFFFFF"/>
                </a:solidFill>
                <a:latin typeface="Trebuchet MS"/>
                <a:cs typeface="Trebuchet MS"/>
              </a:rPr>
              <a:t>g</a:t>
            </a:r>
            <a:r>
              <a:rPr sz="1650" spc="-10" dirty="0">
                <a:solidFill>
                  <a:srgbClr val="FFFFFF"/>
                </a:solidFill>
                <a:latin typeface="Trebuchet MS"/>
                <a:cs typeface="Trebuchet MS"/>
              </a:rPr>
              <a:t>r</a:t>
            </a:r>
            <a:r>
              <a:rPr sz="1650" spc="70" dirty="0">
                <a:solidFill>
                  <a:srgbClr val="FFFFFF"/>
                </a:solidFill>
                <a:latin typeface="Trebuchet MS"/>
                <a:cs typeface="Trebuchet MS"/>
              </a:rPr>
              <a:t>ou</a:t>
            </a:r>
            <a:r>
              <a:rPr sz="1650" spc="50" dirty="0">
                <a:solidFill>
                  <a:srgbClr val="FFFFFF"/>
                </a:solidFill>
                <a:latin typeface="Trebuchet MS"/>
                <a:cs typeface="Trebuchet MS"/>
              </a:rPr>
              <a:t>n</a:t>
            </a:r>
            <a:r>
              <a:rPr sz="1650" spc="-95" dirty="0">
                <a:solidFill>
                  <a:srgbClr val="FFFFFF"/>
                </a:solidFill>
                <a:latin typeface="Trebuchet MS"/>
                <a:cs typeface="Trebuchet MS"/>
              </a:rPr>
              <a:t>d</a:t>
            </a:r>
            <a:r>
              <a:rPr sz="1650" dirty="0">
                <a:solidFill>
                  <a:srgbClr val="FFFFFF"/>
                </a:solidFill>
                <a:latin typeface="Trebuchet MS"/>
                <a:cs typeface="Trebuchet MS"/>
              </a:rPr>
              <a:t> </a:t>
            </a:r>
            <a:r>
              <a:rPr sz="1650" spc="25" dirty="0">
                <a:solidFill>
                  <a:srgbClr val="FFFFFF"/>
                </a:solidFill>
                <a:latin typeface="Trebuchet MS"/>
                <a:cs typeface="Trebuchet MS"/>
              </a:rPr>
              <a:t>U</a:t>
            </a:r>
            <a:r>
              <a:rPr sz="1650" spc="-25" dirty="0">
                <a:solidFill>
                  <a:srgbClr val="FFFFFF"/>
                </a:solidFill>
                <a:latin typeface="Trebuchet MS"/>
                <a:cs typeface="Trebuchet MS"/>
              </a:rPr>
              <a:t>t</a:t>
            </a:r>
            <a:r>
              <a:rPr sz="1650" spc="-40" dirty="0">
                <a:solidFill>
                  <a:srgbClr val="FFFFFF"/>
                </a:solidFill>
                <a:latin typeface="Trebuchet MS"/>
                <a:cs typeface="Trebuchet MS"/>
              </a:rPr>
              <a:t>i</a:t>
            </a:r>
            <a:r>
              <a:rPr sz="1650" spc="30" dirty="0">
                <a:solidFill>
                  <a:srgbClr val="FFFFFF"/>
                </a:solidFill>
                <a:latin typeface="Trebuchet MS"/>
                <a:cs typeface="Trebuchet MS"/>
              </a:rPr>
              <a:t>l</a:t>
            </a:r>
            <a:r>
              <a:rPr sz="1650" spc="-40" dirty="0">
                <a:solidFill>
                  <a:srgbClr val="FFFFFF"/>
                </a:solidFill>
                <a:latin typeface="Trebuchet MS"/>
                <a:cs typeface="Trebuchet MS"/>
              </a:rPr>
              <a:t>i</a:t>
            </a:r>
            <a:r>
              <a:rPr sz="1650" spc="-25" dirty="0">
                <a:solidFill>
                  <a:srgbClr val="FFFFFF"/>
                </a:solidFill>
                <a:latin typeface="Trebuchet MS"/>
                <a:cs typeface="Trebuchet MS"/>
              </a:rPr>
              <a:t>t</a:t>
            </a:r>
            <a:r>
              <a:rPr sz="1650" spc="-135" dirty="0">
                <a:solidFill>
                  <a:srgbClr val="FFFFFF"/>
                </a:solidFill>
                <a:latin typeface="Trebuchet MS"/>
                <a:cs typeface="Trebuchet MS"/>
              </a:rPr>
              <a:t>y</a:t>
            </a:r>
            <a:endParaRPr sz="1650" dirty="0">
              <a:latin typeface="Trebuchet MS"/>
              <a:cs typeface="Trebuchet MS"/>
            </a:endParaRPr>
          </a:p>
          <a:p>
            <a:pPr marL="12700">
              <a:lnSpc>
                <a:spcPct val="100000"/>
              </a:lnSpc>
              <a:spcBef>
                <a:spcPts val="310"/>
              </a:spcBef>
            </a:pPr>
            <a:r>
              <a:rPr sz="1650" spc="100" dirty="0">
                <a:solidFill>
                  <a:srgbClr val="FFFFFF"/>
                </a:solidFill>
                <a:latin typeface="Trebuchet MS"/>
                <a:cs typeface="Trebuchet MS"/>
              </a:rPr>
              <a:t>R</a:t>
            </a:r>
            <a:r>
              <a:rPr sz="1650" dirty="0">
                <a:solidFill>
                  <a:srgbClr val="FFFFFF"/>
                </a:solidFill>
                <a:latin typeface="Trebuchet MS"/>
                <a:cs typeface="Trebuchet MS"/>
              </a:rPr>
              <a:t>e</a:t>
            </a:r>
            <a:r>
              <a:rPr sz="1650" spc="30" dirty="0">
                <a:solidFill>
                  <a:srgbClr val="FFFFFF"/>
                </a:solidFill>
                <a:latin typeface="Trebuchet MS"/>
                <a:cs typeface="Trebuchet MS"/>
              </a:rPr>
              <a:t>l</a:t>
            </a:r>
            <a:r>
              <a:rPr sz="1650" spc="70" dirty="0">
                <a:solidFill>
                  <a:srgbClr val="FFFFFF"/>
                </a:solidFill>
                <a:latin typeface="Trebuchet MS"/>
                <a:cs typeface="Trebuchet MS"/>
              </a:rPr>
              <a:t>o</a:t>
            </a:r>
            <a:r>
              <a:rPr sz="1650" spc="-35" dirty="0">
                <a:solidFill>
                  <a:srgbClr val="FFFFFF"/>
                </a:solidFill>
                <a:latin typeface="Trebuchet MS"/>
                <a:cs typeface="Trebuchet MS"/>
              </a:rPr>
              <a:t>c</a:t>
            </a:r>
            <a:r>
              <a:rPr sz="1650" spc="114" dirty="0">
                <a:solidFill>
                  <a:srgbClr val="FFFFFF"/>
                </a:solidFill>
                <a:latin typeface="Trebuchet MS"/>
                <a:cs typeface="Trebuchet MS"/>
              </a:rPr>
              <a:t>a</a:t>
            </a:r>
            <a:r>
              <a:rPr sz="1650" spc="-25" dirty="0">
                <a:solidFill>
                  <a:srgbClr val="FFFFFF"/>
                </a:solidFill>
                <a:latin typeface="Trebuchet MS"/>
                <a:cs typeface="Trebuchet MS"/>
              </a:rPr>
              <a:t>t</a:t>
            </a:r>
            <a:r>
              <a:rPr sz="1650" spc="-40" dirty="0">
                <a:solidFill>
                  <a:srgbClr val="FFFFFF"/>
                </a:solidFill>
                <a:latin typeface="Trebuchet MS"/>
                <a:cs typeface="Trebuchet MS"/>
              </a:rPr>
              <a:t>i</a:t>
            </a:r>
            <a:r>
              <a:rPr sz="1650" spc="70" dirty="0">
                <a:solidFill>
                  <a:srgbClr val="FFFFFF"/>
                </a:solidFill>
                <a:latin typeface="Trebuchet MS"/>
                <a:cs typeface="Trebuchet MS"/>
              </a:rPr>
              <a:t>o</a:t>
            </a:r>
            <a:r>
              <a:rPr sz="1650" spc="50" dirty="0">
                <a:solidFill>
                  <a:srgbClr val="FFFFFF"/>
                </a:solidFill>
                <a:latin typeface="Trebuchet MS"/>
                <a:cs typeface="Trebuchet MS"/>
              </a:rPr>
              <a:t>n</a:t>
            </a:r>
            <a:r>
              <a:rPr sz="1650" spc="105" dirty="0">
                <a:solidFill>
                  <a:srgbClr val="FFFFFF"/>
                </a:solidFill>
                <a:latin typeface="Trebuchet MS"/>
                <a:cs typeface="Trebuchet MS"/>
              </a:rPr>
              <a:t>*</a:t>
            </a:r>
            <a:endParaRPr sz="1650" dirty="0">
              <a:latin typeface="Trebuchet MS"/>
              <a:cs typeface="Trebuchet MS"/>
            </a:endParaRPr>
          </a:p>
          <a:p>
            <a:pPr marL="154940" indent="-142240">
              <a:lnSpc>
                <a:spcPct val="100000"/>
              </a:lnSpc>
              <a:spcBef>
                <a:spcPts val="325"/>
              </a:spcBef>
              <a:buClr>
                <a:srgbClr val="FFFFFF"/>
              </a:buClr>
              <a:buFont typeface="Trebuchet MS"/>
              <a:buChar char="•"/>
              <a:tabLst>
                <a:tab pos="155575" algn="l"/>
              </a:tabLst>
            </a:pPr>
            <a:r>
              <a:rPr sz="1650" spc="114" dirty="0">
                <a:solidFill>
                  <a:srgbClr val="FFFFFF"/>
                </a:solidFill>
                <a:latin typeface="Trebuchet MS"/>
                <a:cs typeface="Trebuchet MS"/>
              </a:rPr>
              <a:t>P</a:t>
            </a:r>
            <a:r>
              <a:rPr sz="1650" spc="70" dirty="0">
                <a:solidFill>
                  <a:srgbClr val="FFFFFF"/>
                </a:solidFill>
                <a:latin typeface="Trebuchet MS"/>
                <a:cs typeface="Trebuchet MS"/>
              </a:rPr>
              <a:t>o</a:t>
            </a:r>
            <a:r>
              <a:rPr sz="1650" spc="-25" dirty="0">
                <a:solidFill>
                  <a:srgbClr val="FFFFFF"/>
                </a:solidFill>
                <a:latin typeface="Trebuchet MS"/>
                <a:cs typeface="Trebuchet MS"/>
              </a:rPr>
              <a:t>t</a:t>
            </a:r>
            <a:r>
              <a:rPr sz="1650" spc="50" dirty="0">
                <a:solidFill>
                  <a:srgbClr val="FFFFFF"/>
                </a:solidFill>
                <a:latin typeface="Trebuchet MS"/>
                <a:cs typeface="Trebuchet MS"/>
              </a:rPr>
              <a:t>h</a:t>
            </a:r>
            <a:r>
              <a:rPr sz="1650" spc="70" dirty="0">
                <a:solidFill>
                  <a:srgbClr val="FFFFFF"/>
                </a:solidFill>
                <a:latin typeface="Trebuchet MS"/>
                <a:cs typeface="Trebuchet MS"/>
              </a:rPr>
              <a:t>o</a:t>
            </a:r>
            <a:r>
              <a:rPr sz="1650" spc="30" dirty="0">
                <a:solidFill>
                  <a:srgbClr val="FFFFFF"/>
                </a:solidFill>
                <a:latin typeface="Trebuchet MS"/>
                <a:cs typeface="Trebuchet MS"/>
              </a:rPr>
              <a:t>l</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spc="110" dirty="0">
                <a:solidFill>
                  <a:srgbClr val="FFFFFF"/>
                </a:solidFill>
                <a:latin typeface="Trebuchet MS"/>
                <a:cs typeface="Trebuchet MS"/>
              </a:rPr>
              <a:t>g</a:t>
            </a:r>
            <a:r>
              <a:rPr sz="1650" spc="-110" dirty="0">
                <a:solidFill>
                  <a:srgbClr val="FFFFFF"/>
                </a:solidFill>
                <a:latin typeface="Trebuchet MS"/>
                <a:cs typeface="Trebuchet MS"/>
              </a:rPr>
              <a:t>/</a:t>
            </a:r>
            <a:r>
              <a:rPr sz="1650" spc="100" dirty="0">
                <a:solidFill>
                  <a:srgbClr val="FFFFFF"/>
                </a:solidFill>
                <a:latin typeface="Trebuchet MS"/>
                <a:cs typeface="Trebuchet MS"/>
              </a:rPr>
              <a:t>R</a:t>
            </a:r>
            <a:r>
              <a:rPr sz="1650" spc="70" dirty="0">
                <a:solidFill>
                  <a:srgbClr val="FFFFFF"/>
                </a:solidFill>
                <a:latin typeface="Trebuchet MS"/>
                <a:cs typeface="Trebuchet MS"/>
              </a:rPr>
              <a:t>o</a:t>
            </a:r>
            <a:r>
              <a:rPr sz="1650" spc="114" dirty="0">
                <a:solidFill>
                  <a:srgbClr val="FFFFFF"/>
                </a:solidFill>
                <a:latin typeface="Trebuchet MS"/>
                <a:cs typeface="Trebuchet MS"/>
              </a:rPr>
              <a:t>a</a:t>
            </a:r>
            <a:r>
              <a:rPr sz="1650" spc="-95" dirty="0">
                <a:solidFill>
                  <a:srgbClr val="FFFFFF"/>
                </a:solidFill>
                <a:latin typeface="Trebuchet MS"/>
                <a:cs typeface="Trebuchet MS"/>
              </a:rPr>
              <a:t>d</a:t>
            </a:r>
            <a:r>
              <a:rPr sz="1650" spc="10" dirty="0">
                <a:solidFill>
                  <a:srgbClr val="FFFFFF"/>
                </a:solidFill>
                <a:latin typeface="Trebuchet MS"/>
                <a:cs typeface="Trebuchet MS"/>
              </a:rPr>
              <a:t> </a:t>
            </a:r>
            <a:r>
              <a:rPr sz="1650" spc="-10" dirty="0">
                <a:solidFill>
                  <a:srgbClr val="FFFFFF"/>
                </a:solidFill>
                <a:latin typeface="Trebuchet MS"/>
                <a:cs typeface="Trebuchet MS"/>
              </a:rPr>
              <a:t>r</a:t>
            </a:r>
            <a:r>
              <a:rPr sz="1650" dirty="0">
                <a:solidFill>
                  <a:srgbClr val="FFFFFF"/>
                </a:solidFill>
                <a:latin typeface="Trebuchet MS"/>
                <a:cs typeface="Trebuchet MS"/>
              </a:rPr>
              <a:t>e</a:t>
            </a:r>
            <a:r>
              <a:rPr sz="1650" spc="20" dirty="0">
                <a:solidFill>
                  <a:srgbClr val="FFFFFF"/>
                </a:solidFill>
                <a:latin typeface="Trebuchet MS"/>
                <a:cs typeface="Trebuchet MS"/>
              </a:rPr>
              <a:t>p</a:t>
            </a:r>
            <a:r>
              <a:rPr sz="1650" spc="114" dirty="0">
                <a:solidFill>
                  <a:srgbClr val="FFFFFF"/>
                </a:solidFill>
                <a:latin typeface="Trebuchet MS"/>
                <a:cs typeface="Trebuchet MS"/>
              </a:rPr>
              <a:t>a</a:t>
            </a:r>
            <a:r>
              <a:rPr sz="1650" spc="-40" dirty="0">
                <a:solidFill>
                  <a:srgbClr val="FFFFFF"/>
                </a:solidFill>
                <a:latin typeface="Trebuchet MS"/>
                <a:cs typeface="Trebuchet MS"/>
              </a:rPr>
              <a:t>i</a:t>
            </a:r>
            <a:r>
              <a:rPr sz="1650" spc="-130" dirty="0">
                <a:solidFill>
                  <a:srgbClr val="FFFFFF"/>
                </a:solidFill>
                <a:latin typeface="Trebuchet MS"/>
                <a:cs typeface="Trebuchet MS"/>
              </a:rPr>
              <a:t>r</a:t>
            </a:r>
            <a:endParaRPr sz="1650" dirty="0">
              <a:latin typeface="Trebuchet MS"/>
              <a:cs typeface="Trebuchet MS"/>
            </a:endParaRPr>
          </a:p>
          <a:p>
            <a:pPr marL="154940" indent="-142240">
              <a:lnSpc>
                <a:spcPct val="100000"/>
              </a:lnSpc>
              <a:spcBef>
                <a:spcPts val="320"/>
              </a:spcBef>
              <a:buClr>
                <a:srgbClr val="FFFFFF"/>
              </a:buClr>
              <a:buFont typeface="Trebuchet MS"/>
              <a:buChar char="•"/>
              <a:tabLst>
                <a:tab pos="155575" algn="l"/>
              </a:tabLst>
            </a:pPr>
            <a:r>
              <a:rPr sz="1650" spc="100" dirty="0">
                <a:solidFill>
                  <a:srgbClr val="FFFFFF"/>
                </a:solidFill>
                <a:latin typeface="Trebuchet MS"/>
                <a:cs typeface="Trebuchet MS"/>
              </a:rPr>
              <a:t>R</a:t>
            </a:r>
            <a:r>
              <a:rPr sz="1650" spc="70" dirty="0">
                <a:solidFill>
                  <a:srgbClr val="FFFFFF"/>
                </a:solidFill>
                <a:latin typeface="Trebuchet MS"/>
                <a:cs typeface="Trebuchet MS"/>
              </a:rPr>
              <a:t>ou</a:t>
            </a:r>
            <a:r>
              <a:rPr sz="1650" spc="-25" dirty="0">
                <a:solidFill>
                  <a:srgbClr val="FFFFFF"/>
                </a:solidFill>
                <a:latin typeface="Trebuchet MS"/>
                <a:cs typeface="Trebuchet MS"/>
              </a:rPr>
              <a:t>t</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spc="-120" dirty="0">
                <a:solidFill>
                  <a:srgbClr val="FFFFFF"/>
                </a:solidFill>
                <a:latin typeface="Trebuchet MS"/>
                <a:cs typeface="Trebuchet MS"/>
              </a:rPr>
              <a:t>e</a:t>
            </a:r>
            <a:r>
              <a:rPr sz="1650" spc="30" dirty="0">
                <a:solidFill>
                  <a:srgbClr val="FFFFFF"/>
                </a:solidFill>
                <a:latin typeface="Trebuchet MS"/>
                <a:cs typeface="Trebuchet MS"/>
              </a:rPr>
              <a:t> </a:t>
            </a:r>
            <a:r>
              <a:rPr sz="1650" spc="-25" dirty="0">
                <a:solidFill>
                  <a:srgbClr val="FFFFFF"/>
                </a:solidFill>
                <a:latin typeface="Trebuchet MS"/>
                <a:cs typeface="Trebuchet MS"/>
              </a:rPr>
              <a:t>I</a:t>
            </a:r>
            <a:r>
              <a:rPr sz="1650" spc="50" dirty="0">
                <a:solidFill>
                  <a:srgbClr val="FFFFFF"/>
                </a:solidFill>
                <a:latin typeface="Trebuchet MS"/>
                <a:cs typeface="Trebuchet MS"/>
              </a:rPr>
              <a:t>n</a:t>
            </a:r>
            <a:r>
              <a:rPr sz="1650" spc="25" dirty="0">
                <a:solidFill>
                  <a:srgbClr val="FFFFFF"/>
                </a:solidFill>
                <a:latin typeface="Trebuchet MS"/>
                <a:cs typeface="Trebuchet MS"/>
              </a:rPr>
              <a:t>s</a:t>
            </a:r>
            <a:r>
              <a:rPr sz="1650" spc="20" dirty="0">
                <a:solidFill>
                  <a:srgbClr val="FFFFFF"/>
                </a:solidFill>
                <a:latin typeface="Trebuchet MS"/>
                <a:cs typeface="Trebuchet MS"/>
              </a:rPr>
              <a:t>p</a:t>
            </a:r>
            <a:r>
              <a:rPr sz="1650" dirty="0">
                <a:solidFill>
                  <a:srgbClr val="FFFFFF"/>
                </a:solidFill>
                <a:latin typeface="Trebuchet MS"/>
                <a:cs typeface="Trebuchet MS"/>
              </a:rPr>
              <a:t>e</a:t>
            </a:r>
            <a:r>
              <a:rPr sz="1650" spc="-35" dirty="0">
                <a:solidFill>
                  <a:srgbClr val="FFFFFF"/>
                </a:solidFill>
                <a:latin typeface="Trebuchet MS"/>
                <a:cs typeface="Trebuchet MS"/>
              </a:rPr>
              <a:t>c</a:t>
            </a:r>
            <a:r>
              <a:rPr sz="1650" spc="-25" dirty="0">
                <a:solidFill>
                  <a:srgbClr val="FFFFFF"/>
                </a:solidFill>
                <a:latin typeface="Trebuchet MS"/>
                <a:cs typeface="Trebuchet MS"/>
              </a:rPr>
              <a:t>t</a:t>
            </a:r>
            <a:r>
              <a:rPr sz="1650" spc="-40" dirty="0">
                <a:solidFill>
                  <a:srgbClr val="FFFFFF"/>
                </a:solidFill>
                <a:latin typeface="Trebuchet MS"/>
                <a:cs typeface="Trebuchet MS"/>
              </a:rPr>
              <a:t>i</a:t>
            </a:r>
            <a:r>
              <a:rPr sz="1650" spc="55" dirty="0">
                <a:solidFill>
                  <a:srgbClr val="FFFFFF"/>
                </a:solidFill>
                <a:latin typeface="Trebuchet MS"/>
                <a:cs typeface="Trebuchet MS"/>
              </a:rPr>
              <a:t>o</a:t>
            </a:r>
            <a:r>
              <a:rPr sz="1650" spc="50" dirty="0">
                <a:solidFill>
                  <a:srgbClr val="FFFFFF"/>
                </a:solidFill>
                <a:latin typeface="Trebuchet MS"/>
                <a:cs typeface="Trebuchet MS"/>
              </a:rPr>
              <a:t>n</a:t>
            </a:r>
            <a:r>
              <a:rPr sz="1650" spc="-90" dirty="0">
                <a:solidFill>
                  <a:srgbClr val="FFFFFF"/>
                </a:solidFill>
                <a:latin typeface="Trebuchet MS"/>
                <a:cs typeface="Trebuchet MS"/>
              </a:rPr>
              <a:t>s</a:t>
            </a:r>
            <a:endParaRPr sz="1650" dirty="0">
              <a:latin typeface="Trebuchet MS"/>
              <a:cs typeface="Trebuchet MS"/>
            </a:endParaRPr>
          </a:p>
          <a:p>
            <a:pPr marL="154940" indent="-142240">
              <a:lnSpc>
                <a:spcPct val="100000"/>
              </a:lnSpc>
              <a:spcBef>
                <a:spcPts val="310"/>
              </a:spcBef>
              <a:buClr>
                <a:srgbClr val="FFFFFF"/>
              </a:buClr>
              <a:buFont typeface="Trebuchet MS"/>
              <a:buChar char="•"/>
              <a:tabLst>
                <a:tab pos="155575" algn="l"/>
              </a:tabLst>
            </a:pPr>
            <a:r>
              <a:rPr sz="1650" spc="90" dirty="0">
                <a:solidFill>
                  <a:srgbClr val="FFFFFF"/>
                </a:solidFill>
                <a:latin typeface="Trebuchet MS"/>
                <a:cs typeface="Trebuchet MS"/>
              </a:rPr>
              <a:t>D</a:t>
            </a:r>
            <a:r>
              <a:rPr sz="1650" dirty="0">
                <a:solidFill>
                  <a:srgbClr val="FFFFFF"/>
                </a:solidFill>
                <a:latin typeface="Trebuchet MS"/>
                <a:cs typeface="Trebuchet MS"/>
              </a:rPr>
              <a:t>e</a:t>
            </a:r>
            <a:r>
              <a:rPr sz="1650" spc="-55" dirty="0">
                <a:solidFill>
                  <a:srgbClr val="FFFFFF"/>
                </a:solidFill>
                <a:latin typeface="Trebuchet MS"/>
                <a:cs typeface="Trebuchet MS"/>
              </a:rPr>
              <a:t>w</a:t>
            </a:r>
            <a:r>
              <a:rPr sz="1650" spc="114" dirty="0">
                <a:solidFill>
                  <a:srgbClr val="FFFFFF"/>
                </a:solidFill>
                <a:latin typeface="Trebuchet MS"/>
                <a:cs typeface="Trebuchet MS"/>
              </a:rPr>
              <a:t>a</a:t>
            </a:r>
            <a:r>
              <a:rPr sz="1650" spc="-25" dirty="0">
                <a:solidFill>
                  <a:srgbClr val="FFFFFF"/>
                </a:solidFill>
                <a:latin typeface="Trebuchet MS"/>
                <a:cs typeface="Trebuchet MS"/>
              </a:rPr>
              <a:t>t</a:t>
            </a:r>
            <a:r>
              <a:rPr sz="1650" dirty="0">
                <a:solidFill>
                  <a:srgbClr val="FFFFFF"/>
                </a:solidFill>
                <a:latin typeface="Trebuchet MS"/>
                <a:cs typeface="Trebuchet MS"/>
              </a:rPr>
              <a:t>e</a:t>
            </a:r>
            <a:r>
              <a:rPr sz="1650" spc="-10" dirty="0">
                <a:solidFill>
                  <a:srgbClr val="FFFFFF"/>
                </a:solidFill>
                <a:latin typeface="Trebuchet MS"/>
                <a:cs typeface="Trebuchet MS"/>
              </a:rPr>
              <a:t>r</a:t>
            </a:r>
            <a:r>
              <a:rPr sz="1650" spc="-40" dirty="0">
                <a:solidFill>
                  <a:srgbClr val="FFFFFF"/>
                </a:solidFill>
                <a:latin typeface="Trebuchet MS"/>
                <a:cs typeface="Trebuchet MS"/>
              </a:rPr>
              <a:t>i</a:t>
            </a:r>
            <a:r>
              <a:rPr sz="1650" spc="50" dirty="0">
                <a:solidFill>
                  <a:srgbClr val="FFFFFF"/>
                </a:solidFill>
                <a:latin typeface="Trebuchet MS"/>
                <a:cs typeface="Trebuchet MS"/>
              </a:rPr>
              <a:t>n</a:t>
            </a:r>
            <a:r>
              <a:rPr sz="1650" dirty="0">
                <a:solidFill>
                  <a:srgbClr val="FFFFFF"/>
                </a:solidFill>
                <a:latin typeface="Trebuchet MS"/>
                <a:cs typeface="Trebuchet MS"/>
              </a:rPr>
              <a:t>g</a:t>
            </a:r>
            <a:endParaRPr sz="1650" dirty="0">
              <a:latin typeface="Trebuchet MS"/>
              <a:cs typeface="Trebuchet MS"/>
            </a:endParaRPr>
          </a:p>
        </p:txBody>
      </p:sp>
      <p:sp>
        <p:nvSpPr>
          <p:cNvPr id="7" name="object 7"/>
          <p:cNvSpPr/>
          <p:nvPr/>
        </p:nvSpPr>
        <p:spPr>
          <a:xfrm>
            <a:off x="0" y="1987295"/>
            <a:ext cx="3023615" cy="4209288"/>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10013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8AF2-7CEA-4E05-9C26-97DEA05A317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79B6F07-6904-4658-AD57-D66DD57AE57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0CDEFFA-11A7-425B-B623-6ECC8AD94E4B}"/>
              </a:ext>
            </a:extLst>
          </p:cNvPr>
          <p:cNvPicPr>
            <a:picLocks noChangeAspect="1"/>
          </p:cNvPicPr>
          <p:nvPr/>
        </p:nvPicPr>
        <p:blipFill>
          <a:blip r:embed="rId2"/>
          <a:stretch>
            <a:fillRect/>
          </a:stretch>
        </p:blipFill>
        <p:spPr>
          <a:xfrm>
            <a:off x="0" y="0"/>
            <a:ext cx="12192000" cy="6991350"/>
          </a:xfrm>
          <a:prstGeom prst="rect">
            <a:avLst/>
          </a:prstGeom>
        </p:spPr>
      </p:pic>
    </p:spTree>
    <p:extLst>
      <p:ext uri="{BB962C8B-B14F-4D97-AF65-F5344CB8AC3E}">
        <p14:creationId xmlns:p14="http://schemas.microsoft.com/office/powerpoint/2010/main" val="2242436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19E7-52A7-4907-9862-555B9687377D}"/>
              </a:ext>
            </a:extLst>
          </p:cNvPr>
          <p:cNvSpPr>
            <a:spLocks noGrp="1"/>
          </p:cNvSpPr>
          <p:nvPr>
            <p:ph type="title"/>
          </p:nvPr>
        </p:nvSpPr>
        <p:spPr/>
        <p:txBody>
          <a:bodyPr/>
          <a:lstStyle/>
          <a:p>
            <a:r>
              <a:rPr lang="en-US" b="1" dirty="0"/>
              <a:t>Polling Question #3</a:t>
            </a:r>
          </a:p>
        </p:txBody>
      </p:sp>
      <p:sp>
        <p:nvSpPr>
          <p:cNvPr id="3" name="Content Placeholder 2">
            <a:extLst>
              <a:ext uri="{FF2B5EF4-FFF2-40B4-BE49-F238E27FC236}">
                <a16:creationId xmlns:a16="http://schemas.microsoft.com/office/drawing/2014/main" id="{E3186B76-9FD8-4D3E-8E2B-73DF222C3191}"/>
              </a:ext>
            </a:extLst>
          </p:cNvPr>
          <p:cNvSpPr>
            <a:spLocks noGrp="1"/>
          </p:cNvSpPr>
          <p:nvPr>
            <p:ph idx="1"/>
          </p:nvPr>
        </p:nvSpPr>
        <p:spPr/>
        <p:txBody>
          <a:bodyPr/>
          <a:lstStyle/>
          <a:p>
            <a:pPr marL="0" indent="0" algn="ctr">
              <a:buNone/>
            </a:pPr>
            <a:endParaRPr lang="en-US" sz="4000" dirty="0"/>
          </a:p>
          <a:p>
            <a:pPr marL="0" indent="0" algn="ctr">
              <a:buNone/>
            </a:pPr>
            <a:r>
              <a:rPr lang="en-US" sz="3500" dirty="0"/>
              <a:t>Are there any other topics that should be considered for upcoming CIP events? </a:t>
            </a:r>
          </a:p>
          <a:p>
            <a:pPr marL="0" indent="0">
              <a:buNone/>
            </a:pPr>
            <a:endParaRPr lang="en-US" dirty="0"/>
          </a:p>
        </p:txBody>
      </p:sp>
    </p:spTree>
    <p:extLst>
      <p:ext uri="{BB962C8B-B14F-4D97-AF65-F5344CB8AC3E}">
        <p14:creationId xmlns:p14="http://schemas.microsoft.com/office/powerpoint/2010/main" val="4164335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0A94BC-F1D6-004D-B8B5-9E347A021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0"/>
            <a:ext cx="12192000" cy="6419017"/>
          </a:xfrm>
          <a:prstGeom prst="rect">
            <a:avLst/>
          </a:prstGeom>
        </p:spPr>
      </p:pic>
      <p:sp>
        <p:nvSpPr>
          <p:cNvPr id="2" name="Title 1"/>
          <p:cNvSpPr>
            <a:spLocks noGrp="1"/>
          </p:cNvSpPr>
          <p:nvPr>
            <p:ph type="ctrTitle"/>
          </p:nvPr>
        </p:nvSpPr>
        <p:spPr>
          <a:xfrm>
            <a:off x="2036064" y="1600200"/>
            <a:ext cx="5050536" cy="1409700"/>
          </a:xfrm>
        </p:spPr>
        <p:txBody>
          <a:bodyPr/>
          <a:lstStyle/>
          <a:p>
            <a:pPr>
              <a:lnSpc>
                <a:spcPts val="4380"/>
              </a:lnSpc>
            </a:pPr>
            <a:r>
              <a:rPr lang="en-US" dirty="0"/>
              <a:t>TxDOT 635 East Project</a:t>
            </a:r>
          </a:p>
        </p:txBody>
      </p:sp>
      <p:sp>
        <p:nvSpPr>
          <p:cNvPr id="4" name="Subtitle 3"/>
          <p:cNvSpPr>
            <a:spLocks noGrp="1"/>
          </p:cNvSpPr>
          <p:nvPr>
            <p:ph type="subTitle" idx="1"/>
          </p:nvPr>
        </p:nvSpPr>
        <p:spPr>
          <a:xfrm>
            <a:off x="2036064" y="3810000"/>
            <a:ext cx="4114800" cy="1447800"/>
          </a:xfrm>
        </p:spPr>
        <p:txBody>
          <a:bodyPr/>
          <a:lstStyle/>
          <a:p>
            <a:pPr algn="ctr"/>
            <a:r>
              <a:rPr lang="en-US" dirty="0"/>
              <a:t>CIP Webinar</a:t>
            </a:r>
            <a:br>
              <a:rPr lang="en-US" dirty="0"/>
            </a:br>
            <a:r>
              <a:rPr lang="en-US" dirty="0"/>
              <a:t>November 12</a:t>
            </a:r>
            <a:r>
              <a:rPr lang="en-US" baseline="30000" dirty="0"/>
              <a:t>th</a:t>
            </a:r>
            <a:r>
              <a:rPr lang="en-US" dirty="0"/>
              <a:t>, 2020</a:t>
            </a:r>
            <a:br>
              <a:rPr lang="en-US" dirty="0"/>
            </a:br>
            <a:endParaRPr lang="en-US" dirty="0"/>
          </a:p>
          <a:p>
            <a:pPr algn="ctr"/>
            <a:r>
              <a:rPr lang="en-US" dirty="0"/>
              <a:t> </a:t>
            </a:r>
          </a:p>
        </p:txBody>
      </p:sp>
      <p:sp>
        <p:nvSpPr>
          <p:cNvPr id="6" name="TextBox 5">
            <a:extLst>
              <a:ext uri="{FF2B5EF4-FFF2-40B4-BE49-F238E27FC236}">
                <a16:creationId xmlns:a16="http://schemas.microsoft.com/office/drawing/2014/main" id="{D4DB590D-B64E-1D43-953D-71C20F64218B}"/>
              </a:ext>
            </a:extLst>
          </p:cNvPr>
          <p:cNvSpPr txBox="1"/>
          <p:nvPr/>
        </p:nvSpPr>
        <p:spPr>
          <a:xfrm>
            <a:off x="8659581" y="6424767"/>
            <a:ext cx="1634889" cy="428316"/>
          </a:xfrm>
          <a:prstGeom prst="rect">
            <a:avLst/>
          </a:prstGeom>
          <a:noFill/>
        </p:spPr>
        <p:txBody>
          <a:bodyPr wrap="none" lIns="0" tIns="0" rIns="0" bIns="0" rtlCol="0" anchor="ctr" anchorCtr="0">
            <a:noAutofit/>
          </a:bodyPr>
          <a:lstStyle/>
          <a:p>
            <a:pPr algn="r" defTabSz="914400">
              <a:defRPr/>
            </a:pPr>
            <a:r>
              <a:rPr lang="en-US" sz="1200" dirty="0">
                <a:solidFill>
                  <a:srgbClr val="FFFFFF"/>
                </a:solidFill>
                <a:latin typeface="Franklin Gothic Book" pitchFamily="34" charset="0"/>
              </a:rPr>
              <a:t>Spring 2020</a:t>
            </a:r>
          </a:p>
        </p:txBody>
      </p:sp>
      <p:pic>
        <p:nvPicPr>
          <p:cNvPr id="7" name="Picture 6" descr="pegasus-500x500 copy copy.png">
            <a:extLst>
              <a:ext uri="{FF2B5EF4-FFF2-40B4-BE49-F238E27FC236}">
                <a16:creationId xmlns:a16="http://schemas.microsoft.com/office/drawing/2014/main" id="{1F4D6525-BDBE-4101-A7E9-88AA7A5529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822" y="5493282"/>
            <a:ext cx="931485" cy="931485"/>
          </a:xfrm>
          <a:prstGeom prst="rect">
            <a:avLst/>
          </a:prstGeom>
        </p:spPr>
      </p:pic>
    </p:spTree>
    <p:extLst>
      <p:ext uri="{BB962C8B-B14F-4D97-AF65-F5344CB8AC3E}">
        <p14:creationId xmlns:p14="http://schemas.microsoft.com/office/powerpoint/2010/main" val="4232575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flipH="1">
            <a:off x="4418871" y="4385872"/>
            <a:ext cx="914400" cy="7620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p:nvCxnSpPr>
        <p:spPr>
          <a:xfrm>
            <a:off x="6933471" y="4345173"/>
            <a:ext cx="760345" cy="824867"/>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cxnSpLocks/>
          </p:cNvCxnSpPr>
          <p:nvPr/>
        </p:nvCxnSpPr>
        <p:spPr>
          <a:xfrm>
            <a:off x="6046178" y="2895282"/>
            <a:ext cx="1" cy="484601"/>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207368" y="140529"/>
            <a:ext cx="4841631" cy="736518"/>
          </a:xfrm>
        </p:spPr>
        <p:txBody>
          <a:bodyPr/>
          <a:lstStyle/>
          <a:p>
            <a:r>
              <a:rPr lang="en-US" b="1" dirty="0"/>
              <a:t>Project Team</a:t>
            </a:r>
          </a:p>
        </p:txBody>
      </p:sp>
      <p:sp>
        <p:nvSpPr>
          <p:cNvPr id="17" name="Slide Number Placeholder 16"/>
          <p:cNvSpPr>
            <a:spLocks noGrp="1"/>
          </p:cNvSpPr>
          <p:nvPr>
            <p:ph type="sldNum" sz="quarter" idx="4"/>
          </p:nvPr>
        </p:nvSpPr>
        <p:spPr/>
        <p:txBody>
          <a:bodyPr/>
          <a:lstStyle/>
          <a:p>
            <a:pPr marL="0" lvl="1" algn="r" defTabSz="914400">
              <a:defRPr/>
            </a:pPr>
            <a:fld id="{126B356D-DBE9-445A-9C43-3D3F41468F04}" type="slidenum">
              <a:rPr lang="en-US" sz="800">
                <a:solidFill>
                  <a:srgbClr val="FFFFFF"/>
                </a:solidFill>
                <a:latin typeface="Arial" pitchFamily="34" charset="0"/>
                <a:cs typeface="Arial" pitchFamily="34" charset="0"/>
              </a:rPr>
              <a:pPr marL="0" lvl="1" algn="r" defTabSz="914400">
                <a:defRPr/>
              </a:pPr>
              <a:t>56</a:t>
            </a:fld>
            <a:endParaRPr lang="en-US" sz="800" dirty="0">
              <a:solidFill>
                <a:srgbClr val="FFFFFF"/>
              </a:solidFill>
              <a:latin typeface="Arial" pitchFamily="34" charset="0"/>
              <a:cs typeface="Arial" pitchFamily="34" charset="0"/>
            </a:endParaRPr>
          </a:p>
        </p:txBody>
      </p:sp>
      <p:sp>
        <p:nvSpPr>
          <p:cNvPr id="4" name="TextBox 3"/>
          <p:cNvSpPr txBox="1"/>
          <p:nvPr/>
        </p:nvSpPr>
        <p:spPr>
          <a:xfrm>
            <a:off x="2511847" y="6708879"/>
            <a:ext cx="184666" cy="276999"/>
          </a:xfrm>
          <a:prstGeom prst="rect">
            <a:avLst/>
          </a:prstGeom>
          <a:noFill/>
        </p:spPr>
        <p:txBody>
          <a:bodyPr wrap="none" rtlCol="0">
            <a:spAutoFit/>
          </a:bodyPr>
          <a:lstStyle/>
          <a:p>
            <a:pPr defTabSz="914400">
              <a:defRPr/>
            </a:pPr>
            <a:endParaRPr lang="en-US" sz="1200" dirty="0">
              <a:solidFill>
                <a:srgbClr val="000000"/>
              </a:solidFill>
              <a:latin typeface="Aria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714" y="1541428"/>
            <a:ext cx="1990928" cy="124764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5671" y="3476486"/>
            <a:ext cx="1296129" cy="1308653"/>
          </a:xfrm>
          <a:prstGeom prst="rect">
            <a:avLst/>
          </a:prstGeom>
        </p:spPr>
      </p:pic>
      <p:sp>
        <p:nvSpPr>
          <p:cNvPr id="35" name="Rounded Rectangle 34"/>
          <p:cNvSpPr/>
          <p:nvPr/>
        </p:nvSpPr>
        <p:spPr>
          <a:xfrm>
            <a:off x="4791722" y="1495785"/>
            <a:ext cx="2508912" cy="1389328"/>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00">
              <a:defRPr/>
            </a:pPr>
            <a:endParaRPr lang="en-US" dirty="0">
              <a:solidFill>
                <a:srgbClr val="FFFFFF"/>
              </a:solidFill>
              <a:latin typeface="Arial"/>
            </a:endParaRPr>
          </a:p>
        </p:txBody>
      </p:sp>
      <p:sp>
        <p:nvSpPr>
          <p:cNvPr id="38" name="Rounded Rectangle 37"/>
          <p:cNvSpPr/>
          <p:nvPr/>
        </p:nvSpPr>
        <p:spPr>
          <a:xfrm>
            <a:off x="6356705" y="5170040"/>
            <a:ext cx="3733800" cy="914400"/>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00">
              <a:defRPr/>
            </a:pPr>
            <a:r>
              <a:rPr lang="en-US" dirty="0">
                <a:solidFill>
                  <a:srgbClr val="FFFFFF"/>
                </a:solidFill>
                <a:latin typeface="Arial"/>
              </a:rPr>
              <a:t> </a:t>
            </a:r>
          </a:p>
        </p:txBody>
      </p:sp>
      <p:sp>
        <p:nvSpPr>
          <p:cNvPr id="42" name="Rounded Rectangle 41"/>
          <p:cNvSpPr/>
          <p:nvPr/>
        </p:nvSpPr>
        <p:spPr>
          <a:xfrm>
            <a:off x="2563695" y="5154542"/>
            <a:ext cx="2971800" cy="929898"/>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dirty="0">
              <a:solidFill>
                <a:srgbClr val="FFFFFF"/>
              </a:solidFill>
              <a:latin typeface="Arial"/>
            </a:endParaRPr>
          </a:p>
        </p:txBody>
      </p:sp>
      <p:sp>
        <p:nvSpPr>
          <p:cNvPr id="15" name="Rounded Rectangle 34">
            <a:extLst>
              <a:ext uri="{FF2B5EF4-FFF2-40B4-BE49-F238E27FC236}">
                <a16:creationId xmlns:a16="http://schemas.microsoft.com/office/drawing/2014/main" id="{1816442A-B564-444B-84E7-1289305C7127}"/>
              </a:ext>
            </a:extLst>
          </p:cNvPr>
          <p:cNvSpPr/>
          <p:nvPr/>
        </p:nvSpPr>
        <p:spPr>
          <a:xfrm>
            <a:off x="5334000" y="3385366"/>
            <a:ext cx="1600200" cy="1490894"/>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00">
              <a:defRPr/>
            </a:pPr>
            <a:endParaRPr lang="en-US" dirty="0">
              <a:solidFill>
                <a:srgbClr val="FFFFFF"/>
              </a:solidFill>
              <a:latin typeface="Arial"/>
            </a:endParaRPr>
          </a:p>
        </p:txBody>
      </p:sp>
      <p:pic>
        <p:nvPicPr>
          <p:cNvPr id="8" name="Picture 7">
            <a:extLst>
              <a:ext uri="{FF2B5EF4-FFF2-40B4-BE49-F238E27FC236}">
                <a16:creationId xmlns:a16="http://schemas.microsoft.com/office/drawing/2014/main" id="{672FC1FD-8C1D-4DE8-9A03-78D43A0CE0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6270" y="5286082"/>
            <a:ext cx="2819401" cy="740385"/>
          </a:xfrm>
          <a:prstGeom prst="rect">
            <a:avLst/>
          </a:prstGeom>
        </p:spPr>
      </p:pic>
      <p:pic>
        <p:nvPicPr>
          <p:cNvPr id="10" name="Picture 9">
            <a:extLst>
              <a:ext uri="{FF2B5EF4-FFF2-40B4-BE49-F238E27FC236}">
                <a16:creationId xmlns:a16="http://schemas.microsoft.com/office/drawing/2014/main" id="{22F3DF64-71BB-4C61-924A-39491CF4E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3735" y="4937418"/>
            <a:ext cx="4179739" cy="1364146"/>
          </a:xfrm>
          <a:prstGeom prst="rect">
            <a:avLst/>
          </a:prstGeom>
        </p:spPr>
      </p:pic>
    </p:spTree>
    <p:extLst>
      <p:ext uri="{BB962C8B-B14F-4D97-AF65-F5344CB8AC3E}">
        <p14:creationId xmlns:p14="http://schemas.microsoft.com/office/powerpoint/2010/main" val="1088445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597E-EEDD-4A64-AB7C-ED026AB8E8C9}"/>
              </a:ext>
            </a:extLst>
          </p:cNvPr>
          <p:cNvSpPr>
            <a:spLocks noGrp="1"/>
          </p:cNvSpPr>
          <p:nvPr>
            <p:ph type="title"/>
          </p:nvPr>
        </p:nvSpPr>
        <p:spPr>
          <a:xfrm>
            <a:off x="2930769" y="254419"/>
            <a:ext cx="8610600" cy="941335"/>
          </a:xfrm>
        </p:spPr>
        <p:txBody>
          <a:bodyPr/>
          <a:lstStyle/>
          <a:p>
            <a:r>
              <a:rPr lang="en-US" b="1" dirty="0"/>
              <a:t>Project Overview </a:t>
            </a:r>
          </a:p>
        </p:txBody>
      </p:sp>
      <p:sp>
        <p:nvSpPr>
          <p:cNvPr id="3" name="Slide Number Placeholder 2">
            <a:extLst>
              <a:ext uri="{FF2B5EF4-FFF2-40B4-BE49-F238E27FC236}">
                <a16:creationId xmlns:a16="http://schemas.microsoft.com/office/drawing/2014/main" id="{AB7DE899-5C33-453E-ACAF-3CCE059D86D7}"/>
              </a:ext>
            </a:extLst>
          </p:cNvPr>
          <p:cNvSpPr>
            <a:spLocks noGrp="1"/>
          </p:cNvSpPr>
          <p:nvPr>
            <p:ph type="sldNum" sz="quarter" idx="4"/>
          </p:nvPr>
        </p:nvSpPr>
        <p:spPr/>
        <p:txBody>
          <a:bodyPr/>
          <a:lstStyle/>
          <a:p>
            <a:pPr marL="0" lvl="1" indent="-276225" algn="r" defTabSz="914400">
              <a:spcBef>
                <a:spcPts val="900"/>
              </a:spcBef>
              <a:defRPr/>
            </a:pPr>
            <a:fld id="{126B356D-DBE9-445A-9C43-3D3F41468F04}" type="slidenum">
              <a:rPr lang="en-US" sz="800">
                <a:solidFill>
                  <a:srgbClr val="FFFFFF"/>
                </a:solidFill>
                <a:latin typeface="Arial" pitchFamily="34" charset="0"/>
                <a:cs typeface="Arial" pitchFamily="34" charset="0"/>
              </a:rPr>
              <a:pPr marL="0" lvl="1" indent="-276225" algn="r" defTabSz="914400">
                <a:spcBef>
                  <a:spcPts val="900"/>
                </a:spcBef>
                <a:defRPr/>
              </a:pPr>
              <a:t>57</a:t>
            </a:fld>
            <a:endParaRPr lang="en-US" sz="800" dirty="0">
              <a:solidFill>
                <a:srgbClr val="FFFFFF"/>
              </a:solidFill>
              <a:latin typeface="Arial" pitchFamily="34" charset="0"/>
              <a:cs typeface="Arial" pitchFamily="34" charset="0"/>
            </a:endParaRPr>
          </a:p>
        </p:txBody>
      </p:sp>
      <p:sp>
        <p:nvSpPr>
          <p:cNvPr id="5" name="Content Placeholder 2">
            <a:extLst>
              <a:ext uri="{FF2B5EF4-FFF2-40B4-BE49-F238E27FC236}">
                <a16:creationId xmlns:a16="http://schemas.microsoft.com/office/drawing/2014/main" id="{CF53E525-DF64-4634-8767-6E08E3BE06D0}"/>
              </a:ext>
            </a:extLst>
          </p:cNvPr>
          <p:cNvSpPr txBox="1">
            <a:spLocks/>
          </p:cNvSpPr>
          <p:nvPr/>
        </p:nvSpPr>
        <p:spPr>
          <a:xfrm>
            <a:off x="7008184" y="2318239"/>
            <a:ext cx="4274789" cy="3414346"/>
          </a:xfrm>
          <a:prstGeom prst="rect">
            <a:avLst/>
          </a:prstGeom>
        </p:spPr>
        <p:txBody>
          <a:bodyPr>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defRPr/>
            </a:pPr>
            <a:r>
              <a:rPr lang="en-US" sz="2400" dirty="0">
                <a:solidFill>
                  <a:srgbClr val="000000"/>
                </a:solidFill>
              </a:rPr>
              <a:t>Project cost: $1.7 billion </a:t>
            </a:r>
          </a:p>
          <a:p>
            <a:pPr>
              <a:spcAft>
                <a:spcPts val="1200"/>
              </a:spcAft>
              <a:defRPr/>
            </a:pPr>
            <a:r>
              <a:rPr lang="en-US" sz="2400" dirty="0">
                <a:solidFill>
                  <a:srgbClr val="000000"/>
                </a:solidFill>
              </a:rPr>
              <a:t>Delivery method: </a:t>
            </a:r>
            <a:r>
              <a:rPr lang="en-US" sz="2400" b="1" dirty="0">
                <a:solidFill>
                  <a:srgbClr val="000000"/>
                </a:solidFill>
              </a:rPr>
              <a:t>Design-Build</a:t>
            </a:r>
            <a:endParaRPr lang="en-US" sz="2400" dirty="0">
              <a:solidFill>
                <a:srgbClr val="000000"/>
              </a:solidFill>
            </a:endParaRPr>
          </a:p>
          <a:p>
            <a:pPr>
              <a:spcAft>
                <a:spcPts val="1200"/>
              </a:spcAft>
              <a:defRPr/>
            </a:pPr>
            <a:r>
              <a:rPr lang="en-US" sz="2400" dirty="0">
                <a:solidFill>
                  <a:srgbClr val="000000"/>
                </a:solidFill>
              </a:rPr>
              <a:t>Contract Term: Five Years</a:t>
            </a:r>
          </a:p>
          <a:p>
            <a:pPr>
              <a:spcAft>
                <a:spcPts val="1200"/>
              </a:spcAft>
              <a:defRPr/>
            </a:pPr>
            <a:r>
              <a:rPr lang="en-US" sz="2400" dirty="0">
                <a:solidFill>
                  <a:srgbClr val="000000"/>
                </a:solidFill>
              </a:rPr>
              <a:t>Project Awarded: 2019</a:t>
            </a:r>
          </a:p>
          <a:p>
            <a:pPr>
              <a:spcAft>
                <a:spcPts val="1200"/>
              </a:spcAft>
              <a:defRPr/>
            </a:pPr>
            <a:r>
              <a:rPr lang="en-US" sz="2400" dirty="0">
                <a:solidFill>
                  <a:srgbClr val="000000"/>
                </a:solidFill>
              </a:rPr>
              <a:t>Timeframe for construction: 2020 to 2024 </a:t>
            </a:r>
          </a:p>
          <a:p>
            <a:pPr marL="0" indent="0">
              <a:spcAft>
                <a:spcPts val="1200"/>
              </a:spcAft>
              <a:buNone/>
              <a:defRPr/>
            </a:pPr>
            <a:endParaRPr lang="en-US" sz="1800" dirty="0">
              <a:solidFill>
                <a:srgbClr val="000000"/>
              </a:solidFill>
            </a:endParaRPr>
          </a:p>
          <a:p>
            <a:pPr>
              <a:spcAft>
                <a:spcPts val="1200"/>
              </a:spcAft>
              <a:defRPr/>
            </a:pPr>
            <a:endParaRPr lang="la-Latn" sz="1800" dirty="0">
              <a:solidFill>
                <a:srgbClr val="000000"/>
              </a:solidFill>
            </a:endParaRPr>
          </a:p>
        </p:txBody>
      </p:sp>
      <p:pic>
        <p:nvPicPr>
          <p:cNvPr id="7" name="Picture 6">
            <a:extLst>
              <a:ext uri="{FF2B5EF4-FFF2-40B4-BE49-F238E27FC236}">
                <a16:creationId xmlns:a16="http://schemas.microsoft.com/office/drawing/2014/main" id="{E2C8F366-60D1-4999-908E-78C4CB1C7AB7}"/>
              </a:ext>
            </a:extLst>
          </p:cNvPr>
          <p:cNvPicPr>
            <a:picLocks noChangeAspect="1"/>
          </p:cNvPicPr>
          <p:nvPr/>
        </p:nvPicPr>
        <p:blipFill>
          <a:blip r:embed="rId3"/>
          <a:stretch>
            <a:fillRect/>
          </a:stretch>
        </p:blipFill>
        <p:spPr>
          <a:xfrm>
            <a:off x="923193" y="2318239"/>
            <a:ext cx="4994031" cy="3414346"/>
          </a:xfrm>
          <a:prstGeom prst="rect">
            <a:avLst/>
          </a:prstGeom>
        </p:spPr>
      </p:pic>
    </p:spTree>
    <p:extLst>
      <p:ext uri="{BB962C8B-B14F-4D97-AF65-F5344CB8AC3E}">
        <p14:creationId xmlns:p14="http://schemas.microsoft.com/office/powerpoint/2010/main" val="27544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6C61-FE91-4C7E-B979-16823B6C4301}"/>
              </a:ext>
            </a:extLst>
          </p:cNvPr>
          <p:cNvSpPr>
            <a:spLocks noGrp="1"/>
          </p:cNvSpPr>
          <p:nvPr>
            <p:ph type="title"/>
          </p:nvPr>
        </p:nvSpPr>
        <p:spPr>
          <a:xfrm>
            <a:off x="3106615" y="96715"/>
            <a:ext cx="8610600" cy="1257300"/>
          </a:xfrm>
        </p:spPr>
        <p:txBody>
          <a:bodyPr/>
          <a:lstStyle/>
          <a:p>
            <a:r>
              <a:rPr lang="en-US" b="1" dirty="0"/>
              <a:t>Project Schedule</a:t>
            </a:r>
          </a:p>
        </p:txBody>
      </p:sp>
      <p:sp>
        <p:nvSpPr>
          <p:cNvPr id="4" name="Slide Number Placeholder 3">
            <a:extLst>
              <a:ext uri="{FF2B5EF4-FFF2-40B4-BE49-F238E27FC236}">
                <a16:creationId xmlns:a16="http://schemas.microsoft.com/office/drawing/2014/main" id="{7ADB0709-A65C-4978-9122-175E2B8C30B0}"/>
              </a:ext>
            </a:extLst>
          </p:cNvPr>
          <p:cNvSpPr>
            <a:spLocks noGrp="1"/>
          </p:cNvSpPr>
          <p:nvPr>
            <p:ph type="sldNum" sz="quarter" idx="4"/>
          </p:nvPr>
        </p:nvSpPr>
        <p:spPr/>
        <p:txBody>
          <a:bodyPr/>
          <a:lstStyle/>
          <a:p>
            <a:pPr marL="0" lvl="1" algn="r" defTabSz="914400">
              <a:spcBef>
                <a:spcPts val="900"/>
              </a:spcBef>
              <a:defRPr/>
            </a:pPr>
            <a:fld id="{126B356D-DBE9-445A-9C43-3D3F41468F04}" type="slidenum">
              <a:rPr lang="en-US" sz="800">
                <a:solidFill>
                  <a:srgbClr val="FFFFFF"/>
                </a:solidFill>
                <a:latin typeface="Arial" pitchFamily="34" charset="0"/>
                <a:cs typeface="Arial" pitchFamily="34" charset="0"/>
              </a:rPr>
              <a:pPr marL="0" lvl="1" algn="r" defTabSz="914400">
                <a:spcBef>
                  <a:spcPts val="900"/>
                </a:spcBef>
                <a:defRPr/>
              </a:pPr>
              <a:t>58</a:t>
            </a:fld>
            <a:endParaRPr lang="en-US" sz="800" dirty="0">
              <a:solidFill>
                <a:srgbClr val="FFFFFF"/>
              </a:solidFill>
              <a:latin typeface="Arial" pitchFamily="34" charset="0"/>
              <a:cs typeface="Arial" pitchFamily="34" charset="0"/>
            </a:endParaRPr>
          </a:p>
        </p:txBody>
      </p:sp>
      <p:graphicFrame>
        <p:nvGraphicFramePr>
          <p:cNvPr id="11" name="Table 11">
            <a:extLst>
              <a:ext uri="{FF2B5EF4-FFF2-40B4-BE49-F238E27FC236}">
                <a16:creationId xmlns:a16="http://schemas.microsoft.com/office/drawing/2014/main" id="{E271C6CB-4F44-4B19-8C54-8F7AD3DF6CAA}"/>
              </a:ext>
            </a:extLst>
          </p:cNvPr>
          <p:cNvGraphicFramePr>
            <a:graphicFrameLocks noGrp="1"/>
          </p:cNvGraphicFramePr>
          <p:nvPr>
            <p:ph idx="4294967295"/>
            <p:extLst>
              <p:ext uri="{D42A27DB-BD31-4B8C-83A1-F6EECF244321}">
                <p14:modId xmlns:p14="http://schemas.microsoft.com/office/powerpoint/2010/main" val="67685637"/>
              </p:ext>
            </p:extLst>
          </p:nvPr>
        </p:nvGraphicFramePr>
        <p:xfrm>
          <a:off x="2898531" y="2031024"/>
          <a:ext cx="6750050" cy="3835293"/>
        </p:xfrm>
        <a:graphic>
          <a:graphicData uri="http://schemas.openxmlformats.org/drawingml/2006/table">
            <a:tbl>
              <a:tblPr firstRow="1" bandRow="1">
                <a:tableStyleId>{5C22544A-7EE6-4342-B048-85BDC9FD1C3A}</a:tableStyleId>
              </a:tblPr>
              <a:tblGrid>
                <a:gridCol w="3375025">
                  <a:extLst>
                    <a:ext uri="{9D8B030D-6E8A-4147-A177-3AD203B41FA5}">
                      <a16:colId xmlns:a16="http://schemas.microsoft.com/office/drawing/2014/main" val="2793675730"/>
                    </a:ext>
                  </a:extLst>
                </a:gridCol>
                <a:gridCol w="3375025">
                  <a:extLst>
                    <a:ext uri="{9D8B030D-6E8A-4147-A177-3AD203B41FA5}">
                      <a16:colId xmlns:a16="http://schemas.microsoft.com/office/drawing/2014/main" val="2400677874"/>
                    </a:ext>
                  </a:extLst>
                </a:gridCol>
              </a:tblGrid>
              <a:tr h="859588">
                <a:tc>
                  <a:txBody>
                    <a:bodyPr/>
                    <a:lstStyle/>
                    <a:p>
                      <a:pPr marL="0" marR="0" algn="l">
                        <a:lnSpc>
                          <a:spcPct val="107000"/>
                        </a:lnSpc>
                        <a:spcBef>
                          <a:spcPts val="0"/>
                        </a:spcBef>
                        <a:spcAft>
                          <a:spcPts val="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 2019</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TxDOT awards the project to PLC </a:t>
                      </a:r>
                    </a:p>
                  </a:txBody>
                  <a:tcPr marL="68580" marR="68580" marT="0" marB="0">
                    <a:solidFill>
                      <a:schemeClr val="accent1">
                        <a:lumMod val="40000"/>
                        <a:lumOff val="60000"/>
                      </a:schemeClr>
                    </a:solidFill>
                  </a:tcPr>
                </a:tc>
                <a:extLst>
                  <a:ext uri="{0D108BD9-81ED-4DB2-BD59-A6C34878D82A}">
                    <a16:rowId xmlns:a16="http://schemas.microsoft.com/office/drawing/2014/main" val="3798289616"/>
                  </a:ext>
                </a:extLst>
              </a:tr>
              <a:tr h="1195699">
                <a:tc>
                  <a:txBody>
                    <a:bodyPr/>
                    <a:lstStyle/>
                    <a:p>
                      <a:pPr marL="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August 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Start of project design and contract execution</a:t>
                      </a:r>
                    </a:p>
                  </a:txBody>
                  <a:tcPr marL="68580" marR="68580" marT="0" marB="0"/>
                </a:tc>
                <a:extLst>
                  <a:ext uri="{0D108BD9-81ED-4DB2-BD59-A6C34878D82A}">
                    <a16:rowId xmlns:a16="http://schemas.microsoft.com/office/drawing/2014/main" val="215064950"/>
                  </a:ext>
                </a:extLst>
              </a:tr>
              <a:tr h="1195699">
                <a:tc>
                  <a:txBody>
                    <a:bodyPr/>
                    <a:lstStyle/>
                    <a:p>
                      <a:pPr marL="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Spring/Summer 2020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Start of construction and utility work/relocations</a:t>
                      </a:r>
                    </a:p>
                  </a:txBody>
                  <a:tcPr marL="68580" marR="68580" marT="0" marB="0"/>
                </a:tc>
                <a:extLst>
                  <a:ext uri="{0D108BD9-81ED-4DB2-BD59-A6C34878D82A}">
                    <a16:rowId xmlns:a16="http://schemas.microsoft.com/office/drawing/2014/main" val="907861724"/>
                  </a:ext>
                </a:extLst>
              </a:tr>
              <a:tr h="584307">
                <a:tc>
                  <a:txBody>
                    <a:bodyPr/>
                    <a:lstStyle/>
                    <a:p>
                      <a:pPr marL="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Late 2024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Substantial completion</a:t>
                      </a:r>
                    </a:p>
                  </a:txBody>
                  <a:tcPr marL="68580" marR="68580" marT="0" marB="0"/>
                </a:tc>
                <a:extLst>
                  <a:ext uri="{0D108BD9-81ED-4DB2-BD59-A6C34878D82A}">
                    <a16:rowId xmlns:a16="http://schemas.microsoft.com/office/drawing/2014/main" val="1516869276"/>
                  </a:ext>
                </a:extLst>
              </a:tr>
            </a:tbl>
          </a:graphicData>
        </a:graphic>
      </p:graphicFrame>
    </p:spTree>
    <p:extLst>
      <p:ext uri="{BB962C8B-B14F-4D97-AF65-F5344CB8AC3E}">
        <p14:creationId xmlns:p14="http://schemas.microsoft.com/office/powerpoint/2010/main" val="768389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0530" y="289589"/>
            <a:ext cx="8402516" cy="1293028"/>
          </a:xfrm>
        </p:spPr>
        <p:txBody>
          <a:bodyPr/>
          <a:lstStyle/>
          <a:p>
            <a:r>
              <a:rPr lang="en-US" b="1" dirty="0"/>
              <a:t>Subcontracting Opportunities</a:t>
            </a:r>
          </a:p>
        </p:txBody>
      </p:sp>
      <p:sp>
        <p:nvSpPr>
          <p:cNvPr id="3" name="Content Placeholder 2"/>
          <p:cNvSpPr>
            <a:spLocks noGrp="1"/>
          </p:cNvSpPr>
          <p:nvPr>
            <p:ph idx="1"/>
          </p:nvPr>
        </p:nvSpPr>
        <p:spPr>
          <a:xfrm>
            <a:off x="362117" y="1582617"/>
            <a:ext cx="8477250" cy="4866419"/>
          </a:xfrm>
        </p:spPr>
        <p:txBody>
          <a:bodyPr>
            <a:normAutofit lnSpcReduction="10000"/>
          </a:bodyPr>
          <a:lstStyle/>
          <a:p>
            <a:r>
              <a:rPr lang="en-US" dirty="0"/>
              <a:t>MSE Walls</a:t>
            </a:r>
          </a:p>
          <a:p>
            <a:r>
              <a:rPr lang="en-US" dirty="0"/>
              <a:t>Precast Post and Panel Noise Walls</a:t>
            </a:r>
          </a:p>
          <a:p>
            <a:r>
              <a:rPr lang="en-US" dirty="0"/>
              <a:t>Cast-in-place Retaining Walls and Noise Walls</a:t>
            </a:r>
          </a:p>
          <a:p>
            <a:r>
              <a:rPr lang="en-US" dirty="0"/>
              <a:t>Slip-form Concrete Barrier</a:t>
            </a:r>
          </a:p>
          <a:p>
            <a:r>
              <a:rPr lang="en-US" dirty="0"/>
              <a:t>Metal Beam Guard Fence</a:t>
            </a:r>
          </a:p>
          <a:p>
            <a:r>
              <a:rPr lang="en-US" dirty="0"/>
              <a:t>Cross Street Civil Construction Packages</a:t>
            </a:r>
          </a:p>
          <a:p>
            <a:r>
              <a:rPr lang="en-US" dirty="0"/>
              <a:t>Bridge Decks</a:t>
            </a:r>
          </a:p>
          <a:p>
            <a:r>
              <a:rPr lang="en-US" dirty="0"/>
              <a:t>Storm Drains</a:t>
            </a:r>
          </a:p>
          <a:p>
            <a:r>
              <a:rPr lang="en-US" dirty="0"/>
              <a:t>Concrete Paving</a:t>
            </a:r>
          </a:p>
          <a:p>
            <a:r>
              <a:rPr lang="en-US" dirty="0"/>
              <a:t>Other small, miscellaneous goods and services</a:t>
            </a:r>
          </a:p>
          <a:p>
            <a:r>
              <a:rPr lang="en-US" dirty="0"/>
              <a:t>Sidewalks and ADA ramps</a:t>
            </a:r>
          </a:p>
          <a:p>
            <a:r>
              <a:rPr lang="en-US" dirty="0"/>
              <a:t>Misc. Concrete flatwork (riprap)</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pPr marL="0" lvl="1" algn="r" defTabSz="914400">
              <a:spcBef>
                <a:spcPts val="900"/>
              </a:spcBef>
              <a:defRPr/>
            </a:pPr>
            <a:fld id="{126B356D-DBE9-445A-9C43-3D3F41468F04}" type="slidenum">
              <a:rPr lang="en-US" sz="800">
                <a:solidFill>
                  <a:srgbClr val="FFFFFF"/>
                </a:solidFill>
                <a:latin typeface="Arial" pitchFamily="34" charset="0"/>
                <a:cs typeface="Arial" pitchFamily="34" charset="0"/>
              </a:rPr>
              <a:pPr marL="0" lvl="1" algn="r" defTabSz="914400">
                <a:spcBef>
                  <a:spcPts val="900"/>
                </a:spcBef>
                <a:defRPr/>
              </a:pPr>
              <a:t>59</a:t>
            </a:fld>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87503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057400" y="228600"/>
            <a:ext cx="9774936" cy="990600"/>
          </a:xfrm>
        </p:spPr>
        <p:txBody>
          <a:bodyPr>
            <a:normAutofit fontScale="90000"/>
          </a:bodyPr>
          <a:lstStyle/>
          <a:p>
            <a:r>
              <a:rPr lang="en-US" altLang="en-US" dirty="0"/>
              <a:t>  </a:t>
            </a:r>
            <a:br>
              <a:rPr lang="en-US" altLang="en-US" dirty="0"/>
            </a:br>
            <a:br>
              <a:rPr lang="en-US" altLang="en-US" dirty="0"/>
            </a:br>
            <a:br>
              <a:rPr lang="en-US" altLang="en-US" dirty="0"/>
            </a:br>
            <a:br>
              <a:rPr lang="en-US" altLang="en-US" dirty="0"/>
            </a:br>
            <a:r>
              <a:rPr lang="en-US" altLang="en-US" sz="4400" b="1" dirty="0">
                <a:solidFill>
                  <a:schemeClr val="tx2"/>
                </a:solidFill>
                <a:cs typeface="Arial" panose="020B0604020202020204" pitchFamily="34" charset="0"/>
              </a:rPr>
              <a:t>What</a:t>
            </a:r>
            <a:r>
              <a:rPr lang="en-US" altLang="en-US" b="1" dirty="0">
                <a:solidFill>
                  <a:schemeClr val="tx2"/>
                </a:solidFill>
                <a:cs typeface="Arial" panose="020B0604020202020204" pitchFamily="34" charset="0"/>
              </a:rPr>
              <a:t> is (CIP)?</a:t>
            </a:r>
            <a:br>
              <a:rPr lang="en-US" altLang="en-US" dirty="0"/>
            </a:br>
            <a:br>
              <a:rPr lang="en-US" altLang="en-US" dirty="0"/>
            </a:br>
            <a:br>
              <a:rPr lang="en-US" altLang="en-US" dirty="0"/>
            </a:br>
            <a:endParaRPr lang="en-US" altLang="en-US" b="1" dirty="0">
              <a:solidFill>
                <a:schemeClr val="tx2"/>
              </a:solidFill>
              <a:latin typeface="Arial" panose="020B0604020202020204" pitchFamily="34" charset="0"/>
              <a:cs typeface="Arial" panose="020B0604020202020204" pitchFamily="34" charset="0"/>
            </a:endParaRPr>
          </a:p>
        </p:txBody>
      </p:sp>
      <p:sp>
        <p:nvSpPr>
          <p:cNvPr id="10243" name="Content Placeholder 2"/>
          <p:cNvSpPr>
            <a:spLocks noGrp="1"/>
          </p:cNvSpPr>
          <p:nvPr>
            <p:ph idx="1"/>
          </p:nvPr>
        </p:nvSpPr>
        <p:spPr>
          <a:xfrm>
            <a:off x="347472" y="1691640"/>
            <a:ext cx="11484864" cy="4928616"/>
          </a:xfrm>
        </p:spPr>
        <p:txBody>
          <a:bodyPr>
            <a:normAutofit/>
          </a:bodyPr>
          <a:lstStyle/>
          <a:p>
            <a:pPr marL="457200" indent="-457200"/>
            <a:r>
              <a:rPr lang="en-US" altLang="en-US" sz="2800" dirty="0">
                <a:cs typeface="Arial" panose="020B0604020202020204" pitchFamily="34" charset="0"/>
              </a:rPr>
              <a:t>The Cooperative Inclusion Plan (CIP) is a comprehensive approach to addressing the shortage of disadvantaged, minority, women, and small businesses and historically underutilized businesses (D/M/W/SBE and HUB) firms in heavy highway contracting. </a:t>
            </a:r>
          </a:p>
          <a:p>
            <a:pPr marL="457200" indent="-457200"/>
            <a:endParaRPr lang="en-US" altLang="en-US" sz="2800" dirty="0">
              <a:cs typeface="Arial" panose="020B0604020202020204" pitchFamily="34" charset="0"/>
            </a:endParaRPr>
          </a:p>
          <a:p>
            <a:pPr marL="457200" indent="-457200"/>
            <a:r>
              <a:rPr lang="en-US" altLang="en-US" sz="2800" dirty="0">
                <a:cs typeface="Arial" panose="020B0604020202020204" pitchFamily="34" charset="0"/>
              </a:rPr>
              <a:t>The CIP Team holds free workshops/trainings, open to the public for contractors and consultants who perform work in the heavy highway construction industry.  The target audiences are minority contractors, consultants and providers of goods and services from the heavy highway construction industry.</a:t>
            </a:r>
          </a:p>
          <a:p>
            <a:pPr marL="0" indent="0">
              <a:buNone/>
            </a:pPr>
            <a:endParaRPr lang="en-US" altLang="en-US" dirty="0"/>
          </a:p>
          <a:p>
            <a:pPr marL="0" indent="0">
              <a:buNone/>
            </a:pPr>
            <a:endParaRPr lang="en-US" altLang="en-US" sz="1800" dirty="0"/>
          </a:p>
          <a:p>
            <a:pPr marL="0" indent="0">
              <a:buNone/>
            </a:pPr>
            <a:endParaRPr lang="en-US" altLang="en-US" sz="1800" dirty="0"/>
          </a:p>
        </p:txBody>
      </p:sp>
    </p:spTree>
    <p:extLst>
      <p:ext uri="{BB962C8B-B14F-4D97-AF65-F5344CB8AC3E}">
        <p14:creationId xmlns:p14="http://schemas.microsoft.com/office/powerpoint/2010/main" val="2978087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930" y="1"/>
            <a:ext cx="8692662" cy="1688124"/>
          </a:xfrm>
        </p:spPr>
        <p:txBody>
          <a:bodyPr/>
          <a:lstStyle/>
          <a:p>
            <a:r>
              <a:rPr lang="en-US" b="1" dirty="0"/>
              <a:t>DBE Program Information</a:t>
            </a:r>
          </a:p>
        </p:txBody>
      </p:sp>
      <p:sp>
        <p:nvSpPr>
          <p:cNvPr id="3" name="Content Placeholder 2"/>
          <p:cNvSpPr>
            <a:spLocks noGrp="1"/>
          </p:cNvSpPr>
          <p:nvPr>
            <p:ph idx="1"/>
          </p:nvPr>
        </p:nvSpPr>
        <p:spPr/>
        <p:txBody>
          <a:bodyPr>
            <a:normAutofit/>
          </a:bodyPr>
          <a:lstStyle/>
          <a:p>
            <a:r>
              <a:rPr lang="en-US" dirty="0"/>
              <a:t>DBE Project Goal: 8%   ($138,105,066)</a:t>
            </a:r>
          </a:p>
          <a:p>
            <a:r>
              <a:rPr lang="en-US" dirty="0"/>
              <a:t>DBE Certification</a:t>
            </a:r>
          </a:p>
          <a:p>
            <a:r>
              <a:rPr lang="en-US" dirty="0"/>
              <a:t>DBE Compliance</a:t>
            </a:r>
          </a:p>
          <a:p>
            <a:pPr lvl="1"/>
            <a:r>
              <a:rPr lang="en-US" dirty="0"/>
              <a:t>49 CFR Part 26</a:t>
            </a:r>
          </a:p>
          <a:p>
            <a:pPr lvl="2"/>
            <a:r>
              <a:rPr lang="en-US" dirty="0"/>
              <a:t>NAICS code</a:t>
            </a:r>
          </a:p>
          <a:p>
            <a:pPr lvl="2"/>
            <a:r>
              <a:rPr lang="en-US" dirty="0"/>
              <a:t>Self-performance</a:t>
            </a:r>
          </a:p>
          <a:p>
            <a:pPr lvl="2"/>
            <a:r>
              <a:rPr lang="en-US" dirty="0"/>
              <a:t>Employees</a:t>
            </a:r>
          </a:p>
          <a:p>
            <a:pPr lvl="2"/>
            <a:r>
              <a:rPr lang="en-US" dirty="0"/>
              <a:t>Responsibilities include actually performing, supervising, and managing </a:t>
            </a:r>
          </a:p>
          <a:p>
            <a:pPr marL="571500" lvl="2" indent="0">
              <a:buNone/>
            </a:pPr>
            <a:r>
              <a:rPr lang="en-US" dirty="0"/>
              <a:t>    the work</a:t>
            </a:r>
          </a:p>
          <a:p>
            <a:pPr lvl="2"/>
            <a:r>
              <a:rPr lang="en-US" dirty="0"/>
              <a:t>CUF Review </a:t>
            </a:r>
          </a:p>
          <a:p>
            <a:pPr marL="571500" lvl="2" indent="0">
              <a:buNone/>
            </a:pPr>
            <a:endParaRPr lang="en-US" dirty="0"/>
          </a:p>
        </p:txBody>
      </p:sp>
      <p:sp>
        <p:nvSpPr>
          <p:cNvPr id="4" name="Slide Number Placeholder 3"/>
          <p:cNvSpPr>
            <a:spLocks noGrp="1"/>
          </p:cNvSpPr>
          <p:nvPr>
            <p:ph type="sldNum" sz="quarter" idx="4"/>
          </p:nvPr>
        </p:nvSpPr>
        <p:spPr/>
        <p:txBody>
          <a:bodyPr/>
          <a:lstStyle/>
          <a:p>
            <a:pPr marL="0" lvl="1" algn="r" defTabSz="914400">
              <a:spcBef>
                <a:spcPts val="900"/>
              </a:spcBef>
              <a:defRPr/>
            </a:pPr>
            <a:fld id="{126B356D-DBE9-445A-9C43-3D3F41468F04}" type="slidenum">
              <a:rPr lang="en-US" sz="800">
                <a:solidFill>
                  <a:srgbClr val="FFFFFF"/>
                </a:solidFill>
                <a:latin typeface="Arial" pitchFamily="34" charset="0"/>
                <a:cs typeface="Arial" pitchFamily="34" charset="0"/>
              </a:rPr>
              <a:pPr marL="0" lvl="1" algn="r" defTabSz="914400">
                <a:spcBef>
                  <a:spcPts val="900"/>
                </a:spcBef>
                <a:defRPr/>
              </a:pPr>
              <a:t>60</a:t>
            </a:fld>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20136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p:spPr>
        <p:txBody>
          <a:bodyPr vert="horz" lIns="91440" tIns="45720" rIns="91440" bIns="45720" rtlCol="0" anchor="ctr">
            <a:normAutofit/>
          </a:bodyPr>
          <a:lstStyle/>
          <a:p>
            <a:r>
              <a:rPr lang="en-US" sz="3400" b="1" dirty="0"/>
              <a:t>Registering for Solicitations– FILL OUT THE BIDDERS QUESTIONNAIRE!</a:t>
            </a:r>
          </a:p>
        </p:txBody>
      </p:sp>
      <p:pic>
        <p:nvPicPr>
          <p:cNvPr id="5" name="Picture 4">
            <a:extLst>
              <a:ext uri="{FF2B5EF4-FFF2-40B4-BE49-F238E27FC236}">
                <a16:creationId xmlns:a16="http://schemas.microsoft.com/office/drawing/2014/main" id="{D5F32422-D81D-41CB-9B97-3DF0BB53A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241" y="2632710"/>
            <a:ext cx="3376817" cy="3410926"/>
          </a:xfrm>
          <a:prstGeom prst="rect">
            <a:avLst/>
          </a:prstGeom>
        </p:spPr>
      </p:pic>
      <p:sp>
        <p:nvSpPr>
          <p:cNvPr id="11" name="Content Placeholder 2">
            <a:extLst>
              <a:ext uri="{FF2B5EF4-FFF2-40B4-BE49-F238E27FC236}">
                <a16:creationId xmlns:a16="http://schemas.microsoft.com/office/drawing/2014/main" id="{7EC805A2-1FD4-4D69-B370-A9E0EBC44827}"/>
              </a:ext>
            </a:extLst>
          </p:cNvPr>
          <p:cNvSpPr txBox="1">
            <a:spLocks/>
          </p:cNvSpPr>
          <p:nvPr/>
        </p:nvSpPr>
        <p:spPr>
          <a:xfrm>
            <a:off x="6299200" y="2632710"/>
            <a:ext cx="5816600" cy="4024125"/>
          </a:xfrm>
          <a:prstGeom prst="rect">
            <a:avLst/>
          </a:prstGeom>
        </p:spPr>
        <p:txBody>
          <a:bodyPr vert="horz" lIns="91440" tIns="45720" rIns="91440" bIns="45720" rtlCol="0">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nSpc>
                <a:spcPct val="90000"/>
              </a:lnSpc>
              <a:spcAft>
                <a:spcPts val="1200"/>
              </a:spcAft>
              <a:buFont typeface="Arial" panose="020B0604020202020204" pitchFamily="34" charset="0"/>
              <a:buChar char="•"/>
              <a:defRPr/>
            </a:pPr>
            <a:r>
              <a:rPr lang="en-US" dirty="0">
                <a:latin typeface="+mn-lt"/>
              </a:rPr>
              <a:t>Register via project website  at </a:t>
            </a:r>
            <a:r>
              <a:rPr lang="en-US" dirty="0">
                <a:latin typeface="+mn-lt"/>
                <a:hlinkClick r:id="rId4"/>
              </a:rPr>
              <a:t>www.635east.com</a:t>
            </a:r>
            <a:r>
              <a:rPr lang="en-US" dirty="0">
                <a:latin typeface="+mn-lt"/>
              </a:rPr>
              <a:t> </a:t>
            </a:r>
          </a:p>
          <a:p>
            <a:pPr marL="0" indent="-228600">
              <a:lnSpc>
                <a:spcPct val="90000"/>
              </a:lnSpc>
              <a:spcAft>
                <a:spcPts val="1200"/>
              </a:spcAft>
              <a:buFont typeface="Arial" panose="020B0604020202020204" pitchFamily="34" charset="0"/>
              <a:buChar char="•"/>
              <a:defRPr/>
            </a:pPr>
            <a:endParaRPr lang="en-US" dirty="0">
              <a:latin typeface="+mn-lt"/>
            </a:endParaRPr>
          </a:p>
          <a:p>
            <a:pPr indent="-228600">
              <a:lnSpc>
                <a:spcPct val="90000"/>
              </a:lnSpc>
              <a:spcAft>
                <a:spcPts val="1200"/>
              </a:spcAft>
              <a:buFont typeface="Arial" panose="020B0604020202020204" pitchFamily="34" charset="0"/>
              <a:buChar char="•"/>
              <a:defRPr/>
            </a:pPr>
            <a:r>
              <a:rPr lang="en-US" dirty="0">
                <a:latin typeface="+mn-lt"/>
              </a:rPr>
              <a:t>Email to </a:t>
            </a:r>
            <a:r>
              <a:rPr lang="en-US" dirty="0">
                <a:latin typeface="+mn-lt"/>
                <a:hlinkClick r:id="rId5"/>
              </a:rPr>
              <a:t>bids@plclbj.com</a:t>
            </a:r>
            <a:endParaRPr lang="en-US" dirty="0">
              <a:latin typeface="+mn-lt"/>
            </a:endParaRPr>
          </a:p>
          <a:p>
            <a:pPr marL="0" indent="-228600">
              <a:lnSpc>
                <a:spcPct val="90000"/>
              </a:lnSpc>
              <a:spcAft>
                <a:spcPts val="1200"/>
              </a:spcAft>
              <a:buFont typeface="Arial" panose="020B0604020202020204" pitchFamily="34" charset="0"/>
              <a:buChar char="•"/>
              <a:defRPr/>
            </a:pPr>
            <a:endParaRPr lang="en-US" dirty="0">
              <a:latin typeface="+mn-lt"/>
            </a:endParaRPr>
          </a:p>
          <a:p>
            <a:pPr indent="-228600">
              <a:lnSpc>
                <a:spcPct val="90000"/>
              </a:lnSpc>
              <a:spcAft>
                <a:spcPts val="1200"/>
              </a:spcAft>
              <a:buFont typeface="Arial" panose="020B0604020202020204" pitchFamily="34" charset="0"/>
              <a:buChar char="•"/>
              <a:defRPr/>
            </a:pPr>
            <a:r>
              <a:rPr lang="en-US" dirty="0">
                <a:latin typeface="+mn-lt"/>
              </a:rPr>
              <a:t>Contact Adrienne Williams</a:t>
            </a:r>
          </a:p>
          <a:p>
            <a:pPr marL="0" indent="-228600">
              <a:lnSpc>
                <a:spcPct val="90000"/>
              </a:lnSpc>
              <a:spcAft>
                <a:spcPts val="1200"/>
              </a:spcAft>
              <a:buFont typeface="Arial" panose="020B0604020202020204" pitchFamily="34" charset="0"/>
              <a:buChar char="•"/>
              <a:defRPr/>
            </a:pPr>
            <a:r>
              <a:rPr lang="en-US" dirty="0">
                <a:latin typeface="+mn-lt"/>
              </a:rPr>
              <a:t>for additional support at:</a:t>
            </a:r>
          </a:p>
          <a:p>
            <a:pPr marL="0" indent="-228600">
              <a:lnSpc>
                <a:spcPct val="90000"/>
              </a:lnSpc>
              <a:spcAft>
                <a:spcPts val="1200"/>
              </a:spcAft>
              <a:buFont typeface="Arial" panose="020B0604020202020204" pitchFamily="34" charset="0"/>
              <a:buChar char="•"/>
              <a:defRPr/>
            </a:pPr>
            <a:r>
              <a:rPr lang="en-US" dirty="0">
                <a:latin typeface="+mn-lt"/>
                <a:hlinkClick r:id="rId6"/>
              </a:rPr>
              <a:t>Adrienne.Williams@plclbj.com</a:t>
            </a:r>
            <a:r>
              <a:rPr lang="en-US" dirty="0">
                <a:latin typeface="+mn-lt"/>
              </a:rPr>
              <a:t> </a:t>
            </a:r>
          </a:p>
          <a:p>
            <a:pPr indent="-228600">
              <a:lnSpc>
                <a:spcPct val="90000"/>
              </a:lnSpc>
              <a:spcAft>
                <a:spcPts val="1200"/>
              </a:spcAft>
              <a:buFont typeface="Arial" panose="020B0604020202020204" pitchFamily="34" charset="0"/>
              <a:buChar char="•"/>
              <a:defRPr/>
            </a:pPr>
            <a:endParaRPr lang="en-US" dirty="0">
              <a:latin typeface="+mn-lt"/>
            </a:endParaRPr>
          </a:p>
        </p:txBody>
      </p:sp>
      <p:sp>
        <p:nvSpPr>
          <p:cNvPr id="4" name="Slide Number Placeholder 3"/>
          <p:cNvSpPr>
            <a:spLocks noGrp="1"/>
          </p:cNvSpPr>
          <p:nvPr>
            <p:ph type="sldNum" sz="quarter" idx="4"/>
          </p:nvPr>
        </p:nvSpPr>
        <p:spPr/>
        <p:txBody>
          <a:bodyPr/>
          <a:lstStyle/>
          <a:p>
            <a:pPr marL="0" lvl="1" algn="r" defTabSz="914400">
              <a:spcBef>
                <a:spcPts val="900"/>
              </a:spcBef>
              <a:defRPr/>
            </a:pPr>
            <a:fld id="{126B356D-DBE9-445A-9C43-3D3F41468F04}" type="slidenum">
              <a:rPr lang="en-US" sz="800">
                <a:solidFill>
                  <a:srgbClr val="FFFFFF"/>
                </a:solidFill>
                <a:latin typeface="Arial" pitchFamily="34" charset="0"/>
                <a:cs typeface="Arial" pitchFamily="34" charset="0"/>
              </a:rPr>
              <a:pPr marL="0" lvl="1" algn="r" defTabSz="914400">
                <a:spcBef>
                  <a:spcPts val="900"/>
                </a:spcBef>
                <a:defRPr/>
              </a:pPr>
              <a:t>61</a:t>
            </a:fld>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354231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8610600" cy="1293028"/>
          </a:xfrm>
        </p:spPr>
        <p:txBody>
          <a:bodyPr/>
          <a:lstStyle/>
          <a:p>
            <a:r>
              <a:rPr lang="en-US" b="1" dirty="0"/>
              <a:t>How to Stay Informed</a:t>
            </a:r>
          </a:p>
        </p:txBody>
      </p:sp>
      <p:sp>
        <p:nvSpPr>
          <p:cNvPr id="3" name="Slide Number Placeholder 2"/>
          <p:cNvSpPr>
            <a:spLocks noGrp="1"/>
          </p:cNvSpPr>
          <p:nvPr>
            <p:ph type="sldNum" sz="quarter" idx="4"/>
          </p:nvPr>
        </p:nvSpPr>
        <p:spPr/>
        <p:txBody>
          <a:bodyPr/>
          <a:lstStyle/>
          <a:p>
            <a:pPr marL="0" lvl="1" algn="r" defTabSz="914400">
              <a:spcBef>
                <a:spcPts val="900"/>
              </a:spcBef>
              <a:defRPr/>
            </a:pPr>
            <a:fld id="{126B356D-DBE9-445A-9C43-3D3F41468F04}" type="slidenum">
              <a:rPr lang="en-US" sz="800">
                <a:solidFill>
                  <a:srgbClr val="FFFFFF"/>
                </a:solidFill>
                <a:latin typeface="Arial" pitchFamily="34" charset="0"/>
                <a:cs typeface="Arial" pitchFamily="34" charset="0"/>
              </a:rPr>
              <a:pPr marL="0" lvl="1" algn="r" defTabSz="914400">
                <a:spcBef>
                  <a:spcPts val="900"/>
                </a:spcBef>
                <a:defRPr/>
              </a:pPr>
              <a:t>62</a:t>
            </a:fld>
            <a:endParaRPr lang="en-US" sz="800" dirty="0">
              <a:solidFill>
                <a:srgbClr val="FFFFFF"/>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A17901DE-DB38-47E1-908D-73437087B32E}"/>
              </a:ext>
            </a:extLst>
          </p:cNvPr>
          <p:cNvPicPr>
            <a:picLocks noChangeAspect="1"/>
          </p:cNvPicPr>
          <p:nvPr/>
        </p:nvPicPr>
        <p:blipFill>
          <a:blip r:embed="rId3"/>
          <a:stretch>
            <a:fillRect/>
          </a:stretch>
        </p:blipFill>
        <p:spPr>
          <a:xfrm>
            <a:off x="2400300" y="2412023"/>
            <a:ext cx="7848600" cy="3541257"/>
          </a:xfrm>
          <a:prstGeom prst="rect">
            <a:avLst/>
          </a:prstGeom>
        </p:spPr>
      </p:pic>
    </p:spTree>
    <p:extLst>
      <p:ext uri="{BB962C8B-B14F-4D97-AF65-F5344CB8AC3E}">
        <p14:creationId xmlns:p14="http://schemas.microsoft.com/office/powerpoint/2010/main" val="2779613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04F6-8813-406A-86BF-DCAC9E6065BB}"/>
              </a:ext>
            </a:extLst>
          </p:cNvPr>
          <p:cNvSpPr>
            <a:spLocks noGrp="1"/>
          </p:cNvSpPr>
          <p:nvPr>
            <p:ph type="title"/>
          </p:nvPr>
        </p:nvSpPr>
        <p:spPr>
          <a:xfrm>
            <a:off x="6596533" y="157465"/>
            <a:ext cx="3845379" cy="1450757"/>
          </a:xfrm>
        </p:spPr>
        <p:txBody>
          <a:bodyPr>
            <a:normAutofit/>
          </a:bodyPr>
          <a:lstStyle/>
          <a:p>
            <a:pPr algn="ctr">
              <a:defRPr/>
            </a:pPr>
            <a:r>
              <a:rPr lang="en-US" b="1" dirty="0"/>
              <a:t>Q &amp; A Time</a:t>
            </a:r>
          </a:p>
        </p:txBody>
      </p:sp>
      <p:pic>
        <p:nvPicPr>
          <p:cNvPr id="72" name="Graphic 71" descr="Questions">
            <a:extLst>
              <a:ext uri="{FF2B5EF4-FFF2-40B4-BE49-F238E27FC236}">
                <a16:creationId xmlns:a16="http://schemas.microsoft.com/office/drawing/2014/main" id="{210EA364-926B-4A98-81BC-927FECDDF8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800" y="1989644"/>
            <a:ext cx="4088720" cy="4088720"/>
          </a:xfrm>
          <a:prstGeom prst="rect">
            <a:avLst/>
          </a:prstGeom>
        </p:spPr>
      </p:pic>
      <p:sp>
        <p:nvSpPr>
          <p:cNvPr id="37891" name="Content Placeholder 2">
            <a:extLst>
              <a:ext uri="{FF2B5EF4-FFF2-40B4-BE49-F238E27FC236}">
                <a16:creationId xmlns:a16="http://schemas.microsoft.com/office/drawing/2014/main" id="{911BA911-0F18-44AB-8568-369E8AC87344}"/>
              </a:ext>
            </a:extLst>
          </p:cNvPr>
          <p:cNvSpPr>
            <a:spLocks noGrp="1" noChangeArrowheads="1"/>
          </p:cNvSpPr>
          <p:nvPr>
            <p:ph idx="1"/>
          </p:nvPr>
        </p:nvSpPr>
        <p:spPr>
          <a:xfrm>
            <a:off x="6921848" y="2093407"/>
            <a:ext cx="3845379" cy="3670180"/>
          </a:xfrm>
        </p:spPr>
        <p:txBody>
          <a:bodyPr>
            <a:normAutofit/>
          </a:bodyPr>
          <a:lstStyle/>
          <a:p>
            <a:pPr marL="0" indent="0">
              <a:buNone/>
            </a:pPr>
            <a:endParaRPr lang="en-US" altLang="en-US" dirty="0"/>
          </a:p>
          <a:p>
            <a:r>
              <a:rPr lang="en-US" altLang="en-US" dirty="0"/>
              <a:t>ANY QUESTIONS?</a:t>
            </a:r>
          </a:p>
          <a:p>
            <a:endParaRPr lang="en-US" altLang="en-US" dirty="0"/>
          </a:p>
          <a:p>
            <a:r>
              <a:rPr lang="en-US" altLang="en-US" dirty="0"/>
              <a:t>ANY COMMENTS?</a:t>
            </a:r>
          </a:p>
          <a:p>
            <a:endParaRPr lang="en-US" altLang="en-US" dirty="0"/>
          </a:p>
          <a:p>
            <a:r>
              <a:rPr lang="en-US" altLang="en-US" dirty="0"/>
              <a:t>Any Concerns?</a:t>
            </a:r>
          </a:p>
          <a:p>
            <a:pPr marL="0" indent="0" algn="just">
              <a:buNone/>
            </a:pPr>
            <a:endParaRPr lang="en-US" altLang="en-US" dirty="0"/>
          </a:p>
        </p:txBody>
      </p:sp>
      <p:sp>
        <p:nvSpPr>
          <p:cNvPr id="37892" name="Slide Number Placeholder 3">
            <a:extLst>
              <a:ext uri="{FF2B5EF4-FFF2-40B4-BE49-F238E27FC236}">
                <a16:creationId xmlns:a16="http://schemas.microsoft.com/office/drawing/2014/main" id="{429B43BE-1EB5-4BE0-9CA4-DE11CE488A35}"/>
              </a:ext>
            </a:extLst>
          </p:cNvPr>
          <p:cNvSpPr>
            <a:spLocks noGrp="1"/>
          </p:cNvSpPr>
          <p:nvPr>
            <p:ph type="sldNum" sz="quarter" idx="12"/>
          </p:nvPr>
        </p:nvSpPr>
        <p:spPr bwMode="auto">
          <a:xfrm>
            <a:off x="8949344" y="6459786"/>
            <a:ext cx="98401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defTabSz="4572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defTabSz="4572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defTabSz="4572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defTabSz="4572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spcBef>
                <a:spcPct val="0"/>
              </a:spcBef>
              <a:spcAft>
                <a:spcPts val="600"/>
              </a:spcAft>
              <a:buClrTx/>
              <a:buSzTx/>
              <a:buNone/>
            </a:pPr>
            <a:fld id="{88A0530C-53E7-47CB-8CD9-095064D62A51}" type="slidenum">
              <a:rPr lang="en-US" altLang="en-US" sz="1000">
                <a:latin typeface="+mn-lt"/>
              </a:rPr>
              <a:pPr>
                <a:spcBef>
                  <a:spcPct val="0"/>
                </a:spcBef>
                <a:spcAft>
                  <a:spcPts val="600"/>
                </a:spcAft>
                <a:buClrTx/>
                <a:buSzTx/>
                <a:buNone/>
              </a:pPr>
              <a:t>63</a:t>
            </a:fld>
            <a:endParaRPr lang="en-US" altLang="en-US" sz="1000" dirty="0">
              <a:latin typeface="+mn-lt"/>
            </a:endParaRPr>
          </a:p>
        </p:txBody>
      </p:sp>
    </p:spTree>
    <p:extLst>
      <p:ext uri="{BB962C8B-B14F-4D97-AF65-F5344CB8AC3E}">
        <p14:creationId xmlns:p14="http://schemas.microsoft.com/office/powerpoint/2010/main" val="1941282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A32A-5CE6-44B0-9947-DDBCF596C72C}"/>
              </a:ext>
            </a:extLst>
          </p:cNvPr>
          <p:cNvSpPr>
            <a:spLocks noGrp="1"/>
          </p:cNvSpPr>
          <p:nvPr>
            <p:ph type="title"/>
          </p:nvPr>
        </p:nvSpPr>
        <p:spPr>
          <a:xfrm>
            <a:off x="2637847" y="828822"/>
            <a:ext cx="7024744" cy="762000"/>
          </a:xfrm>
        </p:spPr>
        <p:txBody>
          <a:bodyPr/>
          <a:lstStyle/>
          <a:p>
            <a:r>
              <a:rPr lang="en-US" b="1" dirty="0">
                <a:solidFill>
                  <a:schemeClr val="tx2"/>
                </a:solidFill>
              </a:rPr>
              <a:t>End of Survey Reminder</a:t>
            </a:r>
            <a:endParaRPr lang="en-US" dirty="0">
              <a:solidFill>
                <a:schemeClr val="tx2"/>
              </a:solidFill>
            </a:endParaRPr>
          </a:p>
        </p:txBody>
      </p:sp>
      <p:sp>
        <p:nvSpPr>
          <p:cNvPr id="3" name="Content Placeholder 2">
            <a:extLst>
              <a:ext uri="{FF2B5EF4-FFF2-40B4-BE49-F238E27FC236}">
                <a16:creationId xmlns:a16="http://schemas.microsoft.com/office/drawing/2014/main" id="{7C22B8D9-AB35-406A-BFCB-E2638E5BF71A}"/>
              </a:ext>
            </a:extLst>
          </p:cNvPr>
          <p:cNvSpPr>
            <a:spLocks noGrp="1"/>
          </p:cNvSpPr>
          <p:nvPr>
            <p:ph idx="1"/>
          </p:nvPr>
        </p:nvSpPr>
        <p:spPr>
          <a:xfrm>
            <a:off x="184638" y="1981200"/>
            <a:ext cx="11623431" cy="4718538"/>
          </a:xfrm>
        </p:spPr>
        <p:txBody>
          <a:bodyPr>
            <a:normAutofit/>
          </a:bodyPr>
          <a:lstStyle/>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solidFill>
                <a:schemeClr val="tx1"/>
              </a:solidFill>
            </a:endParaRPr>
          </a:p>
          <a:p>
            <a:pPr marL="68580" indent="0">
              <a:buNone/>
            </a:pPr>
            <a:r>
              <a:rPr lang="en-US" b="1" dirty="0"/>
              <a:t>Julio Florez</a:t>
            </a:r>
            <a:endParaRPr lang="en-US" b="1" dirty="0">
              <a:solidFill>
                <a:schemeClr val="tx1"/>
              </a:solidFill>
            </a:endParaRPr>
          </a:p>
          <a:p>
            <a:pPr marL="68580" indent="0">
              <a:buNone/>
            </a:pPr>
            <a:r>
              <a:rPr lang="en-US" b="1" dirty="0"/>
              <a:t>Vice President of Programs</a:t>
            </a:r>
          </a:p>
          <a:p>
            <a:pPr marL="68580" indent="0">
              <a:buNone/>
            </a:pPr>
            <a:r>
              <a:rPr lang="en-US" b="1" dirty="0">
                <a:solidFill>
                  <a:schemeClr val="tx1"/>
                </a:solidFill>
              </a:rPr>
              <a:t>Regional Hispanic Contractors Association (RHCA)</a:t>
            </a:r>
          </a:p>
          <a:p>
            <a:pPr marL="68580" indent="0">
              <a:buNone/>
            </a:pPr>
            <a:endParaRPr lang="en-US" dirty="0"/>
          </a:p>
        </p:txBody>
      </p:sp>
      <p:pic>
        <p:nvPicPr>
          <p:cNvPr id="4" name="Picture 3">
            <a:extLst>
              <a:ext uri="{FF2B5EF4-FFF2-40B4-BE49-F238E27FC236}">
                <a16:creationId xmlns:a16="http://schemas.microsoft.com/office/drawing/2014/main" id="{1C9F9ABC-D139-47A6-B37A-5637F816F7BE}"/>
              </a:ext>
            </a:extLst>
          </p:cNvPr>
          <p:cNvPicPr>
            <a:picLocks noChangeAspect="1"/>
          </p:cNvPicPr>
          <p:nvPr/>
        </p:nvPicPr>
        <p:blipFill>
          <a:blip r:embed="rId2"/>
          <a:stretch>
            <a:fillRect/>
          </a:stretch>
        </p:blipFill>
        <p:spPr>
          <a:xfrm>
            <a:off x="4452504" y="2273808"/>
            <a:ext cx="3395430" cy="2743200"/>
          </a:xfrm>
          <a:prstGeom prst="rect">
            <a:avLst/>
          </a:prstGeom>
        </p:spPr>
      </p:pic>
    </p:spTree>
    <p:extLst>
      <p:ext uri="{BB962C8B-B14F-4D97-AF65-F5344CB8AC3E}">
        <p14:creationId xmlns:p14="http://schemas.microsoft.com/office/powerpoint/2010/main" val="3199429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959B-574F-4814-8DEA-959D98987CC2}"/>
              </a:ext>
            </a:extLst>
          </p:cNvPr>
          <p:cNvSpPr>
            <a:spLocks noGrp="1"/>
          </p:cNvSpPr>
          <p:nvPr>
            <p:ph type="title"/>
          </p:nvPr>
        </p:nvSpPr>
        <p:spPr>
          <a:xfrm>
            <a:off x="3789011" y="513588"/>
            <a:ext cx="5285410" cy="838200"/>
          </a:xfrm>
        </p:spPr>
        <p:txBody>
          <a:bodyPr/>
          <a:lstStyle/>
          <a:p>
            <a:r>
              <a:rPr lang="en-US" b="1" dirty="0">
                <a:solidFill>
                  <a:schemeClr val="tx2"/>
                </a:solidFill>
              </a:rPr>
              <a:t>Closing Remarks</a:t>
            </a:r>
            <a:endParaRPr lang="en-US" dirty="0">
              <a:solidFill>
                <a:schemeClr val="tx2"/>
              </a:solidFill>
            </a:endParaRPr>
          </a:p>
        </p:txBody>
      </p:sp>
      <p:pic>
        <p:nvPicPr>
          <p:cNvPr id="5" name="Content Placeholder 4">
            <a:extLst>
              <a:ext uri="{FF2B5EF4-FFF2-40B4-BE49-F238E27FC236}">
                <a16:creationId xmlns:a16="http://schemas.microsoft.com/office/drawing/2014/main" id="{8A00B0D5-4543-4AA7-A3C5-5C8F7CD5C1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06824" y="2630424"/>
            <a:ext cx="4781646" cy="1463040"/>
          </a:xfrm>
        </p:spPr>
      </p:pic>
      <p:sp>
        <p:nvSpPr>
          <p:cNvPr id="6" name="Rectangle 5">
            <a:extLst>
              <a:ext uri="{FF2B5EF4-FFF2-40B4-BE49-F238E27FC236}">
                <a16:creationId xmlns:a16="http://schemas.microsoft.com/office/drawing/2014/main" id="{E12978F8-14B7-4A8A-940D-1F1599963542}"/>
              </a:ext>
            </a:extLst>
          </p:cNvPr>
          <p:cNvSpPr/>
          <p:nvPr/>
        </p:nvSpPr>
        <p:spPr>
          <a:xfrm>
            <a:off x="292608" y="5552869"/>
            <a:ext cx="5237754" cy="1107996"/>
          </a:xfrm>
          <a:prstGeom prst="rect">
            <a:avLst/>
          </a:prstGeom>
        </p:spPr>
        <p:txBody>
          <a:bodyPr wrap="square">
            <a:spAutoFit/>
          </a:bodyPr>
          <a:lstStyle/>
          <a:p>
            <a:pPr marL="68580"/>
            <a:r>
              <a:rPr lang="en-US" sz="2200" b="1" dirty="0"/>
              <a:t>Moses Aito</a:t>
            </a:r>
          </a:p>
          <a:p>
            <a:pPr marL="68580"/>
            <a:r>
              <a:rPr lang="en-US" sz="2200" b="1" dirty="0"/>
              <a:t>Director of Business Diversity, </a:t>
            </a:r>
          </a:p>
          <a:p>
            <a:pPr marL="68580"/>
            <a:r>
              <a:rPr lang="en-US" sz="2200" b="1" dirty="0"/>
              <a:t>North Texas Tollway Authority (NTTA)</a:t>
            </a:r>
          </a:p>
        </p:txBody>
      </p:sp>
    </p:spTree>
    <p:extLst>
      <p:ext uri="{BB962C8B-B14F-4D97-AF65-F5344CB8AC3E}">
        <p14:creationId xmlns:p14="http://schemas.microsoft.com/office/powerpoint/2010/main" val="2242581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78A92-18F2-40A2-B335-144EC576E242}"/>
              </a:ext>
            </a:extLst>
          </p:cNvPr>
          <p:cNvPicPr>
            <a:picLocks noChangeAspect="1"/>
          </p:cNvPicPr>
          <p:nvPr/>
        </p:nvPicPr>
        <p:blipFill rotWithShape="1">
          <a:blip r:embed="rId2"/>
          <a:srcRect r="888" b="-1"/>
          <a:stretch/>
        </p:blipFill>
        <p:spPr>
          <a:xfrm>
            <a:off x="20" y="10"/>
            <a:ext cx="12191980" cy="685799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33244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3DCE9-6A9C-4AF2-AEE5-2A2D21DFD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693" y="2405995"/>
            <a:ext cx="1691686" cy="1280160"/>
          </a:xfrm>
          <a:prstGeom prst="rect">
            <a:avLst/>
          </a:prstGeom>
        </p:spPr>
      </p:pic>
      <p:pic>
        <p:nvPicPr>
          <p:cNvPr id="3" name="Picture 2">
            <a:extLst>
              <a:ext uri="{FF2B5EF4-FFF2-40B4-BE49-F238E27FC236}">
                <a16:creationId xmlns:a16="http://schemas.microsoft.com/office/drawing/2014/main" id="{AB01106C-C043-4756-A675-59609A05C435}"/>
              </a:ext>
            </a:extLst>
          </p:cNvPr>
          <p:cNvPicPr>
            <a:picLocks noChangeAspect="1"/>
          </p:cNvPicPr>
          <p:nvPr/>
        </p:nvPicPr>
        <p:blipFill>
          <a:blip r:embed="rId3"/>
          <a:stretch>
            <a:fillRect/>
          </a:stretch>
        </p:blipFill>
        <p:spPr>
          <a:xfrm>
            <a:off x="4937979" y="2405995"/>
            <a:ext cx="2266950" cy="1476375"/>
          </a:xfrm>
          <a:prstGeom prst="rect">
            <a:avLst/>
          </a:prstGeom>
        </p:spPr>
      </p:pic>
      <p:pic>
        <p:nvPicPr>
          <p:cNvPr id="4" name="Picture 3">
            <a:extLst>
              <a:ext uri="{FF2B5EF4-FFF2-40B4-BE49-F238E27FC236}">
                <a16:creationId xmlns:a16="http://schemas.microsoft.com/office/drawing/2014/main" id="{DACEA63F-F895-4E08-AD21-13DA8066B5AA}"/>
              </a:ext>
            </a:extLst>
          </p:cNvPr>
          <p:cNvPicPr>
            <a:picLocks noChangeAspect="1"/>
          </p:cNvPicPr>
          <p:nvPr/>
        </p:nvPicPr>
        <p:blipFill>
          <a:blip r:embed="rId4"/>
          <a:stretch>
            <a:fillRect/>
          </a:stretch>
        </p:blipFill>
        <p:spPr>
          <a:xfrm>
            <a:off x="4937979" y="4584310"/>
            <a:ext cx="2466975" cy="1562100"/>
          </a:xfrm>
          <a:prstGeom prst="rect">
            <a:avLst/>
          </a:prstGeom>
        </p:spPr>
      </p:pic>
      <p:pic>
        <p:nvPicPr>
          <p:cNvPr id="5" name="Picture 4">
            <a:extLst>
              <a:ext uri="{FF2B5EF4-FFF2-40B4-BE49-F238E27FC236}">
                <a16:creationId xmlns:a16="http://schemas.microsoft.com/office/drawing/2014/main" id="{E7F1F84E-32A1-4290-8BB9-A37F4ACDD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626" y="4584310"/>
            <a:ext cx="1461819" cy="1463040"/>
          </a:xfrm>
          <a:prstGeom prst="rect">
            <a:avLst/>
          </a:prstGeom>
        </p:spPr>
      </p:pic>
      <p:sp>
        <p:nvSpPr>
          <p:cNvPr id="9" name="Rectangle 8">
            <a:extLst>
              <a:ext uri="{FF2B5EF4-FFF2-40B4-BE49-F238E27FC236}">
                <a16:creationId xmlns:a16="http://schemas.microsoft.com/office/drawing/2014/main" id="{445F04BD-093F-4EA9-A320-9C0A447FBCFE}"/>
              </a:ext>
            </a:extLst>
          </p:cNvPr>
          <p:cNvSpPr/>
          <p:nvPr/>
        </p:nvSpPr>
        <p:spPr>
          <a:xfrm>
            <a:off x="4163340" y="415803"/>
            <a:ext cx="7948613" cy="1200329"/>
          </a:xfrm>
          <a:prstGeom prst="rect">
            <a:avLst/>
          </a:prstGeom>
        </p:spPr>
        <p:txBody>
          <a:bodyPr wrap="square">
            <a:spAutoFit/>
          </a:bodyPr>
          <a:lstStyle/>
          <a:p>
            <a:pPr algn="r"/>
            <a:r>
              <a:rPr lang="en-US" altLang="en-US" sz="3600" b="1" dirty="0">
                <a:solidFill>
                  <a:schemeClr val="tx2"/>
                </a:solidFill>
                <a:latin typeface="+mj-lt"/>
                <a:cs typeface="Arial" panose="020B0604020202020204" pitchFamily="34" charset="0"/>
              </a:rPr>
              <a:t>CIP Committee Members Contact Information</a:t>
            </a:r>
            <a:endParaRPr lang="en-US" sz="3600" dirty="0">
              <a:latin typeface="+mj-lt"/>
            </a:endParaRPr>
          </a:p>
        </p:txBody>
      </p:sp>
    </p:spTree>
    <p:extLst>
      <p:ext uri="{BB962C8B-B14F-4D97-AF65-F5344CB8AC3E}">
        <p14:creationId xmlns:p14="http://schemas.microsoft.com/office/powerpoint/2010/main" val="334008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80D7C-664B-4423-9CF3-804B6BBEC754}"/>
              </a:ext>
            </a:extLst>
          </p:cNvPr>
          <p:cNvSpPr/>
          <p:nvPr/>
        </p:nvSpPr>
        <p:spPr>
          <a:xfrm>
            <a:off x="4171493" y="313792"/>
            <a:ext cx="7924800" cy="1200329"/>
          </a:xfrm>
          <a:prstGeom prst="rect">
            <a:avLst/>
          </a:prstGeom>
        </p:spPr>
        <p:txBody>
          <a:bodyPr wrap="square">
            <a:spAutoFit/>
          </a:bodyPr>
          <a:lstStyle/>
          <a:p>
            <a:pPr algn="r"/>
            <a:r>
              <a:rPr lang="en-US" altLang="en-US" sz="3600" b="1" dirty="0">
                <a:solidFill>
                  <a:schemeClr val="tx2"/>
                </a:solidFill>
                <a:latin typeface="Arial" panose="020B0604020202020204" pitchFamily="34" charset="0"/>
                <a:cs typeface="Arial" panose="020B0604020202020204" pitchFamily="34" charset="0"/>
              </a:rPr>
              <a:t>CIP Committee Members Contact Information</a:t>
            </a:r>
            <a:endParaRPr lang="en-US" sz="3600" dirty="0"/>
          </a:p>
        </p:txBody>
      </p:sp>
      <p:pic>
        <p:nvPicPr>
          <p:cNvPr id="5" name="Picture 4">
            <a:extLst>
              <a:ext uri="{FF2B5EF4-FFF2-40B4-BE49-F238E27FC236}">
                <a16:creationId xmlns:a16="http://schemas.microsoft.com/office/drawing/2014/main" id="{A78BB856-BB94-4C1F-9582-B49F1E4DC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547" y="4141763"/>
            <a:ext cx="1678432" cy="1280160"/>
          </a:xfrm>
          <a:prstGeom prst="rect">
            <a:avLst/>
          </a:prstGeom>
        </p:spPr>
      </p:pic>
      <p:pic>
        <p:nvPicPr>
          <p:cNvPr id="6" name="Picture 5">
            <a:extLst>
              <a:ext uri="{FF2B5EF4-FFF2-40B4-BE49-F238E27FC236}">
                <a16:creationId xmlns:a16="http://schemas.microsoft.com/office/drawing/2014/main" id="{8E383143-4E9B-4321-94DE-5C629977AF48}"/>
              </a:ext>
            </a:extLst>
          </p:cNvPr>
          <p:cNvPicPr>
            <a:picLocks noChangeAspect="1"/>
          </p:cNvPicPr>
          <p:nvPr/>
        </p:nvPicPr>
        <p:blipFill>
          <a:blip r:embed="rId3"/>
          <a:stretch>
            <a:fillRect/>
          </a:stretch>
        </p:blipFill>
        <p:spPr>
          <a:xfrm>
            <a:off x="4171493" y="4141763"/>
            <a:ext cx="2621979" cy="1737360"/>
          </a:xfrm>
          <a:prstGeom prst="rect">
            <a:avLst/>
          </a:prstGeom>
        </p:spPr>
      </p:pic>
      <p:pic>
        <p:nvPicPr>
          <p:cNvPr id="7" name="Picture 6">
            <a:extLst>
              <a:ext uri="{FF2B5EF4-FFF2-40B4-BE49-F238E27FC236}">
                <a16:creationId xmlns:a16="http://schemas.microsoft.com/office/drawing/2014/main" id="{08EE5279-654F-4D11-8452-368D9634C677}"/>
              </a:ext>
            </a:extLst>
          </p:cNvPr>
          <p:cNvPicPr>
            <a:picLocks noChangeAspect="1"/>
          </p:cNvPicPr>
          <p:nvPr/>
        </p:nvPicPr>
        <p:blipFill>
          <a:blip r:embed="rId4"/>
          <a:stretch>
            <a:fillRect/>
          </a:stretch>
        </p:blipFill>
        <p:spPr>
          <a:xfrm>
            <a:off x="6924219" y="4141763"/>
            <a:ext cx="2543993" cy="1737360"/>
          </a:xfrm>
          <a:prstGeom prst="rect">
            <a:avLst/>
          </a:prstGeom>
        </p:spPr>
      </p:pic>
      <p:pic>
        <p:nvPicPr>
          <p:cNvPr id="8" name="Content Placeholder 4">
            <a:extLst>
              <a:ext uri="{FF2B5EF4-FFF2-40B4-BE49-F238E27FC236}">
                <a16:creationId xmlns:a16="http://schemas.microsoft.com/office/drawing/2014/main" id="{90270A8C-6BC5-4AE2-A437-2D873F2C0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352" y="2209800"/>
            <a:ext cx="2390822" cy="731520"/>
          </a:xfrm>
          <a:prstGeom prst="rect">
            <a:avLst/>
          </a:prstGeom>
        </p:spPr>
      </p:pic>
      <p:pic>
        <p:nvPicPr>
          <p:cNvPr id="9" name="Picture 8">
            <a:extLst>
              <a:ext uri="{FF2B5EF4-FFF2-40B4-BE49-F238E27FC236}">
                <a16:creationId xmlns:a16="http://schemas.microsoft.com/office/drawing/2014/main" id="{18CA26FA-A2F1-4C0D-A2AA-9023614141FB}"/>
              </a:ext>
            </a:extLst>
          </p:cNvPr>
          <p:cNvPicPr>
            <a:picLocks noChangeAspect="1"/>
          </p:cNvPicPr>
          <p:nvPr/>
        </p:nvPicPr>
        <p:blipFill>
          <a:blip r:embed="rId6"/>
          <a:stretch>
            <a:fillRect/>
          </a:stretch>
        </p:blipFill>
        <p:spPr>
          <a:xfrm>
            <a:off x="4171493" y="2209800"/>
            <a:ext cx="2508813" cy="1371600"/>
          </a:xfrm>
          <a:prstGeom prst="rect">
            <a:avLst/>
          </a:prstGeom>
        </p:spPr>
      </p:pic>
      <p:pic>
        <p:nvPicPr>
          <p:cNvPr id="10" name="Picture 9">
            <a:extLst>
              <a:ext uri="{FF2B5EF4-FFF2-40B4-BE49-F238E27FC236}">
                <a16:creationId xmlns:a16="http://schemas.microsoft.com/office/drawing/2014/main" id="{C5170089-7CDA-40B2-A85C-F404B2C170A5}"/>
              </a:ext>
            </a:extLst>
          </p:cNvPr>
          <p:cNvPicPr>
            <a:picLocks noChangeAspect="1"/>
          </p:cNvPicPr>
          <p:nvPr/>
        </p:nvPicPr>
        <p:blipFill>
          <a:blip r:embed="rId7"/>
          <a:stretch>
            <a:fillRect/>
          </a:stretch>
        </p:blipFill>
        <p:spPr>
          <a:xfrm>
            <a:off x="6793472" y="2209800"/>
            <a:ext cx="3147107" cy="1371600"/>
          </a:xfrm>
          <a:prstGeom prst="rect">
            <a:avLst/>
          </a:prstGeom>
        </p:spPr>
      </p:pic>
    </p:spTree>
    <p:extLst>
      <p:ext uri="{BB962C8B-B14F-4D97-AF65-F5344CB8AC3E}">
        <p14:creationId xmlns:p14="http://schemas.microsoft.com/office/powerpoint/2010/main" val="3269996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612DB-F402-42B7-A541-279D17599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467" y="2258451"/>
            <a:ext cx="1240098" cy="1645920"/>
          </a:xfrm>
          <a:prstGeom prst="rect">
            <a:avLst/>
          </a:prstGeom>
        </p:spPr>
      </p:pic>
      <p:sp>
        <p:nvSpPr>
          <p:cNvPr id="3" name="Rectangle 2">
            <a:extLst>
              <a:ext uri="{FF2B5EF4-FFF2-40B4-BE49-F238E27FC236}">
                <a16:creationId xmlns:a16="http://schemas.microsoft.com/office/drawing/2014/main" id="{072243E7-6DFD-4C2A-8BC3-9E655EB5FD9A}"/>
              </a:ext>
            </a:extLst>
          </p:cNvPr>
          <p:cNvSpPr/>
          <p:nvPr/>
        </p:nvSpPr>
        <p:spPr>
          <a:xfrm>
            <a:off x="4173416" y="366347"/>
            <a:ext cx="7924800" cy="1200329"/>
          </a:xfrm>
          <a:prstGeom prst="rect">
            <a:avLst/>
          </a:prstGeom>
        </p:spPr>
        <p:txBody>
          <a:bodyPr wrap="square">
            <a:spAutoFit/>
          </a:bodyPr>
          <a:lstStyle/>
          <a:p>
            <a:pPr algn="r"/>
            <a:r>
              <a:rPr lang="en-US" altLang="en-US" sz="3600" b="1" dirty="0">
                <a:solidFill>
                  <a:schemeClr val="tx2"/>
                </a:solidFill>
                <a:latin typeface="+mj-lt"/>
                <a:cs typeface="Arial" panose="020B0604020202020204" pitchFamily="34" charset="0"/>
              </a:rPr>
              <a:t>CIP Committee Members Contact Information</a:t>
            </a:r>
            <a:endParaRPr lang="en-US" sz="3600" dirty="0">
              <a:latin typeface="+mj-lt"/>
            </a:endParaRPr>
          </a:p>
        </p:txBody>
      </p:sp>
      <p:pic>
        <p:nvPicPr>
          <p:cNvPr id="4" name="Picture 3">
            <a:extLst>
              <a:ext uri="{FF2B5EF4-FFF2-40B4-BE49-F238E27FC236}">
                <a16:creationId xmlns:a16="http://schemas.microsoft.com/office/drawing/2014/main" id="{87CF3705-1553-45F3-A78E-F11CEF08B6DD}"/>
              </a:ext>
            </a:extLst>
          </p:cNvPr>
          <p:cNvPicPr>
            <a:picLocks noChangeAspect="1"/>
          </p:cNvPicPr>
          <p:nvPr/>
        </p:nvPicPr>
        <p:blipFill>
          <a:blip r:embed="rId3"/>
          <a:stretch>
            <a:fillRect/>
          </a:stretch>
        </p:blipFill>
        <p:spPr>
          <a:xfrm>
            <a:off x="3858110" y="2258451"/>
            <a:ext cx="2581275" cy="1504950"/>
          </a:xfrm>
          <a:prstGeom prst="rect">
            <a:avLst/>
          </a:prstGeom>
        </p:spPr>
      </p:pic>
      <p:pic>
        <p:nvPicPr>
          <p:cNvPr id="5" name="Picture 4">
            <a:extLst>
              <a:ext uri="{FF2B5EF4-FFF2-40B4-BE49-F238E27FC236}">
                <a16:creationId xmlns:a16="http://schemas.microsoft.com/office/drawing/2014/main" id="{D9405461-4565-466E-AF8D-9D1EA92018FE}"/>
              </a:ext>
            </a:extLst>
          </p:cNvPr>
          <p:cNvPicPr>
            <a:picLocks noChangeAspect="1"/>
          </p:cNvPicPr>
          <p:nvPr/>
        </p:nvPicPr>
        <p:blipFill>
          <a:blip r:embed="rId4"/>
          <a:stretch>
            <a:fillRect/>
          </a:stretch>
        </p:blipFill>
        <p:spPr>
          <a:xfrm>
            <a:off x="7258380" y="2258451"/>
            <a:ext cx="2362200" cy="1295400"/>
          </a:xfrm>
          <a:prstGeom prst="rect">
            <a:avLst/>
          </a:prstGeom>
        </p:spPr>
      </p:pic>
      <p:pic>
        <p:nvPicPr>
          <p:cNvPr id="6" name="Picture 5">
            <a:extLst>
              <a:ext uri="{FF2B5EF4-FFF2-40B4-BE49-F238E27FC236}">
                <a16:creationId xmlns:a16="http://schemas.microsoft.com/office/drawing/2014/main" id="{08756AFA-BED7-43B2-A68C-8F4CEA9CB58A}"/>
              </a:ext>
            </a:extLst>
          </p:cNvPr>
          <p:cNvPicPr>
            <a:picLocks noChangeAspect="1"/>
          </p:cNvPicPr>
          <p:nvPr/>
        </p:nvPicPr>
        <p:blipFill>
          <a:blip r:embed="rId5"/>
          <a:stretch>
            <a:fillRect/>
          </a:stretch>
        </p:blipFill>
        <p:spPr>
          <a:xfrm>
            <a:off x="5640266" y="4719932"/>
            <a:ext cx="2495550" cy="1200150"/>
          </a:xfrm>
          <a:prstGeom prst="rect">
            <a:avLst/>
          </a:prstGeom>
        </p:spPr>
      </p:pic>
    </p:spTree>
    <p:extLst>
      <p:ext uri="{BB962C8B-B14F-4D97-AF65-F5344CB8AC3E}">
        <p14:creationId xmlns:p14="http://schemas.microsoft.com/office/powerpoint/2010/main" val="186885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19655" y="398585"/>
            <a:ext cx="9686543" cy="838200"/>
          </a:xfrm>
        </p:spPr>
        <p:txBody>
          <a:bodyPr>
            <a:normAutofit/>
          </a:bodyPr>
          <a:lstStyle/>
          <a:p>
            <a:r>
              <a:rPr lang="en-US" altLang="en-US" sz="2800" dirty="0">
                <a:solidFill>
                  <a:schemeClr val="tx2"/>
                </a:solidFill>
              </a:rPr>
              <a:t>   </a:t>
            </a:r>
            <a:r>
              <a:rPr lang="en-US" altLang="en-US" b="1" dirty="0">
                <a:solidFill>
                  <a:schemeClr val="tx2"/>
                </a:solidFill>
                <a:cs typeface="Arial" panose="020B0604020202020204" pitchFamily="34" charset="0"/>
              </a:rPr>
              <a:t>Six (5) CIP Partners</a:t>
            </a:r>
          </a:p>
        </p:txBody>
      </p:sp>
      <p:sp>
        <p:nvSpPr>
          <p:cNvPr id="12291" name="Content Placeholder 2"/>
          <p:cNvSpPr>
            <a:spLocks noGrp="1"/>
          </p:cNvSpPr>
          <p:nvPr>
            <p:ph sz="quarter" idx="1"/>
          </p:nvPr>
        </p:nvSpPr>
        <p:spPr>
          <a:xfrm>
            <a:off x="167054" y="1800225"/>
            <a:ext cx="11834446" cy="5057775"/>
          </a:xfrm>
        </p:spPr>
        <p:txBody>
          <a:bodyPr>
            <a:normAutofit/>
          </a:bodyPr>
          <a:lstStyle/>
          <a:p>
            <a:pPr>
              <a:lnSpc>
                <a:spcPct val="150000"/>
              </a:lnSpc>
            </a:pPr>
            <a:r>
              <a:rPr lang="en-US" altLang="en-US" b="1" dirty="0"/>
              <a:t>Asian American Contractors Association of Texas (AACATX)</a:t>
            </a:r>
          </a:p>
          <a:p>
            <a:pPr>
              <a:lnSpc>
                <a:spcPct val="150000"/>
              </a:lnSpc>
            </a:pPr>
            <a:r>
              <a:rPr lang="en-US" altLang="en-US" b="1" dirty="0"/>
              <a:t>Associated General Contractors of Texas (AGC)</a:t>
            </a:r>
          </a:p>
          <a:p>
            <a:pPr>
              <a:lnSpc>
                <a:spcPct val="150000"/>
              </a:lnSpc>
            </a:pPr>
            <a:r>
              <a:rPr lang="en-US" altLang="en-US" b="1" dirty="0">
                <a:solidFill>
                  <a:schemeClr val="tx1"/>
                </a:solidFill>
              </a:rPr>
              <a:t>North Texas Tollway Authority (NTTA) </a:t>
            </a:r>
          </a:p>
          <a:p>
            <a:pPr>
              <a:lnSpc>
                <a:spcPct val="150000"/>
              </a:lnSpc>
            </a:pPr>
            <a:r>
              <a:rPr lang="en-US" altLang="en-US" b="1" dirty="0"/>
              <a:t>Regional Hispanic Contractors Association (RHCA)</a:t>
            </a:r>
          </a:p>
          <a:p>
            <a:pPr>
              <a:lnSpc>
                <a:spcPct val="150000"/>
              </a:lnSpc>
            </a:pPr>
            <a:r>
              <a:rPr lang="en-US" altLang="en-US" b="1" dirty="0"/>
              <a:t>Texas Department of Transportation (TxDOT) </a:t>
            </a:r>
          </a:p>
          <a:p>
            <a:pPr marL="0" indent="0">
              <a:lnSpc>
                <a:spcPct val="150000"/>
              </a:lnSpc>
              <a:buNone/>
            </a:pPr>
            <a:endParaRPr lang="en-US" altLang="en-US" b="1" dirty="0"/>
          </a:p>
          <a:p>
            <a:pPr marL="0" indent="0">
              <a:lnSpc>
                <a:spcPct val="150000"/>
              </a:lnSpc>
              <a:buNone/>
            </a:pPr>
            <a:endParaRPr lang="en-US" altLang="en-US" b="1" dirty="0"/>
          </a:p>
          <a:p>
            <a:pPr marL="0" indent="0">
              <a:lnSpc>
                <a:spcPct val="150000"/>
              </a:lnSpc>
              <a:buNone/>
            </a:pPr>
            <a:endParaRPr lang="en-US" altLang="en-US" b="1" dirty="0">
              <a:solidFill>
                <a:schemeClr val="tx1"/>
              </a:solidFill>
            </a:endParaRPr>
          </a:p>
          <a:p>
            <a:pPr marL="0" indent="0">
              <a:lnSpc>
                <a:spcPct val="150000"/>
              </a:lnSpc>
              <a:buNone/>
            </a:pPr>
            <a:endParaRPr lang="en-US" altLang="en-US" b="1" dirty="0">
              <a:solidFill>
                <a:schemeClr val="tx1"/>
              </a:solidFill>
            </a:endParaRPr>
          </a:p>
        </p:txBody>
      </p:sp>
      <p:pic>
        <p:nvPicPr>
          <p:cNvPr id="4" name="Picture 3">
            <a:extLst>
              <a:ext uri="{FF2B5EF4-FFF2-40B4-BE49-F238E27FC236}">
                <a16:creationId xmlns:a16="http://schemas.microsoft.com/office/drawing/2014/main" id="{34E84B28-8DA9-4600-8F3B-7C9C110187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29" y="5373858"/>
            <a:ext cx="1691686" cy="1280160"/>
          </a:xfrm>
          <a:prstGeom prst="rect">
            <a:avLst/>
          </a:prstGeom>
        </p:spPr>
      </p:pic>
      <p:pic>
        <p:nvPicPr>
          <p:cNvPr id="5" name="Picture 4">
            <a:extLst>
              <a:ext uri="{FF2B5EF4-FFF2-40B4-BE49-F238E27FC236}">
                <a16:creationId xmlns:a16="http://schemas.microsoft.com/office/drawing/2014/main" id="{D092D92C-0432-4316-BB9C-2E4E7B7D0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551" y="5282418"/>
            <a:ext cx="1461819" cy="1463040"/>
          </a:xfrm>
          <a:prstGeom prst="rect">
            <a:avLst/>
          </a:prstGeom>
        </p:spPr>
      </p:pic>
      <p:pic>
        <p:nvPicPr>
          <p:cNvPr id="6" name="Content Placeholder 4">
            <a:extLst>
              <a:ext uri="{FF2B5EF4-FFF2-40B4-BE49-F238E27FC236}">
                <a16:creationId xmlns:a16="http://schemas.microsoft.com/office/drawing/2014/main" id="{E090CC2B-B2A8-4CA7-B326-B40E23828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382" y="5648178"/>
            <a:ext cx="2390822" cy="731520"/>
          </a:xfrm>
          <a:prstGeom prst="rect">
            <a:avLst/>
          </a:prstGeom>
        </p:spPr>
      </p:pic>
      <p:pic>
        <p:nvPicPr>
          <p:cNvPr id="7" name="Picture 6">
            <a:extLst>
              <a:ext uri="{FF2B5EF4-FFF2-40B4-BE49-F238E27FC236}">
                <a16:creationId xmlns:a16="http://schemas.microsoft.com/office/drawing/2014/main" id="{1D893331-2A0F-4129-9012-10555045A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0047" y="5282418"/>
            <a:ext cx="1678432" cy="1280160"/>
          </a:xfrm>
          <a:prstGeom prst="rect">
            <a:avLst/>
          </a:prstGeom>
        </p:spPr>
      </p:pic>
      <p:pic>
        <p:nvPicPr>
          <p:cNvPr id="8" name="Picture 7">
            <a:extLst>
              <a:ext uri="{FF2B5EF4-FFF2-40B4-BE49-F238E27FC236}">
                <a16:creationId xmlns:a16="http://schemas.microsoft.com/office/drawing/2014/main" id="{066DF8A0-08C5-474A-86A8-48C13CB4AC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1076" y="5090745"/>
            <a:ext cx="1240098" cy="1645920"/>
          </a:xfrm>
          <a:prstGeom prst="rect">
            <a:avLst/>
          </a:prstGeom>
        </p:spPr>
      </p:pic>
    </p:spTree>
    <p:extLst>
      <p:ext uri="{BB962C8B-B14F-4D97-AF65-F5344CB8AC3E}">
        <p14:creationId xmlns:p14="http://schemas.microsoft.com/office/powerpoint/2010/main" val="3516051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A90D-BEB6-4A41-A0E3-79802E9CA438}"/>
              </a:ext>
            </a:extLst>
          </p:cNvPr>
          <p:cNvSpPr>
            <a:spLocks noGrp="1"/>
          </p:cNvSpPr>
          <p:nvPr>
            <p:ph type="title"/>
          </p:nvPr>
        </p:nvSpPr>
        <p:spPr>
          <a:xfrm>
            <a:off x="2567490" y="838200"/>
            <a:ext cx="7024744" cy="990600"/>
          </a:xfrm>
        </p:spPr>
        <p:txBody>
          <a:bodyPr>
            <a:normAutofit fontScale="90000"/>
          </a:bodyPr>
          <a:lstStyle/>
          <a:p>
            <a:pPr algn="ctr"/>
            <a:r>
              <a:rPr lang="en-US" b="1" dirty="0">
                <a:solidFill>
                  <a:schemeClr val="tx2"/>
                </a:solidFill>
              </a:rPr>
              <a:t>Virtual Networking Session</a:t>
            </a:r>
          </a:p>
        </p:txBody>
      </p:sp>
      <p:sp>
        <p:nvSpPr>
          <p:cNvPr id="3" name="Content Placeholder 2">
            <a:extLst>
              <a:ext uri="{FF2B5EF4-FFF2-40B4-BE49-F238E27FC236}">
                <a16:creationId xmlns:a16="http://schemas.microsoft.com/office/drawing/2014/main" id="{93168B04-9D07-4074-97F5-EF008451FB8E}"/>
              </a:ext>
            </a:extLst>
          </p:cNvPr>
          <p:cNvSpPr>
            <a:spLocks noGrp="1"/>
          </p:cNvSpPr>
          <p:nvPr>
            <p:ph idx="1"/>
          </p:nvPr>
        </p:nvSpPr>
        <p:spPr>
          <a:xfrm>
            <a:off x="2567493" y="2057399"/>
            <a:ext cx="6777317" cy="4369777"/>
          </a:xfrm>
        </p:spPr>
        <p:txBody>
          <a:bodyPr>
            <a:normAutofit/>
          </a:bodyPr>
          <a:lstStyle/>
          <a:p>
            <a:pPr marL="68580" indent="0" algn="ctr">
              <a:buNone/>
            </a:pPr>
            <a:r>
              <a:rPr lang="en-US" b="1" dirty="0">
                <a:solidFill>
                  <a:schemeClr val="tx1"/>
                </a:solidFill>
              </a:rPr>
              <a:t>The webinar session will stay open for </a:t>
            </a:r>
            <a:r>
              <a:rPr lang="en-US" b="1" dirty="0"/>
              <a:t>20</a:t>
            </a:r>
            <a:r>
              <a:rPr lang="en-US" b="1" dirty="0">
                <a:solidFill>
                  <a:schemeClr val="tx1"/>
                </a:solidFill>
              </a:rPr>
              <a:t> minutes to network:</a:t>
            </a:r>
          </a:p>
          <a:p>
            <a:pPr marL="68580" indent="0">
              <a:buNone/>
            </a:pPr>
            <a:endParaRPr lang="en-US" dirty="0">
              <a:solidFill>
                <a:schemeClr val="tx1"/>
              </a:solidFill>
            </a:endParaRPr>
          </a:p>
          <a:p>
            <a:r>
              <a:rPr lang="en-US" dirty="0">
                <a:solidFill>
                  <a:schemeClr val="tx1"/>
                </a:solidFill>
              </a:rPr>
              <a:t>Share information and direct contact information amongst each other</a:t>
            </a:r>
          </a:p>
          <a:p>
            <a:r>
              <a:rPr lang="en-US" dirty="0">
                <a:solidFill>
                  <a:schemeClr val="tx1"/>
                </a:solidFill>
              </a:rPr>
              <a:t>Ask and answer questions that are private or in public chat</a:t>
            </a:r>
          </a:p>
          <a:p>
            <a:r>
              <a:rPr lang="en-US" dirty="0">
                <a:solidFill>
                  <a:schemeClr val="tx1"/>
                </a:solidFill>
              </a:rPr>
              <a:t>Engage with each other beyond CIP platform</a:t>
            </a:r>
          </a:p>
          <a:p>
            <a:r>
              <a:rPr lang="en-US" dirty="0"/>
              <a:t>All chat information, presentation and registration information will posted on CIP website </a:t>
            </a:r>
            <a:r>
              <a:rPr lang="en-US" dirty="0">
                <a:hlinkClick r:id="rId2"/>
              </a:rPr>
              <a:t>www.keepitmovingdallas.com</a:t>
            </a:r>
            <a:r>
              <a:rPr lang="en-US" dirty="0"/>
              <a:t>  </a:t>
            </a:r>
            <a:endParaRPr lang="en-US" dirty="0">
              <a:solidFill>
                <a:schemeClr val="tx1"/>
              </a:solidFill>
            </a:endParaRPr>
          </a:p>
        </p:txBody>
      </p:sp>
    </p:spTree>
    <p:extLst>
      <p:ext uri="{BB962C8B-B14F-4D97-AF65-F5344CB8AC3E}">
        <p14:creationId xmlns:p14="http://schemas.microsoft.com/office/powerpoint/2010/main" val="2529709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Picture 11">
            <a:extLst>
              <a:ext uri="{FF2B5EF4-FFF2-40B4-BE49-F238E27FC236}">
                <a16:creationId xmlns:a16="http://schemas.microsoft.com/office/drawing/2014/main" id="{5DE20DFA-89DB-4DCD-9C6A-E6F94CA7549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61" name="Picture 13">
            <a:extLst>
              <a:ext uri="{FF2B5EF4-FFF2-40B4-BE49-F238E27FC236}">
                <a16:creationId xmlns:a16="http://schemas.microsoft.com/office/drawing/2014/main" id="{B606DC21-B3AA-4AE9-844F-E667E84438D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62" name="Rectangle 15">
            <a:extLst>
              <a:ext uri="{FF2B5EF4-FFF2-40B4-BE49-F238E27FC236}">
                <a16:creationId xmlns:a16="http://schemas.microsoft.com/office/drawing/2014/main" id="{DEBAC884-F4E0-4CB2-B4C9-A223E24E5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60126"/>
            <a:ext cx="12192000" cy="249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771525" y="5027078"/>
            <a:ext cx="10820400" cy="821268"/>
          </a:xfrm>
        </p:spPr>
        <p:txBody>
          <a:bodyPr vert="horz" lIns="91440" tIns="45720" rIns="91440" bIns="45720" rtlCol="0" anchor="b">
            <a:normAutofit/>
          </a:bodyPr>
          <a:lstStyle/>
          <a:p>
            <a:pPr algn="ctr"/>
            <a:r>
              <a:rPr lang="en-US" sz="4400" dirty="0"/>
              <a:t>Thank you for joining us!  </a:t>
            </a:r>
          </a:p>
        </p:txBody>
      </p:sp>
      <p:pic>
        <p:nvPicPr>
          <p:cNvPr id="7" name="Picture 6" descr="DEW: My First Blog Award - LIEBSTER"/>
          <p:cNvPicPr>
            <a:picLocks noChangeAspect="1"/>
          </p:cNvPicPr>
          <p:nvPr/>
        </p:nvPicPr>
        <p:blipFill rotWithShape="1">
          <a:blip r:embed="rId5">
            <a:extLst>
              <a:ext uri="{28A0092B-C50C-407E-A947-70E740481C1C}">
                <a14:useLocalDpi xmlns:a14="http://schemas.microsoft.com/office/drawing/2010/main" val="0"/>
              </a:ext>
            </a:extLst>
          </a:blip>
          <a:srcRect t="33040" r="1" b="25349"/>
          <a:stretch/>
        </p:blipFill>
        <p:spPr>
          <a:xfrm>
            <a:off x="685855" y="1441450"/>
            <a:ext cx="10820290" cy="3478161"/>
          </a:xfrm>
          <a:prstGeom prst="rect">
            <a:avLst/>
          </a:prstGeom>
        </p:spPr>
      </p:pic>
    </p:spTree>
    <p:extLst>
      <p:ext uri="{BB962C8B-B14F-4D97-AF65-F5344CB8AC3E}">
        <p14:creationId xmlns:p14="http://schemas.microsoft.com/office/powerpoint/2010/main" val="66682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533400"/>
            <a:ext cx="8583168" cy="762000"/>
          </a:xfrm>
        </p:spPr>
        <p:txBody>
          <a:bodyPr>
            <a:normAutofit/>
          </a:bodyPr>
          <a:lstStyle/>
          <a:p>
            <a:r>
              <a:rPr lang="en-US" b="1" dirty="0">
                <a:solidFill>
                  <a:schemeClr val="tx2"/>
                </a:solidFill>
              </a:rPr>
              <a:t>CIP Goals</a:t>
            </a:r>
          </a:p>
        </p:txBody>
      </p:sp>
      <p:sp>
        <p:nvSpPr>
          <p:cNvPr id="3" name="Content Placeholder 2"/>
          <p:cNvSpPr>
            <a:spLocks noGrp="1"/>
          </p:cNvSpPr>
          <p:nvPr>
            <p:ph idx="1"/>
          </p:nvPr>
        </p:nvSpPr>
        <p:spPr>
          <a:xfrm>
            <a:off x="640080" y="2103120"/>
            <a:ext cx="10881359" cy="4069080"/>
          </a:xfrm>
        </p:spPr>
        <p:txBody>
          <a:bodyPr>
            <a:normAutofit/>
          </a:bodyPr>
          <a:lstStyle/>
          <a:p>
            <a:r>
              <a:rPr lang="en-US" altLang="en-US" dirty="0">
                <a:solidFill>
                  <a:schemeClr val="tx1"/>
                </a:solidFill>
              </a:rPr>
              <a:t>Expand pool of qualified D/M/SBE and HUB Firms certified to perform heavy highway construction.</a:t>
            </a:r>
          </a:p>
          <a:p>
            <a:endParaRPr lang="en-US" altLang="en-US" dirty="0">
              <a:solidFill>
                <a:schemeClr val="tx1"/>
              </a:solidFill>
            </a:endParaRPr>
          </a:p>
          <a:p>
            <a:r>
              <a:rPr lang="en-US" altLang="en-US" dirty="0">
                <a:solidFill>
                  <a:schemeClr val="tx1"/>
                </a:solidFill>
              </a:rPr>
              <a:t>Increase dollars spending with local D/M/W/SBE and HUB Firms in heavy highway construction.</a:t>
            </a:r>
          </a:p>
          <a:p>
            <a:endParaRPr lang="en-US" altLang="en-US" dirty="0">
              <a:solidFill>
                <a:schemeClr val="tx1"/>
              </a:solidFill>
            </a:endParaRPr>
          </a:p>
          <a:p>
            <a:r>
              <a:rPr lang="en-US" altLang="en-US" dirty="0">
                <a:solidFill>
                  <a:schemeClr val="tx1"/>
                </a:solidFill>
              </a:rPr>
              <a:t>Grow bonding capacity of D/M/W/SBE and HUB Firms.</a:t>
            </a:r>
          </a:p>
          <a:p>
            <a:endParaRPr lang="en-US" altLang="en-US" dirty="0">
              <a:solidFill>
                <a:schemeClr val="tx1"/>
              </a:solidFill>
            </a:endParaRPr>
          </a:p>
          <a:p>
            <a:r>
              <a:rPr lang="en-US" altLang="en-US" dirty="0">
                <a:solidFill>
                  <a:schemeClr val="tx1"/>
                </a:solidFill>
              </a:rPr>
              <a:t>Increase number of D/M/W/SBE and HUB Firms serving in prime roles. </a:t>
            </a:r>
          </a:p>
          <a:p>
            <a:pPr marL="68580" indent="0">
              <a:buNone/>
            </a:pPr>
            <a:endParaRPr lang="en-US" altLang="en-US" dirty="0">
              <a:solidFill>
                <a:schemeClr val="tx1"/>
              </a:solidFill>
            </a:endParaRPr>
          </a:p>
          <a:p>
            <a:endParaRPr lang="en-US" dirty="0"/>
          </a:p>
        </p:txBody>
      </p:sp>
    </p:spTree>
    <p:extLst>
      <p:ext uri="{BB962C8B-B14F-4D97-AF65-F5344CB8AC3E}">
        <p14:creationId xmlns:p14="http://schemas.microsoft.com/office/powerpoint/2010/main" val="139350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F527-E84E-4475-8CB1-70ACDE5F00CF}"/>
              </a:ext>
            </a:extLst>
          </p:cNvPr>
          <p:cNvSpPr>
            <a:spLocks noGrp="1"/>
          </p:cNvSpPr>
          <p:nvPr>
            <p:ph type="title"/>
          </p:nvPr>
        </p:nvSpPr>
        <p:spPr>
          <a:xfrm>
            <a:off x="2603108" y="395655"/>
            <a:ext cx="9237403" cy="1257300"/>
          </a:xfrm>
        </p:spPr>
        <p:txBody>
          <a:bodyPr>
            <a:normAutofit/>
          </a:bodyPr>
          <a:lstStyle/>
          <a:p>
            <a:r>
              <a:rPr lang="en-US" sz="3600" b="1" dirty="0">
                <a:solidFill>
                  <a:schemeClr val="tx2"/>
                </a:solidFill>
              </a:rPr>
              <a:t>CIP Website</a:t>
            </a:r>
            <a:br>
              <a:rPr lang="en-US" sz="3600" b="1" dirty="0">
                <a:solidFill>
                  <a:schemeClr val="tx2"/>
                </a:solidFill>
              </a:rPr>
            </a:br>
            <a:r>
              <a:rPr lang="en-US" sz="3600" b="1" dirty="0">
                <a:solidFill>
                  <a:schemeClr val="tx2"/>
                </a:solidFill>
              </a:rPr>
              <a:t>www.keepitmovingdallas.com</a:t>
            </a:r>
            <a:endParaRPr lang="en-US" sz="3600" dirty="0">
              <a:solidFill>
                <a:schemeClr val="tx2"/>
              </a:solidFill>
            </a:endParaRPr>
          </a:p>
        </p:txBody>
      </p:sp>
      <p:pic>
        <p:nvPicPr>
          <p:cNvPr id="4" name="Content Placeholder 5">
            <a:extLst>
              <a:ext uri="{FF2B5EF4-FFF2-40B4-BE49-F238E27FC236}">
                <a16:creationId xmlns:a16="http://schemas.microsoft.com/office/drawing/2014/main" id="{58F39906-E097-4A04-B8D0-6E6B9A5935B6}"/>
              </a:ext>
            </a:extLst>
          </p:cNvPr>
          <p:cNvPicPr>
            <a:picLocks noGrp="1" noChangeAspect="1"/>
          </p:cNvPicPr>
          <p:nvPr>
            <p:ph idx="1"/>
          </p:nvPr>
        </p:nvPicPr>
        <p:blipFill>
          <a:blip r:embed="rId2"/>
          <a:stretch>
            <a:fillRect/>
          </a:stretch>
        </p:blipFill>
        <p:spPr>
          <a:xfrm>
            <a:off x="2172286" y="2165838"/>
            <a:ext cx="8213231" cy="4297680"/>
          </a:xfrm>
          <a:prstGeom prst="rect">
            <a:avLst/>
          </a:prstGeom>
        </p:spPr>
      </p:pic>
      <p:sp>
        <p:nvSpPr>
          <p:cNvPr id="3" name="Arrow: Down 2">
            <a:extLst>
              <a:ext uri="{FF2B5EF4-FFF2-40B4-BE49-F238E27FC236}">
                <a16:creationId xmlns:a16="http://schemas.microsoft.com/office/drawing/2014/main" id="{EF9A740B-137A-447D-80A8-D3EB55722CC8}"/>
              </a:ext>
            </a:extLst>
          </p:cNvPr>
          <p:cNvSpPr/>
          <p:nvPr/>
        </p:nvSpPr>
        <p:spPr>
          <a:xfrm>
            <a:off x="7640517" y="2236176"/>
            <a:ext cx="237391" cy="579824"/>
          </a:xfrm>
          <a:prstGeom prst="downArrow">
            <a:avLst>
              <a:gd name="adj1" fmla="val 42743"/>
              <a:gd name="adj2" fmla="val 5000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75000"/>
                </a:schemeClr>
              </a:solidFill>
            </a:endParaRPr>
          </a:p>
        </p:txBody>
      </p:sp>
    </p:spTree>
    <p:extLst>
      <p:ext uri="{BB962C8B-B14F-4D97-AF65-F5344CB8AC3E}">
        <p14:creationId xmlns:p14="http://schemas.microsoft.com/office/powerpoint/2010/main" val="23255717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heme/_rels/them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Angles">
  <a:themeElements>
    <a:clrScheme name="Custom 10">
      <a:dk1>
        <a:srgbClr val="000000"/>
      </a:dk1>
      <a:lt1>
        <a:srgbClr val="FFFFFF"/>
      </a:lt1>
      <a:dk2>
        <a:srgbClr val="D01628"/>
      </a:dk2>
      <a:lt2>
        <a:srgbClr val="C8C8B1"/>
      </a:lt2>
      <a:accent1>
        <a:srgbClr val="CCCCCC"/>
      </a:accent1>
      <a:accent2>
        <a:srgbClr val="EBB700"/>
      </a:accent2>
      <a:accent3>
        <a:srgbClr val="747678"/>
      </a:accent3>
      <a:accent4>
        <a:srgbClr val="F4F4EF"/>
      </a:accent4>
      <a:accent5>
        <a:srgbClr val="EA5F00"/>
      </a:accent5>
      <a:accent6>
        <a:srgbClr val="B4B392"/>
      </a:accent6>
      <a:hlink>
        <a:srgbClr val="CC9900"/>
      </a:hlink>
      <a:folHlink>
        <a:srgbClr val="969696"/>
      </a:folHlink>
    </a:clrScheme>
    <a:fontScheme name="Custom 1">
      <a:majorFont>
        <a:latin typeface="Ferrovial"/>
        <a:ea typeface=""/>
        <a:cs typeface=""/>
      </a:majorFont>
      <a:minorFont>
        <a:latin typeface="Ferrovial"/>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2640</TotalTime>
  <Words>2561</Words>
  <Application>Microsoft Office PowerPoint</Application>
  <PresentationFormat>Widescreen</PresentationFormat>
  <Paragraphs>500</Paragraphs>
  <Slides>71</Slides>
  <Notes>25</Notes>
  <HiddenSlides>0</HiddenSlides>
  <MMClips>0</MMClips>
  <ScaleCrop>false</ScaleCrop>
  <HeadingPairs>
    <vt:vector size="8" baseType="variant">
      <vt:variant>
        <vt:lpstr>Fonts Used</vt:lpstr>
      </vt:variant>
      <vt:variant>
        <vt:i4>23</vt:i4>
      </vt:variant>
      <vt:variant>
        <vt:lpstr>Theme</vt:lpstr>
      </vt:variant>
      <vt:variant>
        <vt:i4>2</vt:i4>
      </vt:variant>
      <vt:variant>
        <vt:lpstr>Embedded OLE Servers</vt:lpstr>
      </vt:variant>
      <vt:variant>
        <vt:i4>2</vt:i4>
      </vt:variant>
      <vt:variant>
        <vt:lpstr>Slide Titles</vt:lpstr>
      </vt:variant>
      <vt:variant>
        <vt:i4>71</vt:i4>
      </vt:variant>
    </vt:vector>
  </HeadingPairs>
  <TitlesOfParts>
    <vt:vector size="98" baseType="lpstr">
      <vt:lpstr>ＭＳ Ｐゴシック</vt:lpstr>
      <vt:lpstr>-apple-system</vt:lpstr>
      <vt:lpstr>Arial</vt:lpstr>
      <vt:lpstr>Bebas Neue</vt:lpstr>
      <vt:lpstr>Calibri</vt:lpstr>
      <vt:lpstr>Century Gothic</vt:lpstr>
      <vt:lpstr>Ferrovial</vt:lpstr>
      <vt:lpstr>Ferrovial New Bold</vt:lpstr>
      <vt:lpstr>Ferrovial New Regular</vt:lpstr>
      <vt:lpstr>Franklin Gothic Book</vt:lpstr>
      <vt:lpstr>Franklin Gothic Medium Cond</vt:lpstr>
      <vt:lpstr>Gill Sans</vt:lpstr>
      <vt:lpstr>Helvetica Light</vt:lpstr>
      <vt:lpstr>Montserrat-Regular</vt:lpstr>
      <vt:lpstr>Segoe UI</vt:lpstr>
      <vt:lpstr>Segoe UI Semilight</vt:lpstr>
      <vt:lpstr>Source Sans Pro</vt:lpstr>
      <vt:lpstr>Times New Roman</vt:lpstr>
      <vt:lpstr>Trebuchet MS</vt:lpstr>
      <vt:lpstr>Tunga</vt:lpstr>
      <vt:lpstr>Wingdings</vt:lpstr>
      <vt:lpstr>Wingdings 3</vt:lpstr>
      <vt:lpstr>ヒラギノ角ゴ ProN W3</vt:lpstr>
      <vt:lpstr>Vapor Trail</vt:lpstr>
      <vt:lpstr>Angles</vt:lpstr>
      <vt:lpstr>think-cell Slide</vt:lpstr>
      <vt:lpstr>Worksheet</vt:lpstr>
      <vt:lpstr>Cooperative Inclusion Plan (CIP) November 12th, 2020 10:00 a.m.-12:00 p.m.  </vt:lpstr>
      <vt:lpstr>Event Logistics</vt:lpstr>
      <vt:lpstr>Agenda</vt:lpstr>
      <vt:lpstr>Opening remarks</vt:lpstr>
      <vt:lpstr>Cooperative Inclusion Plan</vt:lpstr>
      <vt:lpstr>      What is (CIP)?   </vt:lpstr>
      <vt:lpstr>   Six (5) CIP Partners</vt:lpstr>
      <vt:lpstr>CIP Goals</vt:lpstr>
      <vt:lpstr>CIP Website www.keepitmovingdallas.com</vt:lpstr>
      <vt:lpstr>Cooperative Inclusion Plan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Electronic Response – Important Steps</vt:lpstr>
      <vt:lpstr>Locating &amp; Joining Virtual Meetings</vt:lpstr>
      <vt:lpstr>PowerPoint Presentation</vt:lpstr>
      <vt:lpstr>Polling Question #1</vt:lpstr>
      <vt:lpstr>              </vt:lpstr>
      <vt:lpstr>PowerPoint Presentation</vt:lpstr>
      <vt:lpstr>TUCP Certifying Agency Region Map</vt:lpstr>
      <vt:lpstr>PowerPoint Presentation</vt:lpstr>
      <vt:lpstr>Types of Certification</vt:lpstr>
      <vt:lpstr>Benefits of Certification</vt:lpstr>
      <vt:lpstr>ACDBE/DBE Program</vt:lpstr>
      <vt:lpstr>PowerPoint Presentation</vt:lpstr>
      <vt:lpstr>PowerPoint Presentation</vt:lpstr>
      <vt:lpstr>PowerPoint Presentation</vt:lpstr>
      <vt:lpstr>PowerPoint Presentation</vt:lpstr>
      <vt:lpstr>PowerPoint Presentation</vt:lpstr>
      <vt:lpstr>How to Apply</vt:lpstr>
      <vt:lpstr>PowerPoint Presentation</vt:lpstr>
      <vt:lpstr>PowerPoint Presentation</vt:lpstr>
      <vt:lpstr>You’re certified! Now What?</vt:lpstr>
      <vt:lpstr>Contact Us</vt:lpstr>
      <vt:lpstr>Feel free to contact me: </vt:lpstr>
      <vt:lpstr>Polling Question #2</vt:lpstr>
      <vt:lpstr>Getting ready to do business with  Webber</vt:lpstr>
      <vt:lpstr>Introduce yourself</vt:lpstr>
      <vt:lpstr>Next Steps…</vt:lpstr>
      <vt:lpstr>PowerPoint Presentation</vt:lpstr>
      <vt:lpstr>PowerPoint Presentation</vt:lpstr>
      <vt:lpstr> Current Project Opportunities </vt:lpstr>
      <vt:lpstr>PowerPoint Presentation</vt:lpstr>
      <vt:lpstr>PowerPoint Presentation</vt:lpstr>
      <vt:lpstr>PowerPoint Presentation</vt:lpstr>
      <vt:lpstr>PowerPoint Presentation</vt:lpstr>
      <vt:lpstr>Polling Question #3</vt:lpstr>
      <vt:lpstr>TxDOT 635 East Project</vt:lpstr>
      <vt:lpstr>Project Team</vt:lpstr>
      <vt:lpstr>Project Overview </vt:lpstr>
      <vt:lpstr>Project Schedule</vt:lpstr>
      <vt:lpstr>Subcontracting Opportunities</vt:lpstr>
      <vt:lpstr>DBE Program Information</vt:lpstr>
      <vt:lpstr>Registering for Solicitations– FILL OUT THE BIDDERS QUESTIONNAIRE!</vt:lpstr>
      <vt:lpstr>How to Stay Informed</vt:lpstr>
      <vt:lpstr>Q &amp; A Time</vt:lpstr>
      <vt:lpstr>End of Survey Reminder</vt:lpstr>
      <vt:lpstr>Closing Remarks</vt:lpstr>
      <vt:lpstr>PowerPoint Presentation</vt:lpstr>
      <vt:lpstr>PowerPoint Presentation</vt:lpstr>
      <vt:lpstr>PowerPoint Presentation</vt:lpstr>
      <vt:lpstr>PowerPoint Presentation</vt:lpstr>
      <vt:lpstr>Virtual Networking Session</vt:lpstr>
      <vt:lpstr>Thank you for joining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Wells</dc:creator>
  <cp:lastModifiedBy>Debra Wells</cp:lastModifiedBy>
  <cp:revision>57</cp:revision>
  <dcterms:created xsi:type="dcterms:W3CDTF">2020-11-09T16:43:03Z</dcterms:created>
  <dcterms:modified xsi:type="dcterms:W3CDTF">2020-11-12T14:51:19Z</dcterms:modified>
</cp:coreProperties>
</file>