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3" r:id="rId1"/>
  </p:sldMasterIdLst>
  <p:notesMasterIdLst>
    <p:notesMasterId r:id="rId15"/>
  </p:notesMasterIdLst>
  <p:handoutMasterIdLst>
    <p:handoutMasterId r:id="rId16"/>
  </p:handoutMasterIdLst>
  <p:sldIdLst>
    <p:sldId id="418" r:id="rId2"/>
    <p:sldId id="419" r:id="rId3"/>
    <p:sldId id="429" r:id="rId4"/>
    <p:sldId id="430" r:id="rId5"/>
    <p:sldId id="431" r:id="rId6"/>
    <p:sldId id="434" r:id="rId7"/>
    <p:sldId id="432" r:id="rId8"/>
    <p:sldId id="433" r:id="rId9"/>
    <p:sldId id="437" r:id="rId10"/>
    <p:sldId id="435" r:id="rId11"/>
    <p:sldId id="436" r:id="rId12"/>
    <p:sldId id="439" r:id="rId13"/>
    <p:sldId id="428" r:id="rId14"/>
  </p:sldIdLst>
  <p:sldSz cx="9144000" cy="6858000" type="screen4x3"/>
  <p:notesSz cx="7023100" cy="9309100"/>
  <p:custDataLst>
    <p:tags r:id="rId17"/>
  </p:custDataLst>
  <p:defaultTextStyle>
    <a:defPPr>
      <a:defRPr lang="en-US"/>
    </a:defPPr>
    <a:lvl1pPr marL="0" algn="l" defTabSz="9557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7866" algn="l" defTabSz="9557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5733" algn="l" defTabSz="9557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3599" algn="l" defTabSz="9557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1465" algn="l" defTabSz="9557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89331" algn="l" defTabSz="9557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67197" algn="l" defTabSz="9557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45064" algn="l" defTabSz="9557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22930" algn="l" defTabSz="9557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72">
          <p15:clr>
            <a:srgbClr val="A4A3A4"/>
          </p15:clr>
        </p15:guide>
        <p15:guide id="2" orient="horz" pos="3936">
          <p15:clr>
            <a:srgbClr val="A4A3A4"/>
          </p15:clr>
        </p15:guide>
        <p15:guide id="3" pos="217">
          <p15:clr>
            <a:srgbClr val="A4A3A4"/>
          </p15:clr>
        </p15:guide>
        <p15:guide id="4" pos="5568">
          <p15:clr>
            <a:srgbClr val="A4A3A4"/>
          </p15:clr>
        </p15:guide>
        <p15:guide id="5" pos="14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29F"/>
    <a:srgbClr val="E6E6E6"/>
    <a:srgbClr val="925700"/>
    <a:srgbClr val="CC7A00"/>
    <a:srgbClr val="14385C"/>
    <a:srgbClr val="899BAD"/>
    <a:srgbClr val="042A45"/>
    <a:srgbClr val="042A43"/>
    <a:srgbClr val="D27D00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6" autoAdjust="0"/>
    <p:restoredTop sz="94730" autoAdjust="0"/>
  </p:normalViewPr>
  <p:slideViewPr>
    <p:cSldViewPr showGuides="1">
      <p:cViewPr varScale="1">
        <p:scale>
          <a:sx n="103" d="100"/>
          <a:sy n="103" d="100"/>
        </p:scale>
        <p:origin x="-180" y="-102"/>
      </p:cViewPr>
      <p:guideLst>
        <p:guide orient="horz" pos="672"/>
        <p:guide orient="horz" pos="3936"/>
        <p:guide pos="217"/>
        <p:guide pos="5568"/>
        <p:guide pos="14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620" y="-8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646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59" tIns="46830" rIns="93659" bIns="4683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</p:spPr>
        <p:txBody>
          <a:bodyPr vert="horz" lIns="93659" tIns="46830" rIns="93659" bIns="4683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57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7866" algn="l" defTabSz="9557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5733" algn="l" defTabSz="9557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3599" algn="l" defTabSz="9557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1465" algn="l" defTabSz="9557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89331" algn="l" defTabSz="9557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67197" algn="l" defTabSz="9557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45064" algn="l" defTabSz="9557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22930" algn="l" defTabSz="9557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545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855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545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453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545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006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545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08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545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545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310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545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Dallas District has  7 counties: Collin, Dallas, Denton, Ellis, Kaufman, Navarro and Rockwall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97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545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220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545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8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545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000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545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318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545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224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6913"/>
            <a:ext cx="46545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910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8.xml"/><Relationship Id="rId7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1.xml"/><Relationship Id="rId7" Type="http://schemas.openxmlformats.org/officeDocument/2006/relationships/image" Target="../media/image3.png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4.xml"/><Relationship Id="rId7" Type="http://schemas.openxmlformats.org/officeDocument/2006/relationships/image" Target="../media/image6.png"/><Relationship Id="rId2" Type="http://schemas.openxmlformats.org/officeDocument/2006/relationships/tags" Target="../tags/tag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3" y="2"/>
          <a:ext cx="158751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2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2"/>
                        <a:ext cx="158751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81012" y="3657601"/>
            <a:ext cx="3862391" cy="1409700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557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81012" y="5286375"/>
            <a:ext cx="3862391" cy="581027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  <a:lvl2pPr marL="477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3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1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8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67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4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22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557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93739"/>
            <a:ext cx="9144000" cy="864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70104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5181600"/>
            <a:ext cx="3886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196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3" y="2"/>
          <a:ext cx="158751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86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2"/>
                        <a:ext cx="158751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93739"/>
            <a:ext cx="9144000" cy="864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7010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81012" y="3862389"/>
            <a:ext cx="5100433" cy="1057275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557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81012" y="5045872"/>
            <a:ext cx="5133855" cy="592930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  <a:lvl2pPr marL="477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3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1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8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67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4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22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557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4948238"/>
            <a:ext cx="4800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04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55"/>
              </a:spcAft>
              <a:defRPr sz="2100">
                <a:latin typeface="Franklin Gothic Book" pitchFamily="34" charset="0"/>
              </a:defRPr>
            </a:lvl1pPr>
            <a:lvl2pPr>
              <a:spcBef>
                <a:spcPts val="0"/>
              </a:spcBef>
              <a:spcAft>
                <a:spcPts val="1255"/>
              </a:spcAft>
              <a:defRPr sz="2100">
                <a:latin typeface="Franklin Gothic Book" pitchFamily="34" charset="0"/>
              </a:defRPr>
            </a:lvl2pPr>
            <a:lvl3pPr>
              <a:spcBef>
                <a:spcPts val="0"/>
              </a:spcBef>
              <a:spcAft>
                <a:spcPts val="1255"/>
              </a:spcAft>
              <a:defRPr sz="2100">
                <a:latin typeface="Franklin Gothic Book" pitchFamily="34" charset="0"/>
              </a:defRPr>
            </a:lvl3pPr>
            <a:lvl4pPr>
              <a:spcBef>
                <a:spcPts val="0"/>
              </a:spcBef>
              <a:spcAft>
                <a:spcPts val="1255"/>
              </a:spcAft>
              <a:defRPr sz="2100">
                <a:latin typeface="Franklin Gothic Book" pitchFamily="34" charset="0"/>
              </a:defRPr>
            </a:lvl4pPr>
            <a:lvl5pPr>
              <a:spcBef>
                <a:spcPts val="0"/>
              </a:spcBef>
              <a:spcAft>
                <a:spcPts val="1255"/>
              </a:spcAft>
              <a:defRPr sz="2100">
                <a:latin typeface="Franklin Gothic Book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603" y="6578603"/>
            <a:ext cx="211057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0" algn="r" defTabSz="955733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40"/>
              </a:spcBef>
            </a:pPr>
            <a:fld id="{126B356D-DBE9-445A-9C43-3D3F41468F04}" type="slidenum">
              <a:rPr lang="en-US" smtClean="0">
                <a:solidFill>
                  <a:prstClr val="white"/>
                </a:solidFill>
              </a:rPr>
              <a:pPr lvl="1">
                <a:spcBef>
                  <a:spcPts val="940"/>
                </a:spcBef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2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603" y="6578603"/>
            <a:ext cx="211057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0" algn="r" defTabSz="955733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88711">
              <a:spcBef>
                <a:spcPts val="940"/>
              </a:spcBef>
            </a:pPr>
            <a:fld id="{126B356D-DBE9-445A-9C43-3D3F41468F04}" type="slidenum">
              <a:rPr lang="en-US" smtClean="0">
                <a:solidFill>
                  <a:prstClr val="white"/>
                </a:solidFill>
              </a:rPr>
              <a:pPr lvl="1" indent="-288711">
                <a:spcBef>
                  <a:spcPts val="940"/>
                </a:spcBef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40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603" y="6578603"/>
            <a:ext cx="211057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0" algn="r" defTabSz="955733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88711">
              <a:spcBef>
                <a:spcPts val="940"/>
              </a:spcBef>
            </a:pPr>
            <a:fld id="{126B356D-DBE9-445A-9C43-3D3F41468F04}" type="slidenum">
              <a:rPr lang="en-US" smtClean="0">
                <a:solidFill>
                  <a:prstClr val="white"/>
                </a:solidFill>
              </a:rPr>
              <a:pPr lvl="1" indent="-288711">
                <a:spcBef>
                  <a:spcPts val="940"/>
                </a:spcBef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99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Z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3" y="4"/>
          <a:ext cx="158751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10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4"/>
                        <a:ext cx="158751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 userDrawn="1"/>
        </p:nvCxnSpPr>
        <p:spPr>
          <a:xfrm>
            <a:off x="276487" y="4637777"/>
            <a:ext cx="413398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1"/>
          <a:stretch/>
        </p:blipFill>
        <p:spPr>
          <a:xfrm>
            <a:off x="4410472" y="990602"/>
            <a:ext cx="4808007" cy="4490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62" y="3429000"/>
            <a:ext cx="3218257" cy="1086234"/>
          </a:xfrm>
          <a:prstGeom prst="rect">
            <a:avLst/>
          </a:prstGeom>
        </p:spPr>
      </p:pic>
      <p:pic>
        <p:nvPicPr>
          <p:cNvPr id="14" name="Picture 13" descr="TitleFooterBlueandWhite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05" y="6015004"/>
            <a:ext cx="9144000" cy="864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337897" y="4824865"/>
            <a:ext cx="4114800" cy="579651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557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7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2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92906"/>
            <a:ext cx="9144000" cy="565095"/>
          </a:xfrm>
          <a:prstGeom prst="rect">
            <a:avLst/>
          </a:prstGeom>
        </p:spPr>
      </p:pic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31576"/>
          </a:xfrm>
          <a:prstGeom prst="rect">
            <a:avLst/>
          </a:prstGeom>
        </p:spPr>
      </p:pic>
      <p:graphicFrame>
        <p:nvGraphicFramePr>
          <p:cNvPr id="10" name="Object 9" hidden="1"/>
          <p:cNvGraphicFramePr>
            <a:graphicFrameLocks/>
          </p:cNvGraphicFramePr>
          <p:nvPr>
            <p:custDataLst>
              <p:tags r:id="rId9"/>
            </p:custDataLst>
          </p:nvPr>
        </p:nvGraphicFramePr>
        <p:xfrm>
          <a:off x="3" y="2"/>
          <a:ext cx="158751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38" name="think-cell Slide" r:id="rId16" imgW="0" imgH="0" progId="">
                  <p:embed/>
                </p:oleObj>
              </mc:Choice>
              <mc:Fallback>
                <p:oleObj name="think-cell Slide" r:id="rId16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2"/>
                        <a:ext cx="158751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>
            <p:custDataLst>
              <p:tags r:id="rId10"/>
            </p:custDataLst>
          </p:nvPr>
        </p:nvSpPr>
        <p:spPr>
          <a:xfrm>
            <a:off x="8886828" y="6579399"/>
            <a:ext cx="257176" cy="19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73" tIns="47787" rIns="95573" bIns="47787" rtlCol="0" anchor="ctr"/>
          <a:lstStyle/>
          <a:p>
            <a:pPr algn="ctr"/>
            <a:endParaRPr lang="en-GB" sz="13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 bwMode="gray">
          <a:xfrm>
            <a:off x="304803" y="76203"/>
            <a:ext cx="8353425" cy="481228"/>
          </a:xfrm>
          <a:prstGeom prst="rect">
            <a:avLst/>
          </a:prstGeom>
          <a:noFill/>
        </p:spPr>
        <p:txBody>
          <a:bodyPr wrap="square" lIns="0" tIns="47787" rIns="95573" bIns="47787" rtlCol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333378" y="1066800"/>
            <a:ext cx="8477250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870952" y="6582399"/>
            <a:ext cx="211057" cy="18750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 defTabSz="955733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40"/>
              </a:spcBef>
            </a:pPr>
            <a:fld id="{126B356D-DBE9-445A-9C43-3D3F41468F04}" type="slidenum">
              <a:rPr lang="en-US" smtClean="0">
                <a:solidFill>
                  <a:prstClr val="white"/>
                </a:solidFill>
              </a:rPr>
              <a:pPr lvl="1">
                <a:spcBef>
                  <a:spcPts val="940"/>
                </a:spcBef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799" y="6519449"/>
            <a:ext cx="4267200" cy="302798"/>
          </a:xfrm>
          <a:prstGeom prst="rect">
            <a:avLst/>
          </a:prstGeom>
          <a:noFill/>
        </p:spPr>
        <p:txBody>
          <a:bodyPr wrap="square" lIns="95573" tIns="47787" rIns="95573" bIns="47787" rtlCol="0">
            <a:spAutoFit/>
          </a:bodyPr>
          <a:lstStyle/>
          <a:p>
            <a:r>
              <a:rPr lang="en-US" sz="1300" dirty="0" smtClean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311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</p:sldLayoutIdLst>
  <p:timing>
    <p:tnLst>
      <p:par>
        <p:cTn id="1" dur="indefinite" restart="never" nodeType="tmRoot"/>
      </p:par>
    </p:tnLst>
  </p:timing>
  <p:hf hdr="0" dt="0"/>
  <p:txStyles>
    <p:titleStyle>
      <a:lvl1pPr marL="0" algn="l" defTabSz="955733" rtl="0" eaLnBrk="1" latinLnBrk="0" hangingPunct="1">
        <a:lnSpc>
          <a:spcPct val="100000"/>
        </a:lnSpc>
        <a:spcBef>
          <a:spcPct val="0"/>
        </a:spcBef>
        <a:buNone/>
        <a:defRPr lang="en-US" sz="2500" b="0" kern="1200" dirty="0" smtClean="0">
          <a:solidFill>
            <a:schemeClr val="bg1"/>
          </a:solidFill>
          <a:effectLst/>
          <a:latin typeface="Franklin Gothic Demi" pitchFamily="34" charset="0"/>
          <a:ea typeface="+mn-ea"/>
          <a:cs typeface="Arial" pitchFamily="34" charset="0"/>
        </a:defRPr>
      </a:lvl1pPr>
    </p:titleStyle>
    <p:bodyStyle>
      <a:lvl1pPr marL="240593" indent="-240593" algn="l" defTabSz="955733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5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537599" indent="-240593" algn="l" defTabSz="95573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1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776533" indent="-179200" algn="l" defTabSz="95573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9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015466" indent="-238933" algn="l" defTabSz="95573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9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1194666" indent="-179200" algn="l" defTabSz="95573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9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628265" indent="-238933" algn="l" defTabSz="95573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06130" indent="-238933" algn="l" defTabSz="95573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83997" indent="-238933" algn="l" defTabSz="95573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1863" indent="-238933" algn="l" defTabSz="95573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57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7866" algn="l" defTabSz="9557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5733" algn="l" defTabSz="9557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3599" algn="l" defTabSz="9557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1465" algn="l" defTabSz="9557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89331" algn="l" defTabSz="9557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67197" algn="l" defTabSz="9557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45064" algn="l" defTabSz="9557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22930" algn="l" defTabSz="9557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tiff"/><Relationship Id="rId9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enise.D.Prather@txdot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397565" y="2362200"/>
            <a:ext cx="5029202" cy="243840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Dallas DISTRICT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CURRENT/FUTURE 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CONSTRUCTION </a:t>
            </a:r>
            <a:r>
              <a:rPr lang="en-US" sz="2000" dirty="0" smtClean="0">
                <a:solidFill>
                  <a:schemeClr val="tx1"/>
                </a:solidFill>
              </a:rPr>
              <a:t>PROJECTS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FISCAL Years 2017-2018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7" name="Subtitle 26"/>
          <p:cNvSpPr>
            <a:spLocks noGrp="1"/>
          </p:cNvSpPr>
          <p:nvPr>
            <p:ph type="subTitle" idx="1"/>
          </p:nvPr>
        </p:nvSpPr>
        <p:spPr>
          <a:xfrm>
            <a:off x="481011" y="5181600"/>
            <a:ext cx="4929191" cy="769477"/>
          </a:xfrm>
        </p:spPr>
        <p:txBody>
          <a:bodyPr/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Denise Prather, P.E.-Dallas District Construction</a:t>
            </a: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CIP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Construction/Contractors  Workshop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March 9, 2018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t="15233" r="35814" b="5087"/>
          <a:stretch/>
        </p:blipFill>
        <p:spPr>
          <a:xfrm>
            <a:off x="1220177" y="1255438"/>
            <a:ext cx="1187355" cy="993353"/>
          </a:xfrm>
          <a:prstGeom prst="rect">
            <a:avLst/>
          </a:prstGeom>
          <a:ln w="19050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2" t="21297" r="34137"/>
          <a:stretch/>
        </p:blipFill>
        <p:spPr>
          <a:xfrm>
            <a:off x="3686879" y="1255436"/>
            <a:ext cx="746747" cy="986529"/>
          </a:xfrm>
          <a:prstGeom prst="rect">
            <a:avLst/>
          </a:prstGeom>
          <a:ln w="19050"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5" t="18025" r="20197" b="33603"/>
          <a:stretch/>
        </p:blipFill>
        <p:spPr>
          <a:xfrm>
            <a:off x="2437603" y="1255435"/>
            <a:ext cx="1219200" cy="986530"/>
          </a:xfrm>
          <a:prstGeom prst="rect">
            <a:avLst/>
          </a:prstGeom>
          <a:ln w="19050"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5" t="15291" r="5253" b="12187"/>
          <a:stretch/>
        </p:blipFill>
        <p:spPr>
          <a:xfrm>
            <a:off x="4463700" y="1255436"/>
            <a:ext cx="1179287" cy="986529"/>
          </a:xfrm>
          <a:prstGeom prst="rect">
            <a:avLst/>
          </a:prstGeom>
          <a:ln w="19050">
            <a:noFill/>
          </a:ln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" t="12513" r="3643" b="29207"/>
          <a:stretch/>
        </p:blipFill>
        <p:spPr bwMode="auto">
          <a:xfrm>
            <a:off x="6637493" y="1255435"/>
            <a:ext cx="2354110" cy="98653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5" t="495" r="9967" b="27990"/>
          <a:stretch/>
        </p:blipFill>
        <p:spPr>
          <a:xfrm>
            <a:off x="5673061" y="1255436"/>
            <a:ext cx="934357" cy="986529"/>
          </a:xfrm>
          <a:prstGeom prst="rect">
            <a:avLst/>
          </a:prstGeom>
          <a:ln w="19050">
            <a:noFill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 t="34544" r="14209" b="14422"/>
          <a:stretch/>
        </p:blipFill>
        <p:spPr>
          <a:xfrm>
            <a:off x="192247" y="1248614"/>
            <a:ext cx="997857" cy="993353"/>
          </a:xfrm>
          <a:prstGeom prst="rect">
            <a:avLst/>
          </a:prstGeom>
          <a:ln w="19050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" t="339" r="392" b="-339"/>
          <a:stretch/>
        </p:blipFill>
        <p:spPr>
          <a:xfrm>
            <a:off x="5673061" y="2362200"/>
            <a:ext cx="3318543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0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3" y="76203"/>
            <a:ext cx="8353425" cy="481228"/>
          </a:xfrm>
        </p:spPr>
        <p:txBody>
          <a:bodyPr/>
          <a:lstStyle/>
          <a:p>
            <a:r>
              <a:rPr lang="en-US" dirty="0" smtClean="0"/>
              <a:t>Upcoming Local Let  Construction Projects for FY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40"/>
              </a:spcBef>
            </a:pPr>
            <a:fld id="{126B356D-DBE9-445A-9C43-3D3F41468F04}" type="slidenum">
              <a:rPr lang="en-US" smtClean="0">
                <a:solidFill>
                  <a:prstClr val="white"/>
                </a:solidFill>
              </a:rPr>
              <a:pPr lvl="1">
                <a:spcBef>
                  <a:spcPts val="940"/>
                </a:spcBef>
              </a:pPr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4343400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en-US" sz="2800" dirty="0" smtClean="0">
                <a:latin typeface="Franklin Gothic Medium Cond" panose="020B0606030402020204" pitchFamily="34" charset="0"/>
              </a:rPr>
              <a:t>Dallas District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800" dirty="0" smtClean="0">
                <a:latin typeface="Franklin Gothic Medium Cond" panose="020B0606030402020204" pitchFamily="34" charset="0"/>
              </a:rPr>
              <a:t>12 Projects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800" dirty="0" smtClean="0">
                <a:latin typeface="Franklin Gothic Medium Cond" panose="020B0606030402020204" pitchFamily="34" charset="0"/>
              </a:rPr>
              <a:t>Totaling:</a:t>
            </a:r>
            <a:endParaRPr lang="en-US" sz="2800" dirty="0">
              <a:latin typeface="Franklin Gothic Medium Cond" panose="020B0606030402020204" pitchFamily="34" charset="0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609600" y="3505200"/>
            <a:ext cx="7848600" cy="2133600"/>
          </a:xfrm>
          <a:prstGeom prst="rect">
            <a:avLst/>
          </a:prstGeom>
          <a:scene3d>
            <a:camera prst="obliqueBottomRight"/>
            <a:lightRig rig="threePt" dir="t"/>
          </a:scene3d>
        </p:spPr>
        <p:txBody>
          <a:bodyPr wrap="none" lIns="95573" tIns="47787" rIns="95573" bIns="47787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819989" lon="4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 kern="10" dirty="0" smtClean="0">
                <a:ln w="9525">
                  <a:round/>
                  <a:headEnd/>
                  <a:tailEnd/>
                </a:ln>
                <a:solidFill>
                  <a:schemeClr val="accent2"/>
                </a:solidFill>
                <a:latin typeface="Impact"/>
              </a:rPr>
              <a:t>$ 21,815,775</a:t>
            </a:r>
            <a:endParaRPr lang="en-US" sz="4200" b="1" kern="10" dirty="0">
              <a:ln w="9525">
                <a:round/>
                <a:headEnd/>
                <a:tailEnd/>
              </a:ln>
              <a:solidFill>
                <a:schemeClr val="accent2"/>
              </a:solidFill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46523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Local-Let  Construction Projects  Type of Work: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40"/>
              </a:spcBef>
            </a:pPr>
            <a:fld id="{126B356D-DBE9-445A-9C43-3D3F41468F04}" type="slidenum">
              <a:rPr lang="en-US" smtClean="0">
                <a:solidFill>
                  <a:prstClr val="white"/>
                </a:solidFill>
              </a:rPr>
              <a:pPr lvl="1">
                <a:spcBef>
                  <a:spcPts val="940"/>
                </a:spcBef>
              </a:pPr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8048628" cy="3581400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+mn-lt"/>
              </a:rPr>
              <a:t>Bike and Pedestrian Improvements</a:t>
            </a:r>
          </a:p>
          <a:p>
            <a:r>
              <a:rPr lang="en-US" sz="1600" dirty="0" smtClean="0">
                <a:latin typeface="+mn-lt"/>
              </a:rPr>
              <a:t>Construct Sidewalks</a:t>
            </a:r>
          </a:p>
          <a:p>
            <a:r>
              <a:rPr lang="en-US" sz="1600" dirty="0" smtClean="0">
                <a:latin typeface="+mn-lt"/>
              </a:rPr>
              <a:t>Construct right turn lanes </a:t>
            </a:r>
          </a:p>
          <a:p>
            <a:r>
              <a:rPr lang="en-US" sz="1600" dirty="0" smtClean="0">
                <a:latin typeface="+mn-lt"/>
              </a:rPr>
              <a:t>Construct Hike and Bike Trail</a:t>
            </a:r>
          </a:p>
          <a:p>
            <a:r>
              <a:rPr lang="en-US" sz="1600" dirty="0" smtClean="0">
                <a:latin typeface="+mn-lt"/>
              </a:rPr>
              <a:t>Intersection Improvements</a:t>
            </a:r>
          </a:p>
          <a:p>
            <a:r>
              <a:rPr lang="en-US" sz="1600" dirty="0" smtClean="0">
                <a:latin typeface="+mn-lt"/>
              </a:rPr>
              <a:t>Safe Routes to Schools</a:t>
            </a:r>
          </a:p>
          <a:p>
            <a:r>
              <a:rPr lang="en-US" sz="1600" dirty="0" smtClean="0">
                <a:latin typeface="+mn-lt"/>
              </a:rPr>
              <a:t>Traffic Controls &amp; Safety Treatments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80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Website: Letting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40"/>
              </a:spcBef>
            </a:pPr>
            <a:fld id="{126B356D-DBE9-445A-9C43-3D3F41468F04}" type="slidenum">
              <a:rPr lang="en-US" smtClean="0">
                <a:solidFill>
                  <a:prstClr val="white"/>
                </a:solidFill>
              </a:rPr>
              <a:pPr lvl="1">
                <a:spcBef>
                  <a:spcPts val="940"/>
                </a:spcBef>
              </a:pPr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848600" cy="4572000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0A1B2B"/>
              </a:buClr>
              <a:buNone/>
            </a:pPr>
            <a:r>
              <a:rPr lang="en-US" sz="1800" dirty="0">
                <a:solidFill>
                  <a:srgbClr val="14385C">
                    <a:lumMod val="50000"/>
                  </a:srgbClr>
                </a:solidFill>
                <a:latin typeface="+mj-lt"/>
              </a:rPr>
              <a:t>Go to: www.txdot.gov</a:t>
            </a:r>
          </a:p>
          <a:p>
            <a:pPr marL="0" indent="0" algn="ctr">
              <a:buClr>
                <a:srgbClr val="0A1B2B"/>
              </a:buClr>
              <a:buNone/>
            </a:pPr>
            <a:r>
              <a:rPr lang="en-US" sz="1800" dirty="0" smtClean="0">
                <a:solidFill>
                  <a:srgbClr val="14385C">
                    <a:lumMod val="50000"/>
                  </a:srgbClr>
                </a:solidFill>
                <a:latin typeface="+mj-lt"/>
              </a:rPr>
              <a:t>Click On- </a:t>
            </a:r>
            <a:r>
              <a:rPr lang="en-US" sz="1800" dirty="0">
                <a:solidFill>
                  <a:srgbClr val="14385C">
                    <a:lumMod val="50000"/>
                  </a:srgbClr>
                </a:solidFill>
                <a:latin typeface="+mj-lt"/>
              </a:rPr>
              <a:t>“Business”</a:t>
            </a:r>
          </a:p>
          <a:p>
            <a:pPr marL="0" indent="0" algn="ctr">
              <a:buClr>
                <a:srgbClr val="0A1B2B"/>
              </a:buClr>
              <a:buNone/>
            </a:pPr>
            <a:r>
              <a:rPr lang="en-US" sz="1800" dirty="0" smtClean="0">
                <a:solidFill>
                  <a:srgbClr val="0A1B2B">
                    <a:lumMod val="90000"/>
                    <a:lumOff val="10000"/>
                  </a:srgbClr>
                </a:solidFill>
                <a:latin typeface="+mj-lt"/>
              </a:rPr>
              <a:t>Go </a:t>
            </a:r>
            <a:r>
              <a:rPr lang="en-US" sz="1800" dirty="0">
                <a:solidFill>
                  <a:srgbClr val="0A1B2B">
                    <a:lumMod val="90000"/>
                    <a:lumOff val="10000"/>
                  </a:srgbClr>
                </a:solidFill>
                <a:latin typeface="+mj-lt"/>
              </a:rPr>
              <a:t>to: “Letting &amp; Bids</a:t>
            </a:r>
            <a:r>
              <a:rPr lang="en-US" sz="1800" dirty="0" smtClean="0">
                <a:solidFill>
                  <a:srgbClr val="0A1B2B">
                    <a:lumMod val="90000"/>
                    <a:lumOff val="10000"/>
                  </a:srgbClr>
                </a:solidFill>
                <a:latin typeface="+mj-lt"/>
              </a:rPr>
              <a:t>”</a:t>
            </a:r>
          </a:p>
          <a:p>
            <a:pPr marL="0" indent="0" algn="ctr">
              <a:buClr>
                <a:srgbClr val="0A1B2B"/>
              </a:buClr>
              <a:buNone/>
            </a:pPr>
            <a:r>
              <a:rPr lang="en-US" sz="1800" dirty="0" smtClean="0">
                <a:solidFill>
                  <a:srgbClr val="0A1B2B">
                    <a:lumMod val="90000"/>
                    <a:lumOff val="10000"/>
                  </a:srgbClr>
                </a:solidFill>
                <a:latin typeface="+mj-lt"/>
              </a:rPr>
              <a:t>Click On: Letting Schedule</a:t>
            </a:r>
          </a:p>
          <a:p>
            <a:pPr marL="0" indent="0" algn="ctr">
              <a:buClr>
                <a:srgbClr val="0A1B2B"/>
              </a:buClr>
              <a:buNone/>
            </a:pPr>
            <a:r>
              <a:rPr lang="en-US" sz="1800" dirty="0" smtClean="0">
                <a:solidFill>
                  <a:srgbClr val="0A1B2B">
                    <a:lumMod val="90000"/>
                    <a:lumOff val="10000"/>
                  </a:srgbClr>
                </a:solidFill>
                <a:latin typeface="+mj-lt"/>
              </a:rPr>
              <a:t>Go to: Letting Schedules-FY 2018</a:t>
            </a:r>
            <a:endParaRPr lang="en-US" sz="1800" dirty="0">
              <a:solidFill>
                <a:srgbClr val="0A1B2B">
                  <a:lumMod val="90000"/>
                  <a:lumOff val="10000"/>
                </a:srgbClr>
              </a:solidFill>
              <a:latin typeface="+mj-lt"/>
            </a:endParaRPr>
          </a:p>
          <a:p>
            <a:pPr marL="0" indent="0" algn="ctr">
              <a:buClr>
                <a:srgbClr val="0A1B2B"/>
              </a:buClr>
              <a:buNone/>
            </a:pPr>
            <a:r>
              <a:rPr lang="en-US" sz="1800" dirty="0" smtClean="0">
                <a:solidFill>
                  <a:srgbClr val="14385C">
                    <a:lumMod val="50000"/>
                  </a:srgbClr>
                </a:solidFill>
                <a:latin typeface="+mj-lt"/>
              </a:rPr>
              <a:t>Click On: </a:t>
            </a:r>
            <a:r>
              <a:rPr lang="en-US" sz="1800" dirty="0">
                <a:solidFill>
                  <a:srgbClr val="14385C">
                    <a:lumMod val="50000"/>
                  </a:srgbClr>
                </a:solidFill>
                <a:latin typeface="+mj-lt"/>
              </a:rPr>
              <a:t>Current Statewide </a:t>
            </a:r>
            <a:r>
              <a:rPr lang="en-US" sz="1800" dirty="0" smtClean="0">
                <a:solidFill>
                  <a:srgbClr val="14385C">
                    <a:lumMod val="50000"/>
                  </a:srgbClr>
                </a:solidFill>
                <a:latin typeface="+mj-lt"/>
              </a:rPr>
              <a:t>12- </a:t>
            </a:r>
            <a:r>
              <a:rPr lang="en-US" sz="1800" dirty="0">
                <a:solidFill>
                  <a:srgbClr val="14385C">
                    <a:lumMod val="50000"/>
                  </a:srgbClr>
                </a:solidFill>
                <a:latin typeface="+mj-lt"/>
              </a:rPr>
              <a:t>Month Letting Schedule for FY </a:t>
            </a:r>
            <a:r>
              <a:rPr lang="en-US" sz="1800" dirty="0" smtClean="0">
                <a:solidFill>
                  <a:srgbClr val="14385C">
                    <a:lumMod val="50000"/>
                  </a:srgbClr>
                </a:solidFill>
                <a:latin typeface="+mj-lt"/>
              </a:rPr>
              <a:t>2018 by District</a:t>
            </a:r>
            <a:endParaRPr lang="en-US" sz="1800" dirty="0">
              <a:solidFill>
                <a:srgbClr val="14385C">
                  <a:lumMod val="50000"/>
                </a:srgbClr>
              </a:solidFill>
              <a:latin typeface="+mj-lt"/>
            </a:endParaRPr>
          </a:p>
          <a:p>
            <a:pPr marL="0" indent="0" algn="ctr">
              <a:buClr>
                <a:srgbClr val="0A1B2B"/>
              </a:buClr>
              <a:buNone/>
            </a:pPr>
            <a:r>
              <a:rPr lang="en-US" sz="1800" dirty="0" smtClean="0">
                <a:solidFill>
                  <a:srgbClr val="14385C">
                    <a:lumMod val="50000"/>
                  </a:srgbClr>
                </a:solidFill>
                <a:latin typeface="+mj-lt"/>
              </a:rPr>
              <a:t>Click On: Fiscal Year 2018 Current Letting Schedule by District</a:t>
            </a:r>
          </a:p>
          <a:p>
            <a:pPr marL="0" indent="0" algn="ctr">
              <a:buClr>
                <a:srgbClr val="0A1B2B"/>
              </a:buClr>
              <a:buNone/>
            </a:pPr>
            <a:r>
              <a:rPr lang="en-US" sz="1800" dirty="0" smtClean="0">
                <a:solidFill>
                  <a:srgbClr val="14385C">
                    <a:lumMod val="50000"/>
                  </a:srgbClr>
                </a:solidFill>
                <a:latin typeface="+mj-lt"/>
              </a:rPr>
              <a:t>Scroll Down: Dallas </a:t>
            </a:r>
            <a:r>
              <a:rPr lang="en-US" sz="1800" dirty="0">
                <a:solidFill>
                  <a:srgbClr val="14385C">
                    <a:lumMod val="50000"/>
                  </a:srgbClr>
                </a:solidFill>
                <a:latin typeface="+mj-lt"/>
              </a:rPr>
              <a:t>District</a:t>
            </a:r>
          </a:p>
          <a:p>
            <a:pPr marL="0" indent="0" algn="ctr">
              <a:buClr>
                <a:srgbClr val="0A1B2B"/>
              </a:buClr>
              <a:buNone/>
            </a:pPr>
            <a:r>
              <a:rPr lang="en-US" b="1" dirty="0" smtClean="0">
                <a:solidFill>
                  <a:srgbClr val="0A1B2B">
                    <a:lumMod val="50000"/>
                    <a:lumOff val="50000"/>
                  </a:srgbClr>
                </a:solidFill>
                <a:latin typeface="+mj-lt"/>
              </a:rPr>
              <a:t>Easier </a:t>
            </a:r>
            <a:r>
              <a:rPr lang="en-US" b="1" dirty="0">
                <a:solidFill>
                  <a:srgbClr val="0A1B2B">
                    <a:lumMod val="50000"/>
                    <a:lumOff val="50000"/>
                  </a:srgbClr>
                </a:solidFill>
                <a:latin typeface="+mj-lt"/>
              </a:rPr>
              <a:t>than you thought!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52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Questions/Answers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40"/>
              </a:spcBef>
            </a:pPr>
            <a:fld id="{126B356D-DBE9-445A-9C43-3D3F41468F04}" type="slidenum">
              <a:rPr lang="en-US" smtClean="0">
                <a:solidFill>
                  <a:prstClr val="white"/>
                </a:solidFill>
              </a:rPr>
              <a:pPr lvl="1">
                <a:spcBef>
                  <a:spcPts val="940"/>
                </a:spcBef>
              </a:pPr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1219203"/>
            <a:ext cx="3581400" cy="650505"/>
          </a:xfrm>
          <a:prstGeom prst="rect">
            <a:avLst/>
          </a:prstGeom>
        </p:spPr>
        <p:txBody>
          <a:bodyPr wrap="square" lIns="95573" tIns="47787" rIns="95573" bIns="47787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latin typeface="Arial Black" pitchFamily="34" charset="0"/>
              </a:rPr>
              <a:t>Questions?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17" y="1357312"/>
            <a:ext cx="5764696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9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19200" y="1752600"/>
            <a:ext cx="6400800" cy="243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b="1" dirty="0" smtClean="0"/>
              <a:t>Denise </a:t>
            </a:r>
            <a:r>
              <a:rPr lang="en-US" sz="1800" b="1" dirty="0"/>
              <a:t>Prather, P.E.</a:t>
            </a:r>
          </a:p>
          <a:p>
            <a:pPr algn="ctr">
              <a:buNone/>
            </a:pPr>
            <a:r>
              <a:rPr lang="en-US" sz="1800" b="1" dirty="0"/>
              <a:t>Dallas District Construction</a:t>
            </a:r>
          </a:p>
          <a:p>
            <a:pPr algn="ctr">
              <a:buNone/>
            </a:pPr>
            <a:r>
              <a:rPr lang="en-US" sz="1800" b="1" dirty="0"/>
              <a:t>214-319-3553</a:t>
            </a:r>
          </a:p>
          <a:p>
            <a:pPr algn="ctr">
              <a:buNone/>
            </a:pPr>
            <a:r>
              <a:rPr lang="en-US" sz="1800" b="1" dirty="0">
                <a:hlinkClick r:id="rId3"/>
              </a:rPr>
              <a:t>Denise.D.Prather@txdot.gov</a:t>
            </a:r>
            <a:r>
              <a:rPr lang="en-US" sz="1800" b="1" dirty="0"/>
              <a:t> </a:t>
            </a:r>
          </a:p>
          <a:p>
            <a:pPr algn="ctr">
              <a:buNone/>
            </a:pPr>
            <a:endParaRPr lang="en-US" sz="1800" b="1" dirty="0"/>
          </a:p>
          <a:p>
            <a:pPr algn="ctr"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2707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Dallas District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40"/>
              </a:spcBef>
            </a:pPr>
            <a:fld id="{126B356D-DBE9-445A-9C43-3D3F41468F04}" type="slidenum">
              <a:rPr lang="en-US" smtClean="0">
                <a:solidFill>
                  <a:prstClr val="white"/>
                </a:solidFill>
              </a:rPr>
              <a:pPr lvl="1">
                <a:spcBef>
                  <a:spcPts val="940"/>
                </a:spcBef>
              </a:pPr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35" y="928688"/>
            <a:ext cx="4969565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1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40"/>
              </a:spcBef>
            </a:pPr>
            <a:fld id="{126B356D-DBE9-445A-9C43-3D3F41468F04}" type="slidenum">
              <a:rPr lang="en-US" smtClean="0">
                <a:solidFill>
                  <a:prstClr val="white"/>
                </a:solidFill>
              </a:rPr>
              <a:pPr lvl="1">
                <a:spcBef>
                  <a:spcPts val="940"/>
                </a:spcBef>
              </a:pPr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3" y="2438400"/>
            <a:ext cx="8229601" cy="2362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</a:rPr>
              <a:t>STATE LET PROJECTS</a:t>
            </a:r>
          </a:p>
        </p:txBody>
      </p:sp>
    </p:spTree>
    <p:extLst>
      <p:ext uri="{BB962C8B-B14F-4D97-AF65-F5344CB8AC3E}">
        <p14:creationId xmlns:p14="http://schemas.microsoft.com/office/powerpoint/2010/main" val="348258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3" y="76203"/>
            <a:ext cx="8353425" cy="481228"/>
          </a:xfrm>
        </p:spPr>
        <p:txBody>
          <a:bodyPr/>
          <a:lstStyle/>
          <a:p>
            <a:r>
              <a:rPr lang="en-US" dirty="0" smtClean="0"/>
              <a:t>Current  State Let Construction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40"/>
              </a:spcBef>
            </a:pPr>
            <a:fld id="{126B356D-DBE9-445A-9C43-3D3F41468F04}" type="slidenum">
              <a:rPr lang="en-US" smtClean="0">
                <a:solidFill>
                  <a:prstClr val="white"/>
                </a:solidFill>
              </a:rPr>
              <a:pPr lvl="1">
                <a:spcBef>
                  <a:spcPts val="940"/>
                </a:spcBef>
              </a:pPr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33378" y="838200"/>
            <a:ext cx="847725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ClrTx/>
              <a:buNone/>
              <a:defRPr/>
            </a:pPr>
            <a:endParaRPr lang="en-US" sz="2800" dirty="0" smtClean="0">
              <a:solidFill>
                <a:srgbClr val="14385C">
                  <a:lumMod val="75000"/>
                </a:srgbClr>
              </a:solidFill>
              <a:latin typeface="Franklin Gothic Medium" panose="020B0603020102020204" pitchFamily="34" charset="0"/>
            </a:endParaRP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ClrTx/>
              <a:buNone/>
              <a:defRPr/>
            </a:pPr>
            <a:r>
              <a:rPr lang="en-US" sz="2800" dirty="0" smtClean="0">
                <a:solidFill>
                  <a:srgbClr val="14385C">
                    <a:lumMod val="75000"/>
                  </a:srgbClr>
                </a:solidFill>
                <a:latin typeface="Franklin Gothic Medium" panose="020B0603020102020204" pitchFamily="34" charset="0"/>
              </a:rPr>
              <a:t>Dallas District</a:t>
            </a:r>
            <a:endParaRPr lang="en-US" sz="2800" dirty="0">
              <a:solidFill>
                <a:srgbClr val="14385C">
                  <a:lumMod val="75000"/>
                </a:srgbClr>
              </a:solidFill>
              <a:latin typeface="Franklin Gothic Medium" panose="020B0603020102020204" pitchFamily="34" charset="0"/>
            </a:endParaRP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ClrTx/>
              <a:buNone/>
              <a:defRPr/>
            </a:pPr>
            <a:r>
              <a:rPr lang="en-US" sz="2800" dirty="0" smtClean="0">
                <a:solidFill>
                  <a:srgbClr val="14385C">
                    <a:lumMod val="75000"/>
                  </a:srgbClr>
                </a:solidFill>
                <a:latin typeface="Franklin Gothic Medium" panose="020B0603020102020204" pitchFamily="34" charset="0"/>
              </a:rPr>
              <a:t>137 Active Projects </a:t>
            </a:r>
            <a:endParaRPr lang="en-US" sz="2800" dirty="0">
              <a:solidFill>
                <a:srgbClr val="14385C">
                  <a:lumMod val="75000"/>
                </a:srgbClr>
              </a:solidFill>
              <a:latin typeface="Franklin Gothic Medium" panose="020B0603020102020204" pitchFamily="34" charset="0"/>
            </a:endParaRP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ClrTx/>
              <a:buNone/>
              <a:defRPr/>
            </a:pPr>
            <a:r>
              <a:rPr lang="en-US" sz="2800" dirty="0">
                <a:solidFill>
                  <a:srgbClr val="14385C">
                    <a:lumMod val="75000"/>
                  </a:srgbClr>
                </a:solidFill>
                <a:latin typeface="Franklin Gothic Medium" panose="020B0603020102020204" pitchFamily="34" charset="0"/>
              </a:rPr>
              <a:t>Totaling: 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28601" y="3581400"/>
            <a:ext cx="8229600" cy="2286000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none" lIns="95573" tIns="47787" rIns="95573" bIns="47787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kern="10" dirty="0">
                <a:ln w="9525">
                  <a:round/>
                  <a:headEnd/>
                  <a:tailEnd/>
                </a:ln>
                <a:solidFill>
                  <a:schemeClr val="accent2"/>
                </a:solidFill>
                <a:latin typeface="Impact"/>
              </a:rPr>
              <a:t>$ </a:t>
            </a:r>
            <a:r>
              <a:rPr lang="en-US" sz="3800" b="1" kern="10" dirty="0" smtClean="0">
                <a:ln w="9525">
                  <a:round/>
                  <a:headEnd/>
                  <a:tailEnd/>
                </a:ln>
                <a:solidFill>
                  <a:schemeClr val="accent2"/>
                </a:solidFill>
                <a:latin typeface="Impact"/>
              </a:rPr>
              <a:t>2,125,795,222.04</a:t>
            </a:r>
            <a:endParaRPr lang="en-US" sz="3800" b="1" kern="10" dirty="0">
              <a:ln w="9525">
                <a:round/>
                <a:headEnd/>
                <a:tailEnd/>
              </a:ln>
              <a:solidFill>
                <a:schemeClr val="accent2"/>
              </a:solidFill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46808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3" y="76203"/>
            <a:ext cx="8353425" cy="481228"/>
          </a:xfrm>
        </p:spPr>
        <p:txBody>
          <a:bodyPr/>
          <a:lstStyle/>
          <a:p>
            <a:r>
              <a:rPr lang="en-US" dirty="0" smtClean="0"/>
              <a:t>Upcoming  State Let Construction Projects - FY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40"/>
              </a:spcBef>
            </a:pPr>
            <a:fld id="{126B356D-DBE9-445A-9C43-3D3F41468F04}" type="slidenum">
              <a:rPr lang="en-US" smtClean="0">
                <a:solidFill>
                  <a:prstClr val="white"/>
                </a:solidFill>
              </a:rPr>
              <a:pPr lvl="1">
                <a:spcBef>
                  <a:spcPts val="940"/>
                </a:spcBef>
              </a:pPr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33378" y="1447800"/>
            <a:ext cx="8477250" cy="3581400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 Dallas District</a:t>
            </a:r>
          </a:p>
          <a:p>
            <a:pPr algn="ctr">
              <a:spcAft>
                <a:spcPts val="0"/>
              </a:spcAft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51 Projects </a:t>
            </a:r>
          </a:p>
          <a:p>
            <a:pPr algn="ctr">
              <a:spcAft>
                <a:spcPts val="0"/>
              </a:spcAft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Totaling:</a:t>
            </a:r>
          </a:p>
          <a:p>
            <a:pPr algn="ctr"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  </a:t>
            </a:r>
            <a:endParaRPr lang="en-US" sz="2800" dirty="0"/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381001" y="3581400"/>
            <a:ext cx="8153400" cy="2514600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none" lIns="95573" tIns="47787" rIns="95573" bIns="47787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819989" lon="4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4200" kern="10" dirty="0">
                <a:ln w="9525"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Impact"/>
              </a:rPr>
              <a:t>$ </a:t>
            </a:r>
            <a:r>
              <a:rPr lang="en-US" sz="4200" kern="10" dirty="0" smtClean="0">
                <a:ln w="9525"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Impact"/>
              </a:rPr>
              <a:t>129,779,140</a:t>
            </a:r>
          </a:p>
          <a:p>
            <a:endParaRPr lang="en-US" sz="4200" kern="10" dirty="0">
              <a:ln w="9525"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1237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 State Let Construction Projects Type of Work: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40"/>
              </a:spcBef>
            </a:pPr>
            <a:fld id="{126B356D-DBE9-445A-9C43-3D3F41468F04}" type="slidenum">
              <a:rPr lang="en-US" smtClean="0">
                <a:solidFill>
                  <a:prstClr val="white"/>
                </a:solidFill>
              </a:rPr>
              <a:pPr lvl="1">
                <a:spcBef>
                  <a:spcPts val="940"/>
                </a:spcBef>
              </a:pPr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01028" cy="4267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latin typeface="+mn-lt"/>
              </a:rPr>
              <a:t>Improve Traffic Signals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+mn-lt"/>
              </a:rPr>
              <a:t>Replace Bridges and Approaches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+mn-lt"/>
              </a:rPr>
              <a:t>Landscape Treatment of Right of Way Medians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+mn-lt"/>
              </a:rPr>
              <a:t>Reconstruct Existing Pavement  and Shoulders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+mn-lt"/>
              </a:rPr>
              <a:t>Base Repair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+mn-lt"/>
              </a:rPr>
              <a:t>Slope Failure Repair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+mn-lt"/>
              </a:rPr>
              <a:t>Full Depth Concrete Repair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+mn-lt"/>
              </a:rPr>
              <a:t>Install Guide Signs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+mn-lt"/>
              </a:rPr>
              <a:t>Drainage Improvements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+mn-lt"/>
              </a:rPr>
              <a:t>Flexible Pavement Repair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+mn-lt"/>
              </a:rPr>
              <a:t>Replace Bridge Deck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+mn-lt"/>
              </a:rPr>
              <a:t>Construct Sidewalks</a:t>
            </a:r>
          </a:p>
          <a:p>
            <a:pPr>
              <a:spcAft>
                <a:spcPts val="600"/>
              </a:spcAft>
            </a:pPr>
            <a:endParaRPr lang="en-US" sz="1400" dirty="0" smtClean="0">
              <a:latin typeface="+mn-lt"/>
            </a:endParaRPr>
          </a:p>
          <a:p>
            <a:endParaRPr lang="en-US" sz="1400" dirty="0" smtClean="0">
              <a:latin typeface="+mn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77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40"/>
              </a:spcBef>
            </a:pPr>
            <a:fld id="{126B356D-DBE9-445A-9C43-3D3F41468F04}" type="slidenum">
              <a:rPr lang="en-US" smtClean="0">
                <a:solidFill>
                  <a:prstClr val="white"/>
                </a:solidFill>
              </a:rPr>
              <a:pPr lvl="1">
                <a:spcBef>
                  <a:spcPts val="940"/>
                </a:spcBef>
              </a:pPr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19203" y="2362200"/>
            <a:ext cx="7162801" cy="2362200"/>
          </a:xfr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1001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+mj-lt"/>
              </a:rPr>
              <a:t>LOCAL LET PROJECTS</a:t>
            </a:r>
          </a:p>
        </p:txBody>
      </p:sp>
    </p:spTree>
    <p:extLst>
      <p:ext uri="{BB962C8B-B14F-4D97-AF65-F5344CB8AC3E}">
        <p14:creationId xmlns:p14="http://schemas.microsoft.com/office/powerpoint/2010/main" val="328638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Local-Let Construction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40"/>
              </a:spcBef>
            </a:pPr>
            <a:fld id="{126B356D-DBE9-445A-9C43-3D3F41468F04}" type="slidenum">
              <a:rPr lang="en-US" smtClean="0">
                <a:solidFill>
                  <a:prstClr val="white"/>
                </a:solidFill>
              </a:rPr>
              <a:pPr lvl="1">
                <a:spcBef>
                  <a:spcPts val="940"/>
                </a:spcBef>
              </a:pPr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400" indent="-358400" algn="ctr" fontAlgn="base">
              <a:lnSpc>
                <a:spcPct val="90000"/>
              </a:lnSpc>
              <a:spcAft>
                <a:spcPct val="0"/>
              </a:spcAft>
              <a:buClr>
                <a:srgbClr val="00FF99"/>
              </a:buClr>
              <a:buNone/>
              <a:defRPr/>
            </a:pPr>
            <a:endParaRPr lang="en-US" sz="2800" kern="0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358400" indent="-358400" algn="ctr" fontAlgn="base">
              <a:lnSpc>
                <a:spcPct val="90000"/>
              </a:lnSpc>
              <a:spcAft>
                <a:spcPct val="0"/>
              </a:spcAft>
              <a:buClr>
                <a:srgbClr val="00FF99"/>
              </a:buClr>
              <a:buNone/>
              <a:defRPr/>
            </a:pPr>
            <a:r>
              <a:rPr lang="en-US" sz="2800" kern="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Dallas District </a:t>
            </a:r>
            <a:endParaRPr lang="en-US" sz="2800" kern="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358400" indent="-358400" algn="ctr" fontAlgn="base">
              <a:lnSpc>
                <a:spcPct val="90000"/>
              </a:lnSpc>
              <a:spcAft>
                <a:spcPct val="0"/>
              </a:spcAft>
              <a:buClr>
                <a:srgbClr val="00FF99"/>
              </a:buClr>
              <a:buNone/>
              <a:defRPr/>
            </a:pPr>
            <a:r>
              <a:rPr lang="en-US" sz="2800" kern="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32 </a:t>
            </a:r>
            <a:r>
              <a:rPr lang="en-US" sz="2800" kern="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Active </a:t>
            </a:r>
            <a:r>
              <a:rPr lang="en-US" sz="2800" kern="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Projects </a:t>
            </a:r>
            <a:endParaRPr lang="en-US" sz="2800" kern="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358400" indent="-358400" algn="ctr" fontAlgn="base">
              <a:lnSpc>
                <a:spcPct val="90000"/>
              </a:lnSpc>
              <a:spcAft>
                <a:spcPct val="0"/>
              </a:spcAft>
              <a:buClr>
                <a:srgbClr val="00FF99"/>
              </a:buClr>
              <a:buNone/>
              <a:defRPr/>
            </a:pPr>
            <a:r>
              <a:rPr lang="en-US" sz="2800" kern="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Totaling:</a:t>
            </a:r>
          </a:p>
          <a:p>
            <a:endParaRPr lang="en-US" sz="3800" dirty="0">
              <a:latin typeface="+mj-lt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304801" y="3571875"/>
            <a:ext cx="8153400" cy="2295525"/>
          </a:xfrm>
          <a:prstGeom prst="rect">
            <a:avLst/>
          </a:prstGeom>
          <a:scene3d>
            <a:camera prst="obliqueBottomLeft"/>
            <a:lightRig rig="threePt" dir="t"/>
          </a:scene3d>
        </p:spPr>
        <p:txBody>
          <a:bodyPr wrap="none" lIns="95573" tIns="47787" rIns="95573" bIns="47787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800" kern="10" dirty="0">
                <a:ln w="9525"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Impact"/>
              </a:rPr>
              <a:t>$ </a:t>
            </a:r>
            <a:r>
              <a:rPr lang="en-US" sz="3800" kern="10" dirty="0" smtClean="0">
                <a:ln w="9525"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Impact"/>
              </a:rPr>
              <a:t>85,661,062.18</a:t>
            </a:r>
          </a:p>
          <a:p>
            <a:endParaRPr lang="en-US" sz="3800" kern="10" dirty="0">
              <a:ln w="9525"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98443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pkN5a.s0eIRQ1VajZeX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E1_nFA840OlZ.4Wz9RlB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UdFQdb3k6Pf0.tJe3aj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ZozDRwkUKmrwVY015d7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heme/theme1.xml><?xml version="1.0" encoding="utf-8"?>
<a:theme xmlns:a="http://schemas.openxmlformats.org/drawingml/2006/main" name="1_MASTER_powerpoint_template">
  <a:themeElements>
    <a:clrScheme name="Custom 7">
      <a:dk1>
        <a:sysClr val="windowText" lastClr="000000"/>
      </a:dk1>
      <a:lt1>
        <a:sysClr val="window" lastClr="FFFFFF"/>
      </a:lt1>
      <a:dk2>
        <a:srgbClr val="E2E7EB"/>
      </a:dk2>
      <a:lt2>
        <a:srgbClr val="F9EFE0"/>
      </a:lt2>
      <a:accent1>
        <a:srgbClr val="0A1B2B"/>
      </a:accent1>
      <a:accent2>
        <a:srgbClr val="14385C"/>
      </a:accent2>
      <a:accent3>
        <a:srgbClr val="899BAD"/>
      </a:accent3>
      <a:accent4>
        <a:srgbClr val="925700"/>
      </a:accent4>
      <a:accent5>
        <a:srgbClr val="CC7A00"/>
      </a:accent5>
      <a:accent6>
        <a:srgbClr val="E5BC7F"/>
      </a:accent6>
      <a:hlink>
        <a:srgbClr val="042A45"/>
      </a:hlink>
      <a:folHlink>
        <a:srgbClr val="4D4D4D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err="1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2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MASTER_powerpoint_template</Template>
  <TotalTime>3303</TotalTime>
  <Words>285</Words>
  <Application>Microsoft Office PowerPoint</Application>
  <PresentationFormat>On-screen Show (4:3)</PresentationFormat>
  <Paragraphs>83</Paragraphs>
  <Slides>13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1_MASTER_powerpoint_template</vt:lpstr>
      <vt:lpstr>think-cell Slide</vt:lpstr>
      <vt:lpstr>Dallas DISTRICT  CURRENT/FUTURE  CONSTRUCTION PROJECTS  FISCAL Years 2017-2018</vt:lpstr>
      <vt:lpstr>INTRODUCTION</vt:lpstr>
      <vt:lpstr>Dallas District Areas</vt:lpstr>
      <vt:lpstr>   </vt:lpstr>
      <vt:lpstr>Current  State Let Construction Projects</vt:lpstr>
      <vt:lpstr>Upcoming  State Let Construction Projects - FY 2018</vt:lpstr>
      <vt:lpstr>Upcoming  State Let Construction Projects Type of Work:</vt:lpstr>
      <vt:lpstr>  </vt:lpstr>
      <vt:lpstr>Current Local-Let Construction Projects</vt:lpstr>
      <vt:lpstr>Upcoming Local Let  Construction Projects for FY 2018</vt:lpstr>
      <vt:lpstr>Upcoming Local-Let  Construction Projects  Type of Work:</vt:lpstr>
      <vt:lpstr>Website: Letting Schedule</vt:lpstr>
      <vt:lpstr>Questions/Answers</vt:lpstr>
    </vt:vector>
  </TitlesOfParts>
  <Company>TxDOT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TxDOT</dc:creator>
  <cp:lastModifiedBy>TxDOT</cp:lastModifiedBy>
  <cp:revision>333</cp:revision>
  <cp:lastPrinted>2017-08-29T15:40:18Z</cp:lastPrinted>
  <dcterms:created xsi:type="dcterms:W3CDTF">2015-06-15T15:56:05Z</dcterms:created>
  <dcterms:modified xsi:type="dcterms:W3CDTF">2018-03-07T21:34:34Z</dcterms:modified>
</cp:coreProperties>
</file>