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1"/>
  </p:notesMasterIdLst>
  <p:sldIdLst>
    <p:sldId id="263" r:id="rId2"/>
    <p:sldId id="268" r:id="rId3"/>
    <p:sldId id="281" r:id="rId4"/>
    <p:sldId id="256" r:id="rId5"/>
    <p:sldId id="270" r:id="rId6"/>
    <p:sldId id="258" r:id="rId7"/>
    <p:sldId id="271" r:id="rId8"/>
    <p:sldId id="262" r:id="rId9"/>
    <p:sldId id="260" r:id="rId10"/>
    <p:sldId id="276" r:id="rId11"/>
    <p:sldId id="272" r:id="rId12"/>
    <p:sldId id="273" r:id="rId13"/>
    <p:sldId id="257" r:id="rId14"/>
    <p:sldId id="264" r:id="rId15"/>
    <p:sldId id="259" r:id="rId16"/>
    <p:sldId id="265" r:id="rId17"/>
    <p:sldId id="280" r:id="rId18"/>
    <p:sldId id="267" r:id="rId19"/>
    <p:sldId id="27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2E92"/>
    <a:srgbClr val="33CC33"/>
    <a:srgbClr val="66FF33"/>
    <a:srgbClr val="18A85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22" autoAdjust="0"/>
    <p:restoredTop sz="94660"/>
  </p:normalViewPr>
  <p:slideViewPr>
    <p:cSldViewPr>
      <p:cViewPr>
        <p:scale>
          <a:sx n="75" d="100"/>
          <a:sy n="75" d="100"/>
        </p:scale>
        <p:origin x="-642" y="-4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chemeClr val="tx1"/>
                </a:solidFill>
              </a:defRPr>
            </a:pPr>
            <a:r>
              <a:rPr lang="en-US" sz="2800" dirty="0" smtClean="0">
                <a:solidFill>
                  <a:schemeClr val="tx1"/>
                </a:solidFill>
              </a:rPr>
              <a:t>Factors/Data </a:t>
            </a:r>
            <a:r>
              <a:rPr lang="en-US" sz="2800" baseline="0" dirty="0" smtClean="0">
                <a:solidFill>
                  <a:schemeClr val="tx1"/>
                </a:solidFill>
              </a:rPr>
              <a:t> that Impact the Credit Score</a:t>
            </a:r>
            <a:endParaRPr lang="en-US" sz="2800" dirty="0">
              <a:solidFill>
                <a:schemeClr val="tx1"/>
              </a:solidFill>
            </a:endParaRPr>
          </a:p>
        </c:rich>
      </c:tx>
      <c:layout/>
      <c:overlay val="0"/>
    </c:title>
    <c:autoTitleDeleted val="0"/>
    <c:plotArea>
      <c:layout/>
      <c:pieChart>
        <c:varyColors val="1"/>
        <c:ser>
          <c:idx val="0"/>
          <c:order val="0"/>
          <c:tx>
            <c:strRef>
              <c:f>Sheet1!$B$1</c:f>
              <c:strCache>
                <c:ptCount val="1"/>
                <c:pt idx="0">
                  <c:v>Column1</c:v>
                </c:pt>
              </c:strCache>
            </c:strRef>
          </c:tx>
          <c:dPt>
            <c:idx val="0"/>
            <c:bubble3D val="0"/>
            <c:spPr>
              <a:solidFill>
                <a:srgbClr val="33CC33"/>
              </a:solidFill>
            </c:spPr>
          </c:dPt>
          <c:dPt>
            <c:idx val="1"/>
            <c:bubble3D val="0"/>
            <c:spPr>
              <a:solidFill>
                <a:srgbClr val="FF0000"/>
              </a:solidFill>
            </c:spPr>
          </c:dPt>
          <c:dPt>
            <c:idx val="2"/>
            <c:bubble3D val="0"/>
            <c:spPr>
              <a:solidFill>
                <a:srgbClr val="FFFF66"/>
              </a:solidFill>
            </c:spPr>
          </c:dPt>
          <c:cat>
            <c:strRef>
              <c:f>Sheet1!$A$2:$A$6</c:f>
              <c:strCache>
                <c:ptCount val="5"/>
                <c:pt idx="0">
                  <c:v>Payments</c:v>
                </c:pt>
                <c:pt idx="1">
                  <c:v>Credit Utilization</c:v>
                </c:pt>
                <c:pt idx="2">
                  <c:v>Credit History</c:v>
                </c:pt>
                <c:pt idx="3">
                  <c:v>Available Credit</c:v>
                </c:pt>
                <c:pt idx="4">
                  <c:v>Inquiries</c:v>
                </c:pt>
              </c:strCache>
            </c:strRef>
          </c:cat>
          <c:val>
            <c:numRef>
              <c:f>Sheet1!$B$2:$B$6</c:f>
              <c:numCache>
                <c:formatCode>General</c:formatCode>
                <c:ptCount val="5"/>
                <c:pt idx="0">
                  <c:v>0.35</c:v>
                </c:pt>
                <c:pt idx="1">
                  <c:v>0.3</c:v>
                </c:pt>
                <c:pt idx="2">
                  <c:v>0.15</c:v>
                </c:pt>
                <c:pt idx="3">
                  <c:v>0.1</c:v>
                </c:pt>
                <c:pt idx="4">
                  <c:v>0.1</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0717933729899487"/>
          <c:y val="0.18151606923260466"/>
          <c:w val="0.39282062498597931"/>
          <c:h val="0.75321586549933006"/>
        </c:manualLayout>
      </c:layout>
      <c:overlay val="0"/>
      <c:txPr>
        <a:bodyPr/>
        <a:lstStyle/>
        <a:p>
          <a:pPr>
            <a:defRPr sz="2800"/>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0.73504</cdr:x>
      <cdr:y>0.06993</cdr:y>
    </cdr:from>
    <cdr:to>
      <cdr:x>0.83761</cdr:x>
      <cdr:y>0.18182</cdr:y>
    </cdr:to>
    <cdr:sp macro="" textlink="">
      <cdr:nvSpPr>
        <cdr:cNvPr id="2" name="TextBox 1"/>
        <cdr:cNvSpPr txBox="1"/>
      </cdr:nvSpPr>
      <cdr:spPr>
        <a:xfrm xmlns:a="http://schemas.openxmlformats.org/drawingml/2006/main">
          <a:off x="6553200" y="381000"/>
          <a:ext cx="914400" cy="6096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E0509A-BE8D-443E-B4BF-9F92CD0617C6}" type="datetimeFigureOut">
              <a:rPr lang="en-US" smtClean="0"/>
              <a:t>2/1/2018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53B1FF-F596-48AE-A56E-800E082ED86D}" type="slidenum">
              <a:rPr lang="en-US" smtClean="0"/>
              <a:t>‹#›</a:t>
            </a:fld>
            <a:endParaRPr lang="en-US" dirty="0"/>
          </a:p>
        </p:txBody>
      </p:sp>
    </p:spTree>
    <p:extLst>
      <p:ext uri="{BB962C8B-B14F-4D97-AF65-F5344CB8AC3E}">
        <p14:creationId xmlns:p14="http://schemas.microsoft.com/office/powerpoint/2010/main" val="3197229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1BAFFA1-A44D-4AEB-B6A4-34FBE79724E7}" type="datetimeFigureOut">
              <a:rPr lang="en-US" smtClean="0"/>
              <a:t>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F99944-6262-4784-985F-831F033F516C}" type="slidenum">
              <a:rPr lang="en-US" smtClean="0"/>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AFFA1-A44D-4AEB-B6A4-34FBE79724E7}" type="datetimeFigureOut">
              <a:rPr lang="en-US" smtClean="0"/>
              <a:t>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F99944-6262-4784-985F-831F033F516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AFFA1-A44D-4AEB-B6A4-34FBE79724E7}" type="datetimeFigureOut">
              <a:rPr lang="en-US" smtClean="0"/>
              <a:t>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F99944-6262-4784-985F-831F033F516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AFFA1-A44D-4AEB-B6A4-34FBE79724E7}" type="datetimeFigureOut">
              <a:rPr lang="en-US" smtClean="0"/>
              <a:t>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F99944-6262-4784-985F-831F033F516C}"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AFFA1-A44D-4AEB-B6A4-34FBE79724E7}" type="datetimeFigureOut">
              <a:rPr lang="en-US" smtClean="0"/>
              <a:t>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F99944-6262-4784-985F-831F033F516C}" type="slidenum">
              <a:rPr lang="en-US" smtClean="0"/>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AFFA1-A44D-4AEB-B6A4-34FBE79724E7}" type="datetimeFigureOut">
              <a:rPr lang="en-US" smtClean="0"/>
              <a:t>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F99944-6262-4784-985F-831F033F516C}"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AFFA1-A44D-4AEB-B6A4-34FBE79724E7}" type="datetimeFigureOut">
              <a:rPr lang="en-US" smtClean="0"/>
              <a:t>2/1/2018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AF99944-6262-4784-985F-831F033F516C}" type="slidenum">
              <a:rPr lang="en-US" smtClean="0"/>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1BAFFA1-A44D-4AEB-B6A4-34FBE79724E7}" type="datetimeFigureOut">
              <a:rPr lang="en-US" smtClean="0"/>
              <a:t>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AF99944-6262-4784-985F-831F033F516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AFFA1-A44D-4AEB-B6A4-34FBE79724E7}" type="datetimeFigureOut">
              <a:rPr lang="en-US" smtClean="0"/>
              <a:t>2/1/2018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AF99944-6262-4784-985F-831F033F516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AFFA1-A44D-4AEB-B6A4-34FBE79724E7}" type="datetimeFigureOut">
              <a:rPr lang="en-US" smtClean="0"/>
              <a:t>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F99944-6262-4784-985F-831F033F516C}" type="slidenum">
              <a:rPr lang="en-US" smtClean="0"/>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AFFA1-A44D-4AEB-B6A4-34FBE79724E7}" type="datetimeFigureOut">
              <a:rPr lang="en-US" smtClean="0"/>
              <a:t>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F99944-6262-4784-985F-831F033F516C}"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51BAFFA1-A44D-4AEB-B6A4-34FBE79724E7}" type="datetimeFigureOut">
              <a:rPr lang="en-US" smtClean="0"/>
              <a:t>2/1/2018</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6AF99944-6262-4784-985F-831F033F516C}" type="slidenum">
              <a:rPr lang="en-US" smtClean="0"/>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www.annualcreditreport.com/" TargetMode="External"/><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nerdwallet.com/blog/finance/comparing-credit-scores/" TargetMode="External"/><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txBox="1">
            <a:spLocks noChangeArrowheads="1"/>
          </p:cNvSpPr>
          <p:nvPr/>
        </p:nvSpPr>
        <p:spPr bwMode="auto">
          <a:xfrm>
            <a:off x="-76200" y="-25400"/>
            <a:ext cx="9372600" cy="6883400"/>
          </a:xfrm>
          <a:prstGeom prst="rect">
            <a:avLst/>
          </a:prstGeom>
          <a:gradFill>
            <a:gsLst>
              <a:gs pos="0">
                <a:srgbClr val="FFF200"/>
              </a:gs>
              <a:gs pos="45000">
                <a:srgbClr val="FF7A00"/>
              </a:gs>
              <a:gs pos="97000">
                <a:srgbClr val="FF0300"/>
              </a:gs>
              <a:gs pos="100000">
                <a:srgbClr val="4D0808"/>
              </a:gs>
            </a:gsLst>
            <a:lin ang="5400000" scaled="0"/>
          </a:gradFill>
          <a:ln>
            <a:noFill/>
          </a:ln>
          <a:effectLst>
            <a:outerShdw blurRad="50800" dist="50800" dir="2700000" algn="ctr" rotWithShape="0">
              <a:srgbClr val="7F7F7F"/>
            </a:outerShdw>
          </a:effec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b="1">
                <a:solidFill>
                  <a:srgbClr val="002E8C"/>
                </a:solidFill>
                <a:latin typeface="+mj-lt"/>
                <a:ea typeface="+mj-ea"/>
                <a:cs typeface="+mj-cs"/>
              </a:defRPr>
            </a:lvl1pPr>
            <a:lvl2pPr algn="l" rtl="0" eaLnBrk="0" fontAlgn="base" hangingPunct="0">
              <a:lnSpc>
                <a:spcPct val="90000"/>
              </a:lnSpc>
              <a:spcBef>
                <a:spcPct val="0"/>
              </a:spcBef>
              <a:spcAft>
                <a:spcPct val="0"/>
              </a:spcAft>
              <a:defRPr sz="4400" b="1">
                <a:solidFill>
                  <a:srgbClr val="002E8C"/>
                </a:solidFill>
                <a:latin typeface="Arial" charset="0"/>
              </a:defRPr>
            </a:lvl2pPr>
            <a:lvl3pPr algn="l" rtl="0" eaLnBrk="0" fontAlgn="base" hangingPunct="0">
              <a:lnSpc>
                <a:spcPct val="90000"/>
              </a:lnSpc>
              <a:spcBef>
                <a:spcPct val="0"/>
              </a:spcBef>
              <a:spcAft>
                <a:spcPct val="0"/>
              </a:spcAft>
              <a:defRPr sz="4400" b="1">
                <a:solidFill>
                  <a:srgbClr val="002E8C"/>
                </a:solidFill>
                <a:latin typeface="Arial" charset="0"/>
              </a:defRPr>
            </a:lvl3pPr>
            <a:lvl4pPr algn="l" rtl="0" eaLnBrk="0" fontAlgn="base" hangingPunct="0">
              <a:lnSpc>
                <a:spcPct val="90000"/>
              </a:lnSpc>
              <a:spcBef>
                <a:spcPct val="0"/>
              </a:spcBef>
              <a:spcAft>
                <a:spcPct val="0"/>
              </a:spcAft>
              <a:defRPr sz="4400" b="1">
                <a:solidFill>
                  <a:srgbClr val="002E8C"/>
                </a:solidFill>
                <a:latin typeface="Arial" charset="0"/>
              </a:defRPr>
            </a:lvl4pPr>
            <a:lvl5pPr algn="l" rtl="0" eaLnBrk="0" fontAlgn="base" hangingPunct="0">
              <a:lnSpc>
                <a:spcPct val="90000"/>
              </a:lnSpc>
              <a:spcBef>
                <a:spcPct val="0"/>
              </a:spcBef>
              <a:spcAft>
                <a:spcPct val="0"/>
              </a:spcAft>
              <a:defRPr sz="4400" b="1">
                <a:solidFill>
                  <a:srgbClr val="002E8C"/>
                </a:solidFill>
                <a:latin typeface="Arial" charset="0"/>
              </a:defRPr>
            </a:lvl5pPr>
            <a:lvl6pPr marL="457200" algn="l" rtl="0" fontAlgn="base">
              <a:lnSpc>
                <a:spcPct val="90000"/>
              </a:lnSpc>
              <a:spcBef>
                <a:spcPct val="0"/>
              </a:spcBef>
              <a:spcAft>
                <a:spcPct val="0"/>
              </a:spcAft>
              <a:defRPr sz="4400" b="1">
                <a:solidFill>
                  <a:srgbClr val="002E8C"/>
                </a:solidFill>
                <a:latin typeface="Arial" charset="0"/>
              </a:defRPr>
            </a:lvl6pPr>
            <a:lvl7pPr marL="914400" algn="l" rtl="0" fontAlgn="base">
              <a:lnSpc>
                <a:spcPct val="90000"/>
              </a:lnSpc>
              <a:spcBef>
                <a:spcPct val="0"/>
              </a:spcBef>
              <a:spcAft>
                <a:spcPct val="0"/>
              </a:spcAft>
              <a:defRPr sz="4400" b="1">
                <a:solidFill>
                  <a:srgbClr val="002E8C"/>
                </a:solidFill>
                <a:latin typeface="Arial" charset="0"/>
              </a:defRPr>
            </a:lvl7pPr>
            <a:lvl8pPr marL="1371600" algn="l" rtl="0" fontAlgn="base">
              <a:lnSpc>
                <a:spcPct val="90000"/>
              </a:lnSpc>
              <a:spcBef>
                <a:spcPct val="0"/>
              </a:spcBef>
              <a:spcAft>
                <a:spcPct val="0"/>
              </a:spcAft>
              <a:defRPr sz="4400" b="1">
                <a:solidFill>
                  <a:srgbClr val="002E8C"/>
                </a:solidFill>
                <a:latin typeface="Arial" charset="0"/>
              </a:defRPr>
            </a:lvl8pPr>
            <a:lvl9pPr marL="1828800" algn="l" rtl="0" fontAlgn="base">
              <a:lnSpc>
                <a:spcPct val="90000"/>
              </a:lnSpc>
              <a:spcBef>
                <a:spcPct val="0"/>
              </a:spcBef>
              <a:spcAft>
                <a:spcPct val="0"/>
              </a:spcAft>
              <a:defRPr sz="4400" b="1">
                <a:solidFill>
                  <a:srgbClr val="002E8C"/>
                </a:solidFill>
                <a:latin typeface="Arial" charset="0"/>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endParaRPr kumimoji="0" lang="en-US" sz="7200" b="1" i="0" u="none" strike="noStrike" kern="0" cap="none" spc="0" normalizeH="0" baseline="0" noProof="0" dirty="0" smtClean="0">
              <a:ln>
                <a:noFill/>
              </a:ln>
              <a:solidFill>
                <a:srgbClr val="002E8C"/>
              </a:solidFill>
              <a:effectLst/>
              <a:uLnTx/>
              <a:uFillTx/>
              <a:latin typeface="Arial"/>
              <a:ea typeface="+mj-ea"/>
              <a:cs typeface="+mj-cs"/>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0" lang="en-US" sz="800" b="1" i="0" u="none" strike="noStrike" kern="0" cap="none" spc="0" normalizeH="0" baseline="0" noProof="0" dirty="0" smtClean="0">
              <a:ln>
                <a:noFill/>
              </a:ln>
              <a:solidFill>
                <a:srgbClr val="002E8C"/>
              </a:solidFill>
              <a:effectLst/>
              <a:uLnTx/>
              <a:uFillTx/>
              <a:latin typeface="Arial"/>
              <a:ea typeface="+mj-ea"/>
              <a:cs typeface="+mj-cs"/>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lang="en-US" sz="800" kern="0" dirty="0">
              <a:latin typeface="Arial"/>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0" lang="en-US" sz="800" b="1" i="0" u="none" strike="noStrike" kern="0" cap="none" spc="0" normalizeH="0" baseline="0" noProof="0" dirty="0" smtClean="0">
              <a:ln>
                <a:noFill/>
              </a:ln>
              <a:solidFill>
                <a:srgbClr val="002E8C"/>
              </a:solidFill>
              <a:effectLst/>
              <a:uLnTx/>
              <a:uFillTx/>
              <a:latin typeface="Arial"/>
              <a:ea typeface="+mj-ea"/>
              <a:cs typeface="+mj-cs"/>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lang="en-US" sz="800" kern="0" dirty="0">
              <a:latin typeface="Arial"/>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0" lang="en-US" sz="800" b="1" i="0" u="none" strike="noStrike" kern="0" cap="none" spc="0" normalizeH="0" baseline="0" noProof="0" dirty="0" smtClean="0">
              <a:ln>
                <a:noFill/>
              </a:ln>
              <a:solidFill>
                <a:srgbClr val="002E8C"/>
              </a:solidFill>
              <a:effectLst/>
              <a:uLnTx/>
              <a:uFillTx/>
              <a:latin typeface="Arial"/>
              <a:ea typeface="+mj-ea"/>
              <a:cs typeface="+mj-cs"/>
            </a:endParaRPr>
          </a:p>
          <a:p>
            <a:pPr marL="0" marR="0" lvl="0" indent="0" algn="ctr" defTabSz="914400" rtl="0" eaLnBrk="1" fontAlgn="base" latinLnBrk="0" hangingPunct="1">
              <a:lnSpc>
                <a:spcPct val="90000"/>
              </a:lnSpc>
              <a:spcBef>
                <a:spcPct val="0"/>
              </a:spcBef>
              <a:spcAft>
                <a:spcPct val="0"/>
              </a:spcAft>
              <a:buClrTx/>
              <a:buSzTx/>
              <a:buFontTx/>
              <a:buNone/>
              <a:tabLst/>
              <a:defRPr/>
            </a:pPr>
            <a:r>
              <a:rPr kumimoji="0" lang="en-US" sz="6600" b="1" i="0" u="none" strike="noStrike" kern="0" cap="none" spc="0" normalizeH="0" baseline="0" noProof="0" dirty="0" smtClean="0">
                <a:ln>
                  <a:noFill/>
                </a:ln>
                <a:solidFill>
                  <a:srgbClr val="002E8C"/>
                </a:solidFill>
                <a:effectLst/>
                <a:uLnTx/>
                <a:uFillTx/>
                <a:latin typeface="Arial"/>
                <a:ea typeface="+mj-ea"/>
                <a:cs typeface="+mj-cs"/>
              </a:rPr>
              <a:t>Solving the Mystery</a:t>
            </a:r>
          </a:p>
          <a:p>
            <a:pPr marL="0" marR="0" lvl="0" indent="0" algn="ctr" defTabSz="914400" rtl="0" eaLnBrk="1" fontAlgn="base" latinLnBrk="0" hangingPunct="1">
              <a:lnSpc>
                <a:spcPct val="90000"/>
              </a:lnSpc>
              <a:spcBef>
                <a:spcPct val="0"/>
              </a:spcBef>
              <a:spcAft>
                <a:spcPct val="0"/>
              </a:spcAft>
              <a:buClrTx/>
              <a:buSzTx/>
              <a:buFontTx/>
              <a:buNone/>
              <a:tabLst/>
              <a:defRPr/>
            </a:pPr>
            <a:r>
              <a:rPr kumimoji="0" lang="en-US" sz="6600" b="1" i="0" u="none" strike="noStrike" kern="0" cap="none" spc="0" normalizeH="0" baseline="0" noProof="0" dirty="0" smtClean="0">
                <a:ln>
                  <a:noFill/>
                </a:ln>
                <a:solidFill>
                  <a:srgbClr val="002E8C"/>
                </a:solidFill>
                <a:effectLst/>
                <a:uLnTx/>
                <a:uFillTx/>
                <a:latin typeface="Arial"/>
                <a:ea typeface="+mj-ea"/>
                <a:cs typeface="+mj-cs"/>
              </a:rPr>
              <a:t> of the Credit Score</a:t>
            </a:r>
          </a:p>
          <a:p>
            <a:pPr marL="0" marR="0" lvl="0" indent="0" algn="ctr" defTabSz="914400" rtl="0" eaLnBrk="1" fontAlgn="base" latinLnBrk="0" hangingPunct="1">
              <a:lnSpc>
                <a:spcPct val="90000"/>
              </a:lnSpc>
              <a:spcBef>
                <a:spcPct val="0"/>
              </a:spcBef>
              <a:spcAft>
                <a:spcPct val="0"/>
              </a:spcAft>
              <a:buClrTx/>
              <a:buSzTx/>
              <a:buFontTx/>
              <a:buNone/>
              <a:tabLst/>
              <a:defRPr/>
            </a:pPr>
            <a:endParaRPr lang="en-US" sz="800" kern="0" dirty="0" smtClean="0">
              <a:latin typeface="Arial"/>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0" lang="en-US" sz="800" b="1" i="0" u="none" strike="noStrike" kern="0" cap="none" spc="0" normalizeH="0" baseline="0" noProof="0" dirty="0" smtClean="0">
              <a:ln>
                <a:noFill/>
              </a:ln>
              <a:solidFill>
                <a:srgbClr val="002E8C"/>
              </a:solidFill>
              <a:effectLst/>
              <a:uLnTx/>
              <a:uFillTx/>
              <a:latin typeface="Arial"/>
              <a:ea typeface="+mj-ea"/>
              <a:cs typeface="+mj-cs"/>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0" lang="en-US" sz="800" b="1" i="0" u="none" strike="noStrike" kern="0" cap="none" spc="0" normalizeH="0" baseline="0" noProof="0" dirty="0" smtClean="0">
              <a:ln>
                <a:noFill/>
              </a:ln>
              <a:solidFill>
                <a:srgbClr val="002E8C"/>
              </a:solidFill>
              <a:effectLst/>
              <a:uLnTx/>
              <a:uFillTx/>
              <a:latin typeface="Arial"/>
              <a:ea typeface="+mj-ea"/>
              <a:cs typeface="+mj-cs"/>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lang="en-US" sz="800" kern="0" dirty="0" smtClean="0">
              <a:latin typeface="Arial"/>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0" lang="en-US" sz="800" b="1" i="0" u="none" strike="noStrike" kern="0" cap="none" spc="0" normalizeH="0" baseline="0" noProof="0" dirty="0" smtClean="0">
              <a:ln>
                <a:noFill/>
              </a:ln>
              <a:solidFill>
                <a:srgbClr val="002E8C"/>
              </a:solidFill>
              <a:effectLst/>
              <a:uLnTx/>
              <a:uFillTx/>
              <a:latin typeface="Arial"/>
              <a:ea typeface="+mj-ea"/>
              <a:cs typeface="+mj-cs"/>
            </a:endParaRPr>
          </a:p>
          <a:p>
            <a:pPr marL="0" marR="0" lvl="0" indent="0" algn="ctr" defTabSz="914400" rtl="0" eaLnBrk="1" fontAlgn="base" latinLnBrk="0" hangingPunct="1">
              <a:lnSpc>
                <a:spcPct val="90000"/>
              </a:lnSpc>
              <a:spcBef>
                <a:spcPct val="0"/>
              </a:spcBef>
              <a:spcAft>
                <a:spcPct val="0"/>
              </a:spcAft>
              <a:buClrTx/>
              <a:buSzTx/>
              <a:buFontTx/>
              <a:buNone/>
              <a:tabLst/>
              <a:defRPr/>
            </a:pPr>
            <a:r>
              <a:rPr lang="en-US" sz="3200" kern="0" dirty="0" smtClean="0">
                <a:solidFill>
                  <a:schemeClr val="bg1"/>
                </a:solidFill>
                <a:latin typeface="Arial"/>
              </a:rPr>
              <a:t>Tony Arps, Project Director</a:t>
            </a:r>
          </a:p>
          <a:p>
            <a:pPr marL="0" marR="0" lvl="0" indent="0" algn="ctr" defTabSz="914400" rtl="0" eaLnBrk="1" fontAlgn="base" latinLnBrk="0" hangingPunct="1">
              <a:lnSpc>
                <a:spcPct val="9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bg1"/>
                </a:solidFill>
                <a:effectLst/>
                <a:uLnTx/>
                <a:uFillTx/>
                <a:latin typeface="Arial"/>
              </a:rPr>
              <a:t>U.S.</a:t>
            </a:r>
            <a:r>
              <a:rPr kumimoji="0" lang="en-US" sz="3200" b="1" i="0" u="none" strike="noStrike" kern="0" cap="none" spc="0" normalizeH="0" noProof="0" dirty="0" smtClean="0">
                <a:ln>
                  <a:noFill/>
                </a:ln>
                <a:solidFill>
                  <a:schemeClr val="bg1"/>
                </a:solidFill>
                <a:effectLst/>
                <a:uLnTx/>
                <a:uFillTx/>
                <a:latin typeface="Arial"/>
              </a:rPr>
              <a:t> DOT Gulf Region SBTRC</a:t>
            </a:r>
            <a:r>
              <a:rPr kumimoji="0" lang="en-US" sz="3200" b="1" i="0" u="none" strike="noStrike" kern="0" cap="none" spc="0" normalizeH="0" baseline="0" noProof="0" dirty="0" smtClean="0">
                <a:ln>
                  <a:noFill/>
                </a:ln>
                <a:solidFill>
                  <a:schemeClr val="bg1"/>
                </a:solidFill>
                <a:effectLst/>
                <a:uLnTx/>
                <a:uFillTx/>
                <a:latin typeface="Arial"/>
              </a:rPr>
              <a:t> </a:t>
            </a:r>
          </a:p>
          <a:p>
            <a:pPr marL="0" marR="0" lvl="0" indent="0" algn="ctr" defTabSz="914400" rtl="0" eaLnBrk="1" fontAlgn="base" latinLnBrk="0" hangingPunct="1">
              <a:lnSpc>
                <a:spcPct val="90000"/>
              </a:lnSpc>
              <a:spcBef>
                <a:spcPct val="0"/>
              </a:spcBef>
              <a:spcAft>
                <a:spcPct val="0"/>
              </a:spcAft>
              <a:buClrTx/>
              <a:buSzTx/>
              <a:buFontTx/>
              <a:buNone/>
              <a:tabLst/>
              <a:defRPr/>
            </a:pPr>
            <a:r>
              <a:rPr kumimoji="0" lang="en-US" sz="7200" b="1" i="0" u="none" strike="noStrike" kern="0" cap="none" spc="0" normalizeH="0" baseline="0" noProof="0" dirty="0" smtClean="0">
                <a:ln>
                  <a:noFill/>
                </a:ln>
                <a:solidFill>
                  <a:srgbClr val="002E8C"/>
                </a:solidFill>
                <a:effectLst/>
                <a:uLnTx/>
                <a:uFillTx/>
                <a:latin typeface="Arial"/>
                <a:ea typeface="+mj-ea"/>
                <a:cs typeface="+mj-cs"/>
              </a:rPr>
              <a:t/>
            </a:r>
            <a:br>
              <a:rPr kumimoji="0" lang="en-US" sz="7200" b="1" i="0" u="none" strike="noStrike" kern="0" cap="none" spc="0" normalizeH="0" baseline="0" noProof="0" dirty="0" smtClean="0">
                <a:ln>
                  <a:noFill/>
                </a:ln>
                <a:solidFill>
                  <a:srgbClr val="002E8C"/>
                </a:solidFill>
                <a:effectLst/>
                <a:uLnTx/>
                <a:uFillTx/>
                <a:latin typeface="Arial"/>
                <a:ea typeface="+mj-ea"/>
                <a:cs typeface="+mj-cs"/>
              </a:rPr>
            </a:br>
            <a:endParaRPr kumimoji="0" lang="en-US" sz="5400" b="1" i="0" u="none" strike="noStrike" kern="0" cap="none" spc="0" normalizeH="0" baseline="0" noProof="0" dirty="0" smtClean="0">
              <a:ln>
                <a:noFill/>
              </a:ln>
              <a:solidFill>
                <a:srgbClr val="002E8C"/>
              </a:solidFill>
              <a:effectLst/>
              <a:uLnTx/>
              <a:uFillTx/>
              <a:latin typeface="Arial"/>
              <a:ea typeface="+mj-ea"/>
              <a:cs typeface="+mj-cs"/>
            </a:endParaRPr>
          </a:p>
        </p:txBody>
      </p:sp>
      <p:pic>
        <p:nvPicPr>
          <p:cNvPr id="3" name="Picture 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5791200"/>
            <a:ext cx="923290" cy="609600"/>
          </a:xfrm>
          <a:prstGeom prst="rect">
            <a:avLst/>
          </a:prstGeom>
          <a:noFill/>
          <a:ln>
            <a:noFill/>
          </a:ln>
        </p:spPr>
      </p:pic>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72400" y="5762625"/>
            <a:ext cx="914400" cy="561975"/>
          </a:xfrm>
          <a:prstGeom prst="rect">
            <a:avLst/>
          </a:prstGeom>
          <a:noFill/>
          <a:ln>
            <a:noFill/>
          </a:ln>
          <a:effectLst/>
        </p:spPr>
      </p:pic>
      <p:pic>
        <p:nvPicPr>
          <p:cNvPr id="5" name="Picture 4"/>
          <p:cNvPicPr/>
          <p:nvPr/>
        </p:nvPicPr>
        <p:blipFill>
          <a:blip r:embed="rId4" cstate="print"/>
          <a:srcRect/>
          <a:stretch>
            <a:fillRect/>
          </a:stretch>
        </p:blipFill>
        <p:spPr bwMode="auto">
          <a:xfrm>
            <a:off x="1219200" y="-44450"/>
            <a:ext cx="6705600" cy="1111250"/>
          </a:xfrm>
          <a:prstGeom prst="rect">
            <a:avLst/>
          </a:prstGeom>
          <a:noFill/>
          <a:ln w="9525">
            <a:noFill/>
            <a:miter lim="800000"/>
            <a:headEnd/>
            <a:tailEnd/>
          </a:ln>
        </p:spPr>
      </p:pic>
    </p:spTree>
    <p:extLst>
      <p:ext uri="{BB962C8B-B14F-4D97-AF65-F5344CB8AC3E}">
        <p14:creationId xmlns:p14="http://schemas.microsoft.com/office/powerpoint/2010/main" val="22900308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8"/>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smtClean="0"/>
              <a:t>Credit Utilization</a:t>
            </a:r>
            <a:endParaRPr lang="en-US" altLang="en-US" dirty="0"/>
          </a:p>
        </p:txBody>
      </p:sp>
      <p:sp>
        <p:nvSpPr>
          <p:cNvPr id="4" name="TextBox 3"/>
          <p:cNvSpPr txBox="1"/>
          <p:nvPr/>
        </p:nvSpPr>
        <p:spPr>
          <a:xfrm flipH="1" flipV="1">
            <a:off x="1798318" y="2655332"/>
            <a:ext cx="6507481" cy="392668"/>
          </a:xfrm>
          <a:prstGeom prst="rect">
            <a:avLst/>
          </a:prstGeom>
          <a:noFill/>
        </p:spPr>
        <p:txBody>
          <a:bodyPr wrap="square" rtlCol="0">
            <a:spAutoFit/>
          </a:bodyPr>
          <a:lstStyle/>
          <a:p>
            <a:endParaRPr lang="en-US" dirty="0"/>
          </a:p>
        </p:txBody>
      </p:sp>
      <p:sp>
        <p:nvSpPr>
          <p:cNvPr id="3" name="Rectangle 2"/>
          <p:cNvSpPr/>
          <p:nvPr/>
        </p:nvSpPr>
        <p:spPr>
          <a:xfrm>
            <a:off x="228600" y="1219200"/>
            <a:ext cx="7924800" cy="5016758"/>
          </a:xfrm>
          <a:prstGeom prst="rect">
            <a:avLst/>
          </a:prstGeom>
        </p:spPr>
        <p:txBody>
          <a:bodyPr wrap="square">
            <a:spAutoFit/>
          </a:bodyPr>
          <a:lstStyle/>
          <a:p>
            <a:r>
              <a:rPr lang="en-US" sz="2400" dirty="0" smtClean="0"/>
              <a:t> </a:t>
            </a:r>
            <a:endParaRPr lang="en-US" sz="2400" dirty="0"/>
          </a:p>
          <a:p>
            <a:r>
              <a:rPr lang="en-US" sz="2400" dirty="0" smtClean="0"/>
              <a:t>Your </a:t>
            </a:r>
            <a:r>
              <a:rPr lang="en-US" sz="2400" dirty="0"/>
              <a:t>total credit </a:t>
            </a:r>
            <a:r>
              <a:rPr lang="en-US" sz="2400" dirty="0" smtClean="0"/>
              <a:t>limit                       </a:t>
            </a:r>
            <a:r>
              <a:rPr lang="en-US" sz="2400" dirty="0"/>
              <a:t>$</a:t>
            </a:r>
            <a:r>
              <a:rPr lang="en-US" sz="2400" dirty="0" smtClean="0"/>
              <a:t>10,000      Used   $1000</a:t>
            </a:r>
          </a:p>
          <a:p>
            <a:r>
              <a:rPr lang="en-US" sz="2400" dirty="0" smtClean="0"/>
              <a:t>Spouse or Authorized User limit      </a:t>
            </a:r>
            <a:r>
              <a:rPr lang="en-US" sz="2400" u="sng" dirty="0" smtClean="0"/>
              <a:t>$40,000</a:t>
            </a:r>
            <a:r>
              <a:rPr lang="en-US" sz="2400" dirty="0" smtClean="0"/>
              <a:t>      Used </a:t>
            </a:r>
            <a:r>
              <a:rPr lang="en-US" sz="2400" u="sng" dirty="0" smtClean="0"/>
              <a:t>$30,000  </a:t>
            </a:r>
          </a:p>
          <a:p>
            <a:r>
              <a:rPr lang="en-US" sz="2400" dirty="0" smtClean="0"/>
              <a:t>                                                          $50,000               $40,000</a:t>
            </a:r>
          </a:p>
          <a:p>
            <a:endParaRPr lang="en-US" sz="2400" dirty="0" smtClean="0"/>
          </a:p>
          <a:p>
            <a:r>
              <a:rPr lang="en-US" sz="2400" dirty="0" smtClean="0"/>
              <a:t>You've </a:t>
            </a:r>
            <a:r>
              <a:rPr lang="en-US" sz="2400" dirty="0"/>
              <a:t>used </a:t>
            </a:r>
            <a:r>
              <a:rPr lang="en-US" sz="2400" dirty="0" smtClean="0"/>
              <a:t>$40,000 </a:t>
            </a:r>
            <a:r>
              <a:rPr lang="en-US" sz="2400" dirty="0"/>
              <a:t>of your </a:t>
            </a:r>
            <a:r>
              <a:rPr lang="en-US" sz="2400" dirty="0" smtClean="0"/>
              <a:t>total credit of $50,000 </a:t>
            </a:r>
            <a:r>
              <a:rPr lang="en-US" sz="2400" dirty="0"/>
              <a:t>which </a:t>
            </a:r>
            <a:r>
              <a:rPr lang="en-US" sz="2400" dirty="0" smtClean="0"/>
              <a:t>is</a:t>
            </a:r>
          </a:p>
          <a:p>
            <a:r>
              <a:rPr lang="en-US" sz="2400" dirty="0" smtClean="0"/>
              <a:t> 80</a:t>
            </a:r>
            <a:r>
              <a:rPr lang="en-US" sz="2400" dirty="0"/>
              <a:t>% of your total credit limit. </a:t>
            </a:r>
            <a:endParaRPr lang="en-US" sz="2400" dirty="0" smtClean="0"/>
          </a:p>
          <a:p>
            <a:endParaRPr lang="en-US" sz="2400" dirty="0"/>
          </a:p>
          <a:p>
            <a:pPr algn="ctr"/>
            <a:r>
              <a:rPr lang="en-US" sz="3200" b="1" dirty="0" smtClean="0"/>
              <a:t>Utilization 80%</a:t>
            </a:r>
          </a:p>
          <a:p>
            <a:pPr algn="ctr"/>
            <a:endParaRPr lang="en-US" sz="3200" b="1" dirty="0"/>
          </a:p>
          <a:p>
            <a:pPr algn="ctr"/>
            <a:r>
              <a:rPr lang="en-US" sz="3200" b="1" dirty="0" smtClean="0"/>
              <a:t>Creditors and Lenders want a utilization of no more than 20% </a:t>
            </a:r>
            <a:endParaRPr lang="en-US" sz="3200" b="1" dirty="0"/>
          </a:p>
        </p:txBody>
      </p:sp>
    </p:spTree>
    <p:extLst>
      <p:ext uri="{BB962C8B-B14F-4D97-AF65-F5344CB8AC3E}">
        <p14:creationId xmlns:p14="http://schemas.microsoft.com/office/powerpoint/2010/main" val="8495054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8"/>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4000" dirty="0" smtClean="0"/>
              <a:t>Collections Impact on Credit Score</a:t>
            </a:r>
            <a:endParaRPr lang="en-US" altLang="en-US" sz="4000" dirty="0"/>
          </a:p>
        </p:txBody>
      </p:sp>
      <p:sp>
        <p:nvSpPr>
          <p:cNvPr id="8" name="TextBox 7"/>
          <p:cNvSpPr txBox="1"/>
          <p:nvPr/>
        </p:nvSpPr>
        <p:spPr>
          <a:xfrm>
            <a:off x="158750" y="1295400"/>
            <a:ext cx="8826500" cy="4832092"/>
          </a:xfrm>
          <a:prstGeom prst="rect">
            <a:avLst/>
          </a:prstGeom>
          <a:noFill/>
        </p:spPr>
        <p:txBody>
          <a:bodyPr wrap="square" rtlCol="0">
            <a:spAutoFit/>
          </a:bodyPr>
          <a:lstStyle/>
          <a:p>
            <a:r>
              <a:rPr lang="en-US" sz="2800" dirty="0" smtClean="0"/>
              <a:t>The </a:t>
            </a:r>
            <a:r>
              <a:rPr lang="en-US" sz="2800" dirty="0"/>
              <a:t>degree to which a </a:t>
            </a:r>
            <a:r>
              <a:rPr lang="en-US" sz="2800" b="1" dirty="0"/>
              <a:t>collection</a:t>
            </a:r>
            <a:r>
              <a:rPr lang="en-US" sz="2800" dirty="0"/>
              <a:t> hurts your </a:t>
            </a:r>
            <a:r>
              <a:rPr lang="en-US" sz="2800" b="1" dirty="0"/>
              <a:t>credit</a:t>
            </a:r>
            <a:r>
              <a:rPr lang="en-US" sz="2800" dirty="0"/>
              <a:t> score is generally correlated with how high your </a:t>
            </a:r>
            <a:r>
              <a:rPr lang="en-US" sz="2800" b="1" dirty="0"/>
              <a:t>credit</a:t>
            </a:r>
            <a:r>
              <a:rPr lang="en-US" sz="2800" dirty="0"/>
              <a:t> score is when the </a:t>
            </a:r>
            <a:r>
              <a:rPr lang="en-US" sz="2800" b="1" dirty="0"/>
              <a:t>collection</a:t>
            </a:r>
            <a:r>
              <a:rPr lang="en-US" sz="2800" dirty="0"/>
              <a:t> agency reports the </a:t>
            </a:r>
            <a:r>
              <a:rPr lang="en-US" sz="2800" b="1" dirty="0"/>
              <a:t>debt</a:t>
            </a:r>
            <a:r>
              <a:rPr lang="en-US" sz="2800" dirty="0"/>
              <a:t>. The higher your score, the more points you can lose</a:t>
            </a:r>
            <a:r>
              <a:rPr lang="en-US" sz="2800" dirty="0" smtClean="0"/>
              <a:t>.</a:t>
            </a:r>
          </a:p>
          <a:p>
            <a:endParaRPr lang="en-US" sz="2800" dirty="0"/>
          </a:p>
          <a:p>
            <a:pPr marL="457200" indent="-457200">
              <a:buFont typeface="Wingdings" panose="05000000000000000000" pitchFamily="2" charset="2"/>
              <a:buChar char="Ø"/>
            </a:pPr>
            <a:r>
              <a:rPr lang="en-US" sz="2800" b="1" dirty="0"/>
              <a:t>The amount of the collection debt is essentially </a:t>
            </a:r>
            <a:r>
              <a:rPr lang="en-US" sz="2800" b="1" dirty="0" smtClean="0"/>
              <a:t>irrelevant</a:t>
            </a:r>
          </a:p>
          <a:p>
            <a:pPr marL="457200" indent="-457200">
              <a:buFont typeface="Wingdings" panose="05000000000000000000" pitchFamily="2" charset="2"/>
              <a:buChar char="Ø"/>
            </a:pPr>
            <a:r>
              <a:rPr lang="en-US" sz="2800" b="1" dirty="0"/>
              <a:t>The number of collection debt matters </a:t>
            </a:r>
            <a:r>
              <a:rPr lang="en-US" sz="2800" b="1" dirty="0" smtClean="0"/>
              <a:t>somewhat</a:t>
            </a:r>
          </a:p>
          <a:p>
            <a:pPr marL="457200" indent="-457200">
              <a:buFont typeface="Wingdings" panose="05000000000000000000" pitchFamily="2" charset="2"/>
              <a:buChar char="Ø"/>
            </a:pPr>
            <a:r>
              <a:rPr lang="en-US" sz="2800" b="1" dirty="0"/>
              <a:t>A collection account is a derogatory “event” on your credit, </a:t>
            </a:r>
            <a:r>
              <a:rPr lang="en-US" sz="2800" b="1" i="1" dirty="0"/>
              <a:t>regardless of whether it is paid or unpaid</a:t>
            </a:r>
            <a:r>
              <a:rPr lang="en-US" sz="2800" b="1" dirty="0"/>
              <a:t>.</a:t>
            </a:r>
            <a:endParaRPr lang="en-US" sz="2800" b="1" dirty="0" smtClean="0"/>
          </a:p>
          <a:p>
            <a:endParaRPr lang="en-US" sz="2800" b="1" dirty="0"/>
          </a:p>
        </p:txBody>
      </p:sp>
    </p:spTree>
    <p:extLst>
      <p:ext uri="{BB962C8B-B14F-4D97-AF65-F5344CB8AC3E}">
        <p14:creationId xmlns:p14="http://schemas.microsoft.com/office/powerpoint/2010/main" val="42152342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8"/>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4000" dirty="0" smtClean="0"/>
              <a:t>Public Record Impact on Credit Score</a:t>
            </a:r>
            <a:endParaRPr lang="en-US" altLang="en-US" sz="4000" dirty="0"/>
          </a:p>
        </p:txBody>
      </p:sp>
      <p:sp>
        <p:nvSpPr>
          <p:cNvPr id="3" name="TextBox 2"/>
          <p:cNvSpPr txBox="1"/>
          <p:nvPr/>
        </p:nvSpPr>
        <p:spPr>
          <a:xfrm>
            <a:off x="457200" y="1219200"/>
            <a:ext cx="8496300" cy="4893647"/>
          </a:xfrm>
          <a:prstGeom prst="rect">
            <a:avLst/>
          </a:prstGeom>
          <a:noFill/>
        </p:spPr>
        <p:txBody>
          <a:bodyPr wrap="square" rtlCol="0">
            <a:spAutoFit/>
          </a:bodyPr>
          <a:lstStyle/>
          <a:p>
            <a:r>
              <a:rPr lang="en-US" sz="2400" dirty="0"/>
              <a:t>Public records are legal documents that are on file with federal and local governments and that the public typically can access. Adverse public records that could be listed in your credit report include</a:t>
            </a:r>
            <a:r>
              <a:rPr lang="en-US" sz="2400" dirty="0" smtClean="0"/>
              <a:t>:</a:t>
            </a:r>
          </a:p>
          <a:p>
            <a:endParaRPr lang="en-US" sz="2400" dirty="0"/>
          </a:p>
          <a:p>
            <a:r>
              <a:rPr lang="en-US" sz="2400" b="1" dirty="0"/>
              <a:t>Bankruptcies.</a:t>
            </a:r>
            <a:r>
              <a:rPr lang="en-US" sz="2400" dirty="0"/>
              <a:t> A bankruptcy is a legal proceeding in which a consumer is discharged of all—or in some cases only a portion—of his or her unsecured debt.</a:t>
            </a:r>
          </a:p>
          <a:p>
            <a:r>
              <a:rPr lang="en-US" sz="2400" b="1" dirty="0"/>
              <a:t>Tax liens.</a:t>
            </a:r>
            <a:r>
              <a:rPr lang="en-US" sz="2400" dirty="0"/>
              <a:t> A tax lien is filed against a consumer if he or she fails to pay taxes.</a:t>
            </a:r>
          </a:p>
          <a:p>
            <a:r>
              <a:rPr lang="en-US" sz="2400" b="1" dirty="0"/>
              <a:t>Judgments.</a:t>
            </a:r>
            <a:r>
              <a:rPr lang="en-US" sz="2400" dirty="0"/>
              <a:t> If a consumer loses a lawsuit in court, a judgment is the resulting debt that is owed</a:t>
            </a:r>
            <a:r>
              <a:rPr lang="en-US" sz="2400" dirty="0" smtClean="0"/>
              <a:t>. Credit reporting bureaus/agencies </a:t>
            </a:r>
            <a:r>
              <a:rPr lang="en-US" sz="2400" dirty="0"/>
              <a:t>(CRAs) also purchase public record information from public record providers</a:t>
            </a:r>
            <a:r>
              <a:rPr lang="en-US" sz="2400" dirty="0" smtClean="0"/>
              <a:t>.</a:t>
            </a:r>
            <a:endParaRPr lang="en-US" sz="2400" dirty="0"/>
          </a:p>
        </p:txBody>
      </p:sp>
    </p:spTree>
    <p:extLst>
      <p:ext uri="{BB962C8B-B14F-4D97-AF65-F5344CB8AC3E}">
        <p14:creationId xmlns:p14="http://schemas.microsoft.com/office/powerpoint/2010/main" val="6630911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8" name="Rectangle 9"/>
          <p:cNvSpPr txBox="1">
            <a:spLocks noChangeArrowheads="1"/>
          </p:cNvSpPr>
          <p:nvPr/>
        </p:nvSpPr>
        <p:spPr>
          <a:xfrm>
            <a:off x="571500" y="1905000"/>
            <a:ext cx="8001000" cy="3886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en-US" sz="2800" dirty="0" smtClean="0"/>
              <a:t>Positive information can remain indefinitely</a:t>
            </a:r>
          </a:p>
          <a:p>
            <a:r>
              <a:rPr lang="en-US" altLang="en-US" sz="2800" dirty="0" smtClean="0"/>
              <a:t>Negative information 7 years from when first reported</a:t>
            </a:r>
          </a:p>
          <a:p>
            <a:r>
              <a:rPr lang="en-US" altLang="en-US" sz="2800" dirty="0" smtClean="0"/>
              <a:t>Chapter 7 bankruptcy reported for 10 years</a:t>
            </a:r>
          </a:p>
          <a:p>
            <a:r>
              <a:rPr lang="en-US" altLang="en-US" sz="2800" dirty="0" smtClean="0"/>
              <a:t>Collection accounts 7 years from date of charge-off</a:t>
            </a:r>
            <a:endParaRPr lang="en-US" altLang="en-US" sz="2800" dirty="0"/>
          </a:p>
        </p:txBody>
      </p:sp>
      <p:sp>
        <p:nvSpPr>
          <p:cNvPr id="9" name="Rectangle 8"/>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smtClean="0"/>
              <a:t>How Long Will It Stay?</a:t>
            </a:r>
            <a:endParaRPr lang="en-US" altLang="en-US" dirty="0"/>
          </a:p>
        </p:txBody>
      </p:sp>
    </p:spTree>
    <p:extLst>
      <p:ext uri="{BB962C8B-B14F-4D97-AF65-F5344CB8AC3E}">
        <p14:creationId xmlns:p14="http://schemas.microsoft.com/office/powerpoint/2010/main" val="5645394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685800" y="1600200"/>
            <a:ext cx="7239000" cy="3539430"/>
          </a:xfrm>
          <a:prstGeom prst="rect">
            <a:avLst/>
          </a:prstGeom>
        </p:spPr>
        <p:txBody>
          <a:bodyPr wrap="square">
            <a:spAutoFit/>
          </a:bodyPr>
          <a:lstStyle/>
          <a:p>
            <a:pPr lvl="0"/>
            <a:r>
              <a:rPr lang="en-US" sz="3200" dirty="0"/>
              <a:t>Creditors periodically evaluate your credit history and one key thing they look for is to see if you have only been paying the bare minimum each month.  Pay more than the minimum amount due each month and you will see a rise in your score </a:t>
            </a:r>
            <a:r>
              <a:rPr lang="en-US" sz="3200" dirty="0" smtClean="0"/>
              <a:t>even </a:t>
            </a:r>
            <a:r>
              <a:rPr lang="en-US" sz="3200" dirty="0"/>
              <a:t>if it is only slightly above the minimum.</a:t>
            </a:r>
          </a:p>
        </p:txBody>
      </p:sp>
      <p:sp>
        <p:nvSpPr>
          <p:cNvPr id="3" name="Rectangle 4"/>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smtClean="0"/>
              <a:t>Creditor Account Evaluation</a:t>
            </a:r>
            <a:endParaRPr lang="en-US" altLang="en-US" dirty="0"/>
          </a:p>
        </p:txBody>
      </p:sp>
    </p:spTree>
    <p:extLst>
      <p:ext uri="{BB962C8B-B14F-4D97-AF65-F5344CB8AC3E}">
        <p14:creationId xmlns:p14="http://schemas.microsoft.com/office/powerpoint/2010/main" val="25803270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5"/>
          <p:cNvSpPr txBox="1">
            <a:spLocks noChangeArrowheads="1"/>
          </p:cNvSpPr>
          <p:nvPr/>
        </p:nvSpPr>
        <p:spPr>
          <a:xfrm>
            <a:off x="571500" y="1447800"/>
            <a:ext cx="8001000" cy="44196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90000"/>
              </a:lnSpc>
            </a:pPr>
            <a:r>
              <a:rPr lang="en-US" dirty="0" smtClean="0"/>
              <a:t>Get </a:t>
            </a:r>
            <a:r>
              <a:rPr lang="en-US" dirty="0"/>
              <a:t>a co-signer with good </a:t>
            </a:r>
            <a:r>
              <a:rPr lang="en-US" dirty="0" smtClean="0"/>
              <a:t>credit to add you to their account as an authorized user </a:t>
            </a:r>
          </a:p>
          <a:p>
            <a:pPr>
              <a:lnSpc>
                <a:spcPct val="90000"/>
              </a:lnSpc>
            </a:pPr>
            <a:r>
              <a:rPr lang="en-US" altLang="en-US" dirty="0" smtClean="0"/>
              <a:t>Pay consistently on time (use AutoPay)</a:t>
            </a:r>
          </a:p>
          <a:p>
            <a:pPr>
              <a:lnSpc>
                <a:spcPct val="90000"/>
              </a:lnSpc>
            </a:pPr>
            <a:r>
              <a:rPr lang="en-US" altLang="en-US" dirty="0" smtClean="0"/>
              <a:t>Do not transfer balances frequently</a:t>
            </a:r>
          </a:p>
          <a:p>
            <a:pPr>
              <a:lnSpc>
                <a:spcPct val="90000"/>
              </a:lnSpc>
            </a:pPr>
            <a:r>
              <a:rPr lang="en-US" altLang="en-US" dirty="0" smtClean="0"/>
              <a:t>Keep credit utilization low</a:t>
            </a:r>
          </a:p>
          <a:p>
            <a:pPr>
              <a:lnSpc>
                <a:spcPct val="90000"/>
              </a:lnSpc>
            </a:pPr>
            <a:r>
              <a:rPr lang="en-US" altLang="en-US" dirty="0" smtClean="0"/>
              <a:t>Settle collection in</a:t>
            </a:r>
            <a:r>
              <a:rPr lang="en-US" altLang="en-US" dirty="0" smtClean="0">
                <a:solidFill>
                  <a:srgbClr val="C00000"/>
                </a:solidFill>
              </a:rPr>
              <a:t> </a:t>
            </a:r>
            <a:r>
              <a:rPr lang="en-US" altLang="en-US" dirty="0" smtClean="0"/>
              <a:t>writing with a negotiated pay to delete agreement</a:t>
            </a:r>
          </a:p>
          <a:p>
            <a:pPr>
              <a:lnSpc>
                <a:spcPct val="90000"/>
              </a:lnSpc>
            </a:pPr>
            <a:r>
              <a:rPr lang="en-US" altLang="en-US" dirty="0" smtClean="0"/>
              <a:t>Limit number of credit (hard inquiries) applications made</a:t>
            </a:r>
            <a:endParaRPr lang="en-US" altLang="en-US" dirty="0"/>
          </a:p>
        </p:txBody>
      </p:sp>
      <p:sp>
        <p:nvSpPr>
          <p:cNvPr id="3" name="Rectangle 4"/>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smtClean="0"/>
              <a:t>Improve Your Score</a:t>
            </a:r>
            <a:endParaRPr lang="en-US" altLang="en-US" dirty="0"/>
          </a:p>
        </p:txBody>
      </p:sp>
    </p:spTree>
    <p:extLst>
      <p:ext uri="{BB962C8B-B14F-4D97-AF65-F5344CB8AC3E}">
        <p14:creationId xmlns:p14="http://schemas.microsoft.com/office/powerpoint/2010/main" val="3562426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228600" y="2057400"/>
            <a:ext cx="8686800" cy="4031873"/>
          </a:xfrm>
          <a:prstGeom prst="rect">
            <a:avLst/>
          </a:prstGeom>
        </p:spPr>
        <p:txBody>
          <a:bodyPr wrap="square">
            <a:spAutoFit/>
          </a:bodyPr>
          <a:lstStyle/>
          <a:p>
            <a:pPr lvl="0"/>
            <a:r>
              <a:rPr lang="en-US" sz="3200" dirty="0"/>
              <a:t>Sign up for periodic credit </a:t>
            </a:r>
            <a:r>
              <a:rPr lang="en-US" sz="3200" dirty="0" smtClean="0"/>
              <a:t>score alert from </a:t>
            </a:r>
            <a:r>
              <a:rPr lang="en-US" sz="3200" dirty="0"/>
              <a:t>your bank or card company </a:t>
            </a:r>
            <a:r>
              <a:rPr lang="en-US" sz="3200" dirty="0" smtClean="0"/>
              <a:t>and always take advantage of getting a copy of your report from all three credit bureaus at www.annualcreditreport.com  </a:t>
            </a:r>
            <a:r>
              <a:rPr lang="en-US" sz="3200" u="sng" dirty="0" smtClean="0">
                <a:hlinkClick r:id="rId3"/>
              </a:rPr>
              <a:t>ww.annualcreditreport.com</a:t>
            </a:r>
            <a:r>
              <a:rPr lang="en-US" sz="3200" dirty="0" smtClean="0"/>
              <a:t>.  </a:t>
            </a:r>
            <a:r>
              <a:rPr lang="en-US" sz="3200" dirty="0"/>
              <a:t>It allows </a:t>
            </a:r>
            <a:r>
              <a:rPr lang="en-US" sz="3200" dirty="0" smtClean="0"/>
              <a:t>you to be alert to potential fraudulent activity and the report allows you to  </a:t>
            </a:r>
            <a:r>
              <a:rPr lang="en-US" sz="3200" dirty="0"/>
              <a:t>view any possible mistakes or suspicions of fraud.  </a:t>
            </a:r>
          </a:p>
        </p:txBody>
      </p:sp>
      <p:sp>
        <p:nvSpPr>
          <p:cNvPr id="3" name="Rectangle 8"/>
          <p:cNvSpPr txBox="1">
            <a:spLocks noChangeArrowheads="1"/>
          </p:cNvSpPr>
          <p:nvPr/>
        </p:nvSpPr>
        <p:spPr>
          <a:xfrm>
            <a:off x="571500" y="457200"/>
            <a:ext cx="8001000" cy="13716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smtClean="0"/>
              <a:t>Credit score alerts and </a:t>
            </a:r>
          </a:p>
          <a:p>
            <a:r>
              <a:rPr lang="en-US" altLang="en-US" dirty="0"/>
              <a:t>F</a:t>
            </a:r>
            <a:r>
              <a:rPr lang="en-US" altLang="en-US" dirty="0" smtClean="0"/>
              <a:t>ree credit report</a:t>
            </a:r>
            <a:endParaRPr lang="en-US" altLang="en-US" dirty="0"/>
          </a:p>
        </p:txBody>
      </p:sp>
    </p:spTree>
    <p:extLst>
      <p:ext uri="{BB962C8B-B14F-4D97-AF65-F5344CB8AC3E}">
        <p14:creationId xmlns:p14="http://schemas.microsoft.com/office/powerpoint/2010/main" val="6022239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8"/>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smtClean="0"/>
              <a:t>Correct Inaccuracies</a:t>
            </a:r>
            <a:endParaRPr lang="en-US" altLang="en-US" dirty="0"/>
          </a:p>
        </p:txBody>
      </p:sp>
      <p:sp>
        <p:nvSpPr>
          <p:cNvPr id="3" name="TextBox 2"/>
          <p:cNvSpPr txBox="1"/>
          <p:nvPr/>
        </p:nvSpPr>
        <p:spPr>
          <a:xfrm>
            <a:off x="381000" y="1295400"/>
            <a:ext cx="8458200" cy="5355312"/>
          </a:xfrm>
          <a:prstGeom prst="rect">
            <a:avLst/>
          </a:prstGeom>
          <a:noFill/>
        </p:spPr>
        <p:txBody>
          <a:bodyPr wrap="square" rtlCol="0">
            <a:spAutoFit/>
          </a:bodyPr>
          <a:lstStyle/>
          <a:p>
            <a:r>
              <a:rPr lang="en-US" b="1" dirty="0"/>
              <a:t>First, tell the credit bureau what information you believe is inaccurate.</a:t>
            </a:r>
            <a:r>
              <a:rPr lang="en-US" dirty="0"/>
              <a:t/>
            </a:r>
            <a:br>
              <a:rPr lang="en-US" dirty="0"/>
            </a:br>
            <a:r>
              <a:rPr lang="en-US" dirty="0"/>
              <a:t>The credit bureau must investigate the item(s) in question – usually within 30 days – unless they consider your dispute frivolous. </a:t>
            </a:r>
            <a:r>
              <a:rPr lang="en-US" dirty="0" smtClean="0"/>
              <a:t>In </a:t>
            </a:r>
            <a:r>
              <a:rPr lang="en-US" dirty="0"/>
              <a:t>addition to providing your complete name and address, your </a:t>
            </a:r>
            <a:r>
              <a:rPr lang="en-US" dirty="0" smtClean="0"/>
              <a:t>certified letter commonly called a dispute letter should:</a:t>
            </a:r>
          </a:p>
          <a:p>
            <a:endParaRPr lang="en-US" dirty="0" smtClean="0"/>
          </a:p>
          <a:p>
            <a:pPr marL="285750" indent="-285750">
              <a:buFont typeface="Wingdings" panose="05000000000000000000" pitchFamily="2" charset="2"/>
              <a:buChar char="Ø"/>
            </a:pPr>
            <a:r>
              <a:rPr lang="en-US" dirty="0" smtClean="0"/>
              <a:t>Have </a:t>
            </a:r>
            <a:r>
              <a:rPr lang="en-US" dirty="0"/>
              <a:t>a copy of your report with the items in question </a:t>
            </a:r>
            <a:r>
              <a:rPr lang="en-US" dirty="0" smtClean="0"/>
              <a:t>circled</a:t>
            </a:r>
          </a:p>
          <a:p>
            <a:pPr marL="285750" lvl="0" indent="-285750">
              <a:buFont typeface="Wingdings" panose="05000000000000000000" pitchFamily="2" charset="2"/>
              <a:buChar char="Ø"/>
            </a:pPr>
            <a:r>
              <a:rPr lang="en-US" dirty="0" smtClean="0"/>
              <a:t>Clearly </a:t>
            </a:r>
            <a:r>
              <a:rPr lang="en-US" dirty="0"/>
              <a:t>identify each item in your report you dispute</a:t>
            </a:r>
            <a:r>
              <a:rPr lang="en-US" dirty="0" smtClean="0"/>
              <a:t>.</a:t>
            </a:r>
          </a:p>
          <a:p>
            <a:pPr marL="285750" lvl="0" indent="-285750">
              <a:buFont typeface="Wingdings" panose="05000000000000000000" pitchFamily="2" charset="2"/>
              <a:buChar char="Ø"/>
            </a:pPr>
            <a:r>
              <a:rPr lang="en-US" dirty="0" smtClean="0"/>
              <a:t> State </a:t>
            </a:r>
            <a:r>
              <a:rPr lang="en-US" dirty="0"/>
              <a:t>the facts and explain why you dispute the information</a:t>
            </a:r>
            <a:r>
              <a:rPr lang="en-US" dirty="0" smtClean="0"/>
              <a:t>.</a:t>
            </a:r>
          </a:p>
          <a:p>
            <a:pPr marL="285750" lvl="0" indent="-285750">
              <a:buFont typeface="Wingdings" panose="05000000000000000000" pitchFamily="2" charset="2"/>
              <a:buChar char="Ø"/>
            </a:pPr>
            <a:r>
              <a:rPr lang="en-US" dirty="0" smtClean="0"/>
              <a:t> Request </a:t>
            </a:r>
            <a:r>
              <a:rPr lang="en-US" dirty="0"/>
              <a:t>deletion or correction</a:t>
            </a:r>
            <a:r>
              <a:rPr lang="en-US" dirty="0" smtClean="0"/>
              <a:t>.</a:t>
            </a:r>
          </a:p>
          <a:p>
            <a:pPr lvl="0"/>
            <a:endParaRPr lang="en-US" dirty="0"/>
          </a:p>
          <a:p>
            <a:pPr lvl="0"/>
            <a:r>
              <a:rPr lang="en-US" b="1" dirty="0" smtClean="0"/>
              <a:t>Secondly</a:t>
            </a:r>
            <a:r>
              <a:rPr lang="en-US" b="1" dirty="0"/>
              <a:t>, </a:t>
            </a:r>
            <a:r>
              <a:rPr lang="en-US" b="1" dirty="0" smtClean="0"/>
              <a:t>contact the information provider/creditor </a:t>
            </a:r>
            <a:r>
              <a:rPr lang="en-US" b="1" dirty="0"/>
              <a:t>(that is, the person, company, or organization that provides information about you to a credit reporting company), in </a:t>
            </a:r>
            <a:r>
              <a:rPr lang="en-US" b="1" dirty="0" smtClean="0"/>
              <a:t>writing (dispute letter), </a:t>
            </a:r>
            <a:r>
              <a:rPr lang="en-US" b="1" dirty="0"/>
              <a:t>that you dispute an item in your credit report. </a:t>
            </a:r>
            <a:r>
              <a:rPr lang="en-US" dirty="0" smtClean="0">
                <a:solidFill>
                  <a:srgbClr val="C00000"/>
                </a:solidFill>
              </a:rPr>
              <a:t>Explain what information you believe is inaccurate in the dispute letter including the information above that was submitted to the credit bureau</a:t>
            </a:r>
            <a:r>
              <a:rPr lang="en-US" dirty="0" smtClean="0"/>
              <a:t>. </a:t>
            </a:r>
            <a:r>
              <a:rPr lang="en-US" dirty="0"/>
              <a:t>Include copies (NOT originals) of documents that support your position. </a:t>
            </a:r>
            <a:endParaRPr lang="en-US" dirty="0" smtClean="0"/>
          </a:p>
          <a:p>
            <a:pPr lvl="0"/>
            <a:endParaRPr lang="en-US" dirty="0" smtClean="0"/>
          </a:p>
          <a:p>
            <a:pPr marL="285750" lvl="0" indent="-285750">
              <a:buFont typeface="Wingdings" panose="05000000000000000000" pitchFamily="2" charset="2"/>
              <a:buChar char="Ø"/>
            </a:pPr>
            <a:endParaRPr lang="en-US" dirty="0"/>
          </a:p>
          <a:p>
            <a:pPr marL="285750" lvl="0" indent="-285750">
              <a:buFont typeface="Wingdings" panose="05000000000000000000" pitchFamily="2" charset="2"/>
              <a:buChar char="Ø"/>
            </a:pPr>
            <a:endParaRPr lang="en-US" dirty="0"/>
          </a:p>
        </p:txBody>
      </p:sp>
    </p:spTree>
    <p:extLst>
      <p:ext uri="{BB962C8B-B14F-4D97-AF65-F5344CB8AC3E}">
        <p14:creationId xmlns:p14="http://schemas.microsoft.com/office/powerpoint/2010/main" val="14287061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685800" y="762000"/>
            <a:ext cx="7924800" cy="5478423"/>
          </a:xfrm>
          <a:prstGeom prst="rect">
            <a:avLst/>
          </a:prstGeom>
        </p:spPr>
        <p:txBody>
          <a:bodyPr wrap="square">
            <a:spAutoFit/>
          </a:bodyPr>
          <a:lstStyle/>
          <a:p>
            <a:r>
              <a:rPr lang="en-US" sz="1400" dirty="0" smtClean="0"/>
              <a:t>     </a:t>
            </a:r>
            <a:r>
              <a:rPr lang="en-US" sz="1200" dirty="0" smtClean="0"/>
              <a:t>                                                                                                            John Doe</a:t>
            </a:r>
            <a:r>
              <a:rPr lang="en-US" sz="1200" dirty="0"/>
              <a:t/>
            </a:r>
            <a:br>
              <a:rPr lang="en-US" sz="1200" dirty="0"/>
            </a:br>
            <a:r>
              <a:rPr lang="en-US" sz="1200" dirty="0"/>
              <a:t>                                                 </a:t>
            </a:r>
            <a:r>
              <a:rPr lang="en-US" sz="1200" dirty="0" smtClean="0"/>
              <a:t>                                                                 </a:t>
            </a:r>
            <a:r>
              <a:rPr lang="en-US" sz="1200" dirty="0"/>
              <a:t>2511 </a:t>
            </a:r>
            <a:r>
              <a:rPr lang="en-US" sz="1200" dirty="0" smtClean="0"/>
              <a:t>Main  Street</a:t>
            </a:r>
            <a:r>
              <a:rPr lang="en-US" sz="1200" dirty="0"/>
              <a:t/>
            </a:r>
            <a:br>
              <a:rPr lang="en-US" sz="1200" dirty="0"/>
            </a:br>
            <a:r>
              <a:rPr lang="en-US" sz="1200" dirty="0"/>
              <a:t>                                                  </a:t>
            </a:r>
            <a:r>
              <a:rPr lang="en-US" sz="1200" dirty="0" smtClean="0"/>
              <a:t>                                                                Anywhere, USA </a:t>
            </a:r>
            <a:r>
              <a:rPr lang="en-US" sz="1200" dirty="0"/>
              <a:t>75211</a:t>
            </a:r>
            <a:br>
              <a:rPr lang="en-US" sz="1200" dirty="0"/>
            </a:br>
            <a:r>
              <a:rPr lang="en-US" sz="1200" dirty="0"/>
              <a:t>                                                    </a:t>
            </a:r>
            <a:r>
              <a:rPr lang="en-US" sz="1200" dirty="0" smtClean="0"/>
              <a:t>                                                              </a:t>
            </a:r>
            <a:r>
              <a:rPr lang="en-US" sz="1200" dirty="0"/>
              <a:t>Social Security </a:t>
            </a:r>
            <a:r>
              <a:rPr lang="en-US" sz="1200" dirty="0" smtClean="0"/>
              <a:t>Number: XXX-XX-XXX</a:t>
            </a:r>
            <a:r>
              <a:rPr lang="en-US" sz="1200" dirty="0"/>
              <a:t/>
            </a:r>
            <a:br>
              <a:rPr lang="en-US" sz="1200" dirty="0"/>
            </a:br>
            <a:r>
              <a:rPr lang="en-US" sz="1200" dirty="0"/>
              <a:t>		</a:t>
            </a:r>
            <a:r>
              <a:rPr lang="en-US" sz="1200" dirty="0" smtClean="0"/>
              <a:t>                                                                  </a:t>
            </a:r>
            <a:r>
              <a:rPr lang="en-US" sz="1200" dirty="0"/>
              <a:t>Date of Birth: </a:t>
            </a:r>
            <a:r>
              <a:rPr lang="en-US" sz="1200" dirty="0" smtClean="0"/>
              <a:t>6-21-68</a:t>
            </a:r>
            <a:endParaRPr lang="en-US" sz="1200" dirty="0"/>
          </a:p>
          <a:p>
            <a:r>
              <a:rPr lang="en-US" sz="1200" dirty="0"/>
              <a:t> </a:t>
            </a:r>
          </a:p>
          <a:p>
            <a:r>
              <a:rPr lang="en-US" sz="1200" dirty="0" smtClean="0"/>
              <a:t>January l </a:t>
            </a:r>
            <a:r>
              <a:rPr lang="en-US" sz="1200" dirty="0"/>
              <a:t>6, </a:t>
            </a:r>
            <a:r>
              <a:rPr lang="en-US" sz="1200" dirty="0" smtClean="0"/>
              <a:t>2018</a:t>
            </a:r>
          </a:p>
          <a:p>
            <a:endParaRPr lang="en-US" sz="1200" dirty="0"/>
          </a:p>
          <a:p>
            <a:r>
              <a:rPr lang="en-US" sz="1200" dirty="0"/>
              <a:t>TransUnion</a:t>
            </a:r>
            <a:br>
              <a:rPr lang="en-US" sz="1200" dirty="0"/>
            </a:br>
            <a:r>
              <a:rPr lang="en-US" sz="1200" dirty="0"/>
              <a:t>Consumer Dispute Center</a:t>
            </a:r>
            <a:br>
              <a:rPr lang="en-US" sz="1200" dirty="0"/>
            </a:br>
            <a:r>
              <a:rPr lang="en-US" sz="1200" dirty="0"/>
              <a:t>P.O. Box 2000</a:t>
            </a:r>
            <a:br>
              <a:rPr lang="en-US" sz="1200" dirty="0"/>
            </a:br>
            <a:r>
              <a:rPr lang="en-US" sz="1200" dirty="0"/>
              <a:t>Chester, PA </a:t>
            </a:r>
            <a:r>
              <a:rPr lang="en-US" sz="1200" dirty="0" smtClean="0"/>
              <a:t>19016</a:t>
            </a:r>
          </a:p>
          <a:p>
            <a:endParaRPr lang="en-US" sz="1200" dirty="0"/>
          </a:p>
          <a:p>
            <a:r>
              <a:rPr lang="en-US" sz="1200" dirty="0"/>
              <a:t>Dear </a:t>
            </a:r>
            <a:r>
              <a:rPr lang="en-US" sz="1200" dirty="0" smtClean="0"/>
              <a:t>TransUnion</a:t>
            </a:r>
          </a:p>
          <a:p>
            <a:endParaRPr lang="en-US" sz="1200" dirty="0"/>
          </a:p>
          <a:p>
            <a:r>
              <a:rPr lang="en-US" sz="1200" dirty="0"/>
              <a:t>I recently pulled a copy of my credit report on-line and found that you are reporting inaccurate information in my file. I am writing to dispute credit information (attached credit report) in my credit file. I have circled the errors on the attached copy of the report I received</a:t>
            </a:r>
            <a:r>
              <a:rPr lang="en-US" sz="1200" dirty="0" smtClean="0"/>
              <a:t>.</a:t>
            </a:r>
          </a:p>
          <a:p>
            <a:endParaRPr lang="en-US" sz="1200" dirty="0"/>
          </a:p>
          <a:p>
            <a:r>
              <a:rPr lang="en-US" sz="1200" dirty="0"/>
              <a:t>The account does not belong to me and I have no knowledge of it. I am requesting that the item be removed because it is not mine. I understand that per the Fair Credit Reporting Act, you are required to notify me of your investigation results within 30 days.  My contact information is provided below and I have included proof of my social security and current address to avoid any delays in your response time.</a:t>
            </a:r>
            <a:br>
              <a:rPr lang="en-US" sz="1200" dirty="0"/>
            </a:br>
            <a:endParaRPr lang="en-US" sz="1200" dirty="0"/>
          </a:p>
          <a:p>
            <a:r>
              <a:rPr lang="en-US" sz="1200" dirty="0"/>
              <a:t>I look forward to receiving an updated copy of my credit report reflecting the deletion of this erroneous information.  Thanking you in advance.</a:t>
            </a:r>
          </a:p>
          <a:p>
            <a:r>
              <a:rPr lang="en-US" sz="1200" dirty="0"/>
              <a:t> </a:t>
            </a:r>
          </a:p>
          <a:p>
            <a:r>
              <a:rPr lang="en-US" sz="1200" dirty="0"/>
              <a:t>Sincerely,</a:t>
            </a:r>
          </a:p>
          <a:p>
            <a:r>
              <a:rPr lang="en-US" sz="1200" dirty="0" smtClean="0"/>
              <a:t>John Doe</a:t>
            </a:r>
            <a:endParaRPr lang="en-US" sz="1200" dirty="0"/>
          </a:p>
        </p:txBody>
      </p:sp>
      <p:sp>
        <p:nvSpPr>
          <p:cNvPr id="3" name="Rectangle 4"/>
          <p:cNvSpPr txBox="1">
            <a:spLocks noChangeArrowheads="1"/>
          </p:cNvSpPr>
          <p:nvPr/>
        </p:nvSpPr>
        <p:spPr>
          <a:xfrm>
            <a:off x="571500" y="381000"/>
            <a:ext cx="8001000" cy="304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2000" dirty="0" smtClean="0"/>
              <a:t>Dispute Letter</a:t>
            </a:r>
            <a:endParaRPr lang="en-US" altLang="en-US" sz="2000" dirty="0"/>
          </a:p>
        </p:txBody>
      </p:sp>
    </p:spTree>
    <p:extLst>
      <p:ext uri="{BB962C8B-B14F-4D97-AF65-F5344CB8AC3E}">
        <p14:creationId xmlns:p14="http://schemas.microsoft.com/office/powerpoint/2010/main" val="13495811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0" y="457200"/>
            <a:ext cx="9144000" cy="5816977"/>
          </a:xfrm>
          <a:prstGeom prst="rect">
            <a:avLst/>
          </a:prstGeom>
        </p:spPr>
        <p:txBody>
          <a:bodyPr wrap="square">
            <a:spAutoFit/>
          </a:bodyPr>
          <a:lstStyle/>
          <a:p>
            <a:endParaRPr lang="en-US" sz="1200" dirty="0" smtClean="0"/>
          </a:p>
          <a:p>
            <a:r>
              <a:rPr lang="en-US" sz="1200" dirty="0" smtClean="0"/>
              <a:t>                                                                                                                                                 John Doe</a:t>
            </a:r>
            <a:br>
              <a:rPr lang="en-US" sz="1200" dirty="0" smtClean="0"/>
            </a:br>
            <a:r>
              <a:rPr lang="en-US" sz="1200" dirty="0" smtClean="0"/>
              <a:t>                                                                                                                                                 2511 Main  Street</a:t>
            </a:r>
            <a:br>
              <a:rPr lang="en-US" sz="1200" dirty="0" smtClean="0"/>
            </a:br>
            <a:r>
              <a:rPr lang="en-US" sz="1200" dirty="0" smtClean="0"/>
              <a:t>                                                                                                                                                  Anywhere, USA 75211</a:t>
            </a:r>
            <a:br>
              <a:rPr lang="en-US" sz="1200" dirty="0" smtClean="0"/>
            </a:br>
            <a:r>
              <a:rPr lang="en-US" sz="1200" dirty="0" smtClean="0"/>
              <a:t>                                                                                                                                                  Social Security Number: XXX-XX-XXX</a:t>
            </a:r>
            <a:br>
              <a:rPr lang="en-US" sz="1200" dirty="0" smtClean="0"/>
            </a:br>
            <a:r>
              <a:rPr lang="en-US" sz="1200" dirty="0" smtClean="0"/>
              <a:t>		                                                                                                  Date of Birth: 6-21-68</a:t>
            </a:r>
            <a:endParaRPr lang="en-US" sz="1200" dirty="0"/>
          </a:p>
          <a:p>
            <a:r>
              <a:rPr lang="en-US" sz="1200" dirty="0" smtClean="0"/>
              <a:t>Franklin </a:t>
            </a:r>
            <a:r>
              <a:rPr lang="en-US" sz="1200" dirty="0"/>
              <a:t>Collection Service</a:t>
            </a:r>
            <a:br>
              <a:rPr lang="en-US" sz="1200" dirty="0"/>
            </a:br>
            <a:r>
              <a:rPr lang="en-US" sz="1200" dirty="0"/>
              <a:t>P.O. Box 3910</a:t>
            </a:r>
            <a:br>
              <a:rPr lang="en-US" sz="1200" dirty="0"/>
            </a:br>
            <a:r>
              <a:rPr lang="en-US" sz="1200" dirty="0"/>
              <a:t>Tupelo, MS 38803-3910</a:t>
            </a:r>
          </a:p>
          <a:p>
            <a:r>
              <a:rPr lang="en-US" sz="1200" dirty="0"/>
              <a:t>January 2, 2018</a:t>
            </a:r>
            <a:br>
              <a:rPr lang="en-US" sz="1200" dirty="0"/>
            </a:br>
            <a:r>
              <a:rPr lang="en-US" sz="1200" dirty="0"/>
              <a:t/>
            </a:r>
            <a:br>
              <a:rPr lang="en-US" sz="1200" dirty="0"/>
            </a:br>
            <a:r>
              <a:rPr lang="en-US" sz="1200" dirty="0"/>
              <a:t>Dear Sir or Madam,</a:t>
            </a:r>
          </a:p>
          <a:p>
            <a:r>
              <a:rPr lang="en-US" sz="1200" dirty="0"/>
              <a:t>Re: </a:t>
            </a:r>
            <a:r>
              <a:rPr lang="en-US" sz="1200" dirty="0" smtClean="0"/>
              <a:t>148533575</a:t>
            </a:r>
          </a:p>
          <a:p>
            <a:endParaRPr lang="en-US" sz="1200" dirty="0"/>
          </a:p>
          <a:p>
            <a:r>
              <a:rPr lang="en-US" sz="1200" dirty="0"/>
              <a:t>This letter is in response to letter/credit report entry for the account referenced above. I would like to pay off or settle this </a:t>
            </a:r>
            <a:r>
              <a:rPr lang="en-US" sz="1200" dirty="0" smtClean="0"/>
              <a:t>debt for $105 in </a:t>
            </a:r>
            <a:r>
              <a:rPr lang="en-US" sz="1200" dirty="0"/>
              <a:t>return for your promise in writing to erase/remove all information on this account from my credit file that being reported to Equifax, TransUnion and Experian and all credit reporting bureaus you report to within 10 business days from the receipt of the payment. I'd like to clarify that I am not acknowledging or accepting that I owe this debt. I am aware that your company can report the debt to the credit bureaus as necessary and that you can change the account status and remove the information since you are the information provider</a:t>
            </a:r>
            <a:r>
              <a:rPr lang="en-US" sz="1200" dirty="0" smtClean="0"/>
              <a:t>.</a:t>
            </a:r>
          </a:p>
          <a:p>
            <a:endParaRPr lang="en-US" sz="1200" dirty="0"/>
          </a:p>
          <a:p>
            <a:r>
              <a:rPr lang="en-US" sz="1200" dirty="0"/>
              <a:t>If you accept the terms of this agreement, the certified amount of $</a:t>
            </a:r>
            <a:r>
              <a:rPr lang="en-US" sz="1200" dirty="0" smtClean="0"/>
              <a:t>105 </a:t>
            </a:r>
            <a:r>
              <a:rPr lang="en-US" sz="1200" dirty="0"/>
              <a:t>will be sent to your collection agency provided there is complete deletion of any reference to the debt from my file on all the credit bureaus that you have reported to, and the debt is validated.</a:t>
            </a:r>
          </a:p>
          <a:p>
            <a:r>
              <a:rPr lang="en-US" sz="1200" dirty="0"/>
              <a:t>As the full amount will be paid back, there should not be any waiting period to delete this item from the reporting bureaus. Your agency should delete all information regarding the account from my credit files within 10 business days from the receipt of the payment, as mentioned in this agreement</a:t>
            </a:r>
            <a:r>
              <a:rPr lang="en-US" sz="1200" dirty="0" smtClean="0"/>
              <a:t>.</a:t>
            </a:r>
          </a:p>
          <a:p>
            <a:endParaRPr lang="en-US" sz="1200" dirty="0"/>
          </a:p>
          <a:p>
            <a:r>
              <a:rPr lang="en-US" sz="1200" dirty="0" smtClean="0"/>
              <a:t>Please </a:t>
            </a:r>
            <a:r>
              <a:rPr lang="en-US" sz="1200" dirty="0"/>
              <a:t>send me a letter agreeing to these terms, signed by your authorized representative, and subject to the laws of my state.</a:t>
            </a:r>
          </a:p>
          <a:p>
            <a:r>
              <a:rPr lang="en-US" sz="1200" dirty="0"/>
              <a:t>Please send the agreement to my address listed above</a:t>
            </a:r>
            <a:r>
              <a:rPr lang="en-US" sz="1200" dirty="0" smtClean="0"/>
              <a:t>.</a:t>
            </a:r>
          </a:p>
          <a:p>
            <a:endParaRPr lang="en-US" sz="1200" dirty="0" smtClean="0"/>
          </a:p>
          <a:p>
            <a:r>
              <a:rPr lang="en-US" sz="1200" dirty="0" smtClean="0"/>
              <a:t>Sincerely,</a:t>
            </a:r>
          </a:p>
          <a:p>
            <a:r>
              <a:rPr lang="en-US" sz="1200" dirty="0" smtClean="0"/>
              <a:t>John Doe</a:t>
            </a:r>
            <a:endParaRPr lang="en-US" sz="1200" dirty="0"/>
          </a:p>
        </p:txBody>
      </p:sp>
      <p:sp>
        <p:nvSpPr>
          <p:cNvPr id="3" name="Rectangle 4"/>
          <p:cNvSpPr txBox="1">
            <a:spLocks noChangeArrowheads="1"/>
          </p:cNvSpPr>
          <p:nvPr/>
        </p:nvSpPr>
        <p:spPr>
          <a:xfrm>
            <a:off x="571500" y="381000"/>
            <a:ext cx="8001000" cy="304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2000" dirty="0" smtClean="0"/>
              <a:t>Agreement to Delete</a:t>
            </a:r>
            <a:endParaRPr lang="en-US" altLang="en-US" sz="2000" dirty="0"/>
          </a:p>
        </p:txBody>
      </p:sp>
    </p:spTree>
    <p:extLst>
      <p:ext uri="{BB962C8B-B14F-4D97-AF65-F5344CB8AC3E}">
        <p14:creationId xmlns:p14="http://schemas.microsoft.com/office/powerpoint/2010/main" val="22312471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457200" y="1295400"/>
            <a:ext cx="8458200" cy="6647974"/>
          </a:xfrm>
          <a:prstGeom prst="rect">
            <a:avLst/>
          </a:prstGeom>
        </p:spPr>
        <p:txBody>
          <a:bodyPr wrap="square">
            <a:spAutoFit/>
          </a:bodyPr>
          <a:lstStyle/>
          <a:p>
            <a:pPr marL="342900" indent="-342900">
              <a:buFont typeface="Arial" panose="020B0604020202020204" pitchFamily="34" charset="0"/>
              <a:buChar char="•"/>
            </a:pPr>
            <a:r>
              <a:rPr lang="en-US" sz="2400" dirty="0"/>
              <a:t>Improving and maintaining </a:t>
            </a:r>
            <a:r>
              <a:rPr lang="en-US" sz="2400" dirty="0" smtClean="0"/>
              <a:t>credit/credit score </a:t>
            </a:r>
            <a:r>
              <a:rPr lang="en-US" sz="2400" dirty="0"/>
              <a:t>is extremely important for small business owners seeking loans or bonding</a:t>
            </a:r>
            <a:r>
              <a:rPr lang="en-US" sz="2400" dirty="0" smtClean="0"/>
              <a:t>.</a:t>
            </a:r>
          </a:p>
          <a:p>
            <a:pPr marL="342900" indent="-342900">
              <a:buFont typeface="Arial" panose="020B0604020202020204" pitchFamily="34" charset="0"/>
              <a:buChar char="•"/>
            </a:pPr>
            <a:r>
              <a:rPr lang="en-US" sz="2400" dirty="0" smtClean="0"/>
              <a:t>Most </a:t>
            </a:r>
            <a:r>
              <a:rPr lang="en-US" sz="2400" dirty="0"/>
              <a:t>people are aware of the core cause of bad credit, but lack knowledge of techniques and small ways of improving credit</a:t>
            </a:r>
            <a:r>
              <a:rPr lang="en-US" sz="2400" dirty="0" smtClean="0"/>
              <a:t>. </a:t>
            </a:r>
          </a:p>
          <a:p>
            <a:pPr marL="342900" indent="-342900">
              <a:buFont typeface="Arial" panose="020B0604020202020204" pitchFamily="34" charset="0"/>
              <a:buChar char="•"/>
            </a:pPr>
            <a:r>
              <a:rPr lang="en-US" sz="2400" dirty="0" smtClean="0"/>
              <a:t>Many people with excellent scores are not aware of all that impact their score. </a:t>
            </a:r>
          </a:p>
          <a:p>
            <a:endParaRPr lang="en-US" sz="2400" dirty="0"/>
          </a:p>
          <a:p>
            <a:r>
              <a:rPr lang="en-US" sz="2800" b="1" dirty="0"/>
              <a:t>The two major scoring companies in the U.S., </a:t>
            </a:r>
            <a:r>
              <a:rPr lang="en-US" sz="2800" b="1" dirty="0">
                <a:hlinkClick r:id="rId3"/>
              </a:rPr>
              <a:t>FICO and VantageScore</a:t>
            </a:r>
            <a:r>
              <a:rPr lang="en-US" sz="2800" b="1" dirty="0"/>
              <a:t>, differ a bit in their approaches, but they agree on what counts </a:t>
            </a:r>
            <a:r>
              <a:rPr lang="en-US" sz="2800" b="1" dirty="0" smtClean="0"/>
              <a:t>most.</a:t>
            </a:r>
          </a:p>
          <a:p>
            <a:endParaRPr lang="en-US" dirty="0"/>
          </a:p>
          <a:p>
            <a:pPr algn="ctr"/>
            <a:r>
              <a:rPr lang="en-US" sz="4000" dirty="0" smtClean="0"/>
              <a:t>Business Loan – Bonding - Insurance</a:t>
            </a:r>
          </a:p>
          <a:p>
            <a:endParaRPr lang="en-US" sz="4400" dirty="0" smtClean="0"/>
          </a:p>
          <a:p>
            <a:pPr marL="285750" indent="-285750">
              <a:buFont typeface="Wingdings" panose="05000000000000000000" pitchFamily="2" charset="2"/>
              <a:buChar char="Ø"/>
            </a:pPr>
            <a:endParaRPr lang="en-US" dirty="0" smtClean="0"/>
          </a:p>
          <a:p>
            <a:endParaRPr lang="en-US" dirty="0"/>
          </a:p>
          <a:p>
            <a:endParaRPr lang="en-US" dirty="0" smtClean="0"/>
          </a:p>
          <a:p>
            <a:pPr marL="285750" indent="-285750">
              <a:buFont typeface="Wingdings" panose="05000000000000000000" pitchFamily="2" charset="2"/>
              <a:buChar char="Ø"/>
            </a:pPr>
            <a:endParaRPr lang="en-US" dirty="0"/>
          </a:p>
        </p:txBody>
      </p:sp>
      <p:sp>
        <p:nvSpPr>
          <p:cNvPr id="4" name="Rectangle 5"/>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smtClean="0"/>
              <a:t>Importance of Credit Score</a:t>
            </a:r>
            <a:endParaRPr lang="en-US" altLang="en-US" dirty="0"/>
          </a:p>
        </p:txBody>
      </p:sp>
    </p:spTree>
    <p:extLst>
      <p:ext uri="{BB962C8B-B14F-4D97-AF65-F5344CB8AC3E}">
        <p14:creationId xmlns:p14="http://schemas.microsoft.com/office/powerpoint/2010/main" val="13673674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457200" y="678894"/>
            <a:ext cx="8458200" cy="7017306"/>
          </a:xfrm>
          <a:prstGeom prst="rect">
            <a:avLst/>
          </a:prstGeom>
        </p:spPr>
        <p:txBody>
          <a:bodyPr wrap="square">
            <a:spAutoFit/>
          </a:bodyPr>
          <a:lstStyle/>
          <a:p>
            <a:r>
              <a:rPr lang="en-US" sz="2800" b="1" dirty="0" smtClean="0"/>
              <a:t>.</a:t>
            </a:r>
          </a:p>
          <a:p>
            <a:endParaRPr lang="en-US" dirty="0"/>
          </a:p>
          <a:p>
            <a:pPr marL="571500" indent="-571500">
              <a:buFont typeface="Wingdings" panose="05000000000000000000" pitchFamily="2" charset="2"/>
              <a:buChar char="Ø"/>
            </a:pPr>
            <a:r>
              <a:rPr lang="en-US" sz="7200" dirty="0" smtClean="0"/>
              <a:t>Business Loan</a:t>
            </a:r>
          </a:p>
          <a:p>
            <a:pPr marL="571500" indent="-571500">
              <a:buFont typeface="Wingdings" panose="05000000000000000000" pitchFamily="2" charset="2"/>
              <a:buChar char="Ø"/>
            </a:pPr>
            <a:r>
              <a:rPr lang="en-US" sz="7200" dirty="0" smtClean="0"/>
              <a:t>Bonding </a:t>
            </a:r>
          </a:p>
          <a:p>
            <a:pPr marL="571500" indent="-571500">
              <a:buFont typeface="Wingdings" panose="05000000000000000000" pitchFamily="2" charset="2"/>
              <a:buChar char="Ø"/>
            </a:pPr>
            <a:r>
              <a:rPr lang="en-US" sz="7200" dirty="0" smtClean="0"/>
              <a:t>Insurance</a:t>
            </a:r>
          </a:p>
          <a:p>
            <a:pPr marL="571500" indent="-571500">
              <a:buFont typeface="Wingdings" panose="05000000000000000000" pitchFamily="2" charset="2"/>
              <a:buChar char="Ø"/>
            </a:pPr>
            <a:r>
              <a:rPr lang="en-US" sz="7200" dirty="0" smtClean="0"/>
              <a:t>Employment</a:t>
            </a:r>
          </a:p>
          <a:p>
            <a:endParaRPr lang="en-US" sz="4400" dirty="0" smtClean="0"/>
          </a:p>
          <a:p>
            <a:pPr marL="285750" indent="-285750">
              <a:buFont typeface="Wingdings" panose="05000000000000000000" pitchFamily="2" charset="2"/>
              <a:buChar char="Ø"/>
            </a:pPr>
            <a:endParaRPr lang="en-US" dirty="0" smtClean="0"/>
          </a:p>
          <a:p>
            <a:endParaRPr lang="en-US" dirty="0"/>
          </a:p>
          <a:p>
            <a:endParaRPr lang="en-US" dirty="0" smtClean="0"/>
          </a:p>
          <a:p>
            <a:pPr marL="285750" indent="-285750">
              <a:buFont typeface="Wingdings" panose="05000000000000000000" pitchFamily="2" charset="2"/>
              <a:buChar char="Ø"/>
            </a:pPr>
            <a:endParaRPr lang="en-US" dirty="0"/>
          </a:p>
        </p:txBody>
      </p:sp>
      <p:sp>
        <p:nvSpPr>
          <p:cNvPr id="4" name="Rectangle 5"/>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smtClean="0"/>
              <a:t>Importance of Credit Score</a:t>
            </a:r>
            <a:endParaRPr lang="en-US" altLang="en-US" dirty="0"/>
          </a:p>
        </p:txBody>
      </p:sp>
    </p:spTree>
    <p:extLst>
      <p:ext uri="{BB962C8B-B14F-4D97-AF65-F5344CB8AC3E}">
        <p14:creationId xmlns:p14="http://schemas.microsoft.com/office/powerpoint/2010/main" val="31030580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12"/>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6000" dirty="0" smtClean="0"/>
              <a:t>Credit Bureaus</a:t>
            </a:r>
            <a:endParaRPr lang="en-US" altLang="en-US" sz="6000" dirty="0"/>
          </a:p>
        </p:txBody>
      </p:sp>
      <p:sp>
        <p:nvSpPr>
          <p:cNvPr id="5" name="Rectangle 13"/>
          <p:cNvSpPr txBox="1">
            <a:spLocks noChangeArrowheads="1"/>
          </p:cNvSpPr>
          <p:nvPr/>
        </p:nvSpPr>
        <p:spPr>
          <a:xfrm>
            <a:off x="571500" y="1905000"/>
            <a:ext cx="8001000" cy="3886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en-US" dirty="0" smtClean="0"/>
              <a:t>3 major credit bureaus</a:t>
            </a:r>
          </a:p>
          <a:p>
            <a:pPr lvl="1"/>
            <a:r>
              <a:rPr lang="en-US" altLang="en-US" dirty="0" smtClean="0"/>
              <a:t>Experian</a:t>
            </a:r>
          </a:p>
          <a:p>
            <a:pPr lvl="1"/>
            <a:r>
              <a:rPr lang="en-US" altLang="en-US" dirty="0" smtClean="0"/>
              <a:t>TransUnion</a:t>
            </a:r>
          </a:p>
          <a:p>
            <a:pPr lvl="1"/>
            <a:r>
              <a:rPr lang="en-US" altLang="en-US" dirty="0" smtClean="0"/>
              <a:t>Equifax</a:t>
            </a:r>
          </a:p>
          <a:p>
            <a:r>
              <a:rPr lang="en-US" altLang="en-US" dirty="0" smtClean="0"/>
              <a:t>Credit information is reported to bureaus</a:t>
            </a:r>
          </a:p>
          <a:p>
            <a:r>
              <a:rPr lang="en-US" altLang="en-US" dirty="0" smtClean="0"/>
              <a:t>Not all creditors report to all 3</a:t>
            </a:r>
          </a:p>
          <a:p>
            <a:r>
              <a:rPr lang="en-US" altLang="en-US" dirty="0" smtClean="0"/>
              <a:t>Regulated by Federal Trade Commission</a:t>
            </a:r>
            <a:endParaRPr lang="en-US" altLang="en-US" dirty="0"/>
          </a:p>
        </p:txBody>
      </p:sp>
    </p:spTree>
    <p:extLst>
      <p:ext uri="{BB962C8B-B14F-4D97-AF65-F5344CB8AC3E}">
        <p14:creationId xmlns:p14="http://schemas.microsoft.com/office/powerpoint/2010/main" val="13397466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Rectangle 6"/>
          <p:cNvSpPr txBox="1">
            <a:spLocks noChangeArrowheads="1"/>
          </p:cNvSpPr>
          <p:nvPr/>
        </p:nvSpPr>
        <p:spPr>
          <a:xfrm>
            <a:off x="571500" y="1524000"/>
            <a:ext cx="8001000" cy="4495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en-US" dirty="0" smtClean="0"/>
              <a:t>FICO scores range from 300-850</a:t>
            </a:r>
          </a:p>
          <a:p>
            <a:r>
              <a:rPr lang="en-US" altLang="en-US" dirty="0" smtClean="0"/>
              <a:t>Score is based on several factors</a:t>
            </a:r>
          </a:p>
          <a:p>
            <a:pPr marL="0" indent="0">
              <a:buNone/>
            </a:pPr>
            <a:r>
              <a:rPr lang="en-US" altLang="en-US" dirty="0" smtClean="0"/>
              <a:t> </a:t>
            </a:r>
          </a:p>
          <a:p>
            <a:pPr marL="0" indent="0">
              <a:buNone/>
            </a:pPr>
            <a:r>
              <a:rPr lang="en-US" altLang="en-US" sz="5400" dirty="0" smtClean="0"/>
              <a:t>The credit score may vary among the 3 bureaus. </a:t>
            </a:r>
            <a:endParaRPr lang="en-US" altLang="en-US" sz="5400" dirty="0"/>
          </a:p>
        </p:txBody>
      </p:sp>
      <p:sp>
        <p:nvSpPr>
          <p:cNvPr id="4" name="Rectangle 5"/>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smtClean="0"/>
              <a:t>Credit Scoring</a:t>
            </a:r>
            <a:endParaRPr lang="en-US" altLang="en-US" dirty="0"/>
          </a:p>
        </p:txBody>
      </p:sp>
    </p:spTree>
    <p:extLst>
      <p:ext uri="{BB962C8B-B14F-4D97-AF65-F5344CB8AC3E}">
        <p14:creationId xmlns:p14="http://schemas.microsoft.com/office/powerpoint/2010/main" val="12010619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Rectangle 6"/>
          <p:cNvSpPr txBox="1">
            <a:spLocks noChangeArrowheads="1"/>
          </p:cNvSpPr>
          <p:nvPr/>
        </p:nvSpPr>
        <p:spPr>
          <a:xfrm>
            <a:off x="571500" y="1295400"/>
            <a:ext cx="8001000" cy="4724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en-US" sz="3600" dirty="0" smtClean="0"/>
              <a:t>All bureaus do not have the same information</a:t>
            </a:r>
          </a:p>
          <a:p>
            <a:r>
              <a:rPr lang="en-US" altLang="en-US" sz="3600" dirty="0" smtClean="0"/>
              <a:t>Dates for reporting the information to the bureaus can vary</a:t>
            </a:r>
          </a:p>
          <a:p>
            <a:r>
              <a:rPr lang="en-US" altLang="en-US" sz="3600" dirty="0" smtClean="0"/>
              <a:t>Algorithm for computing the score varies</a:t>
            </a:r>
          </a:p>
          <a:p>
            <a:r>
              <a:rPr lang="en-US" altLang="en-US" sz="3600" dirty="0" smtClean="0"/>
              <a:t>The weight of low impact factors may vary among the bureaus </a:t>
            </a:r>
            <a:endParaRPr lang="en-US" altLang="en-US" sz="3600" dirty="0"/>
          </a:p>
        </p:txBody>
      </p:sp>
      <p:sp>
        <p:nvSpPr>
          <p:cNvPr id="4" name="Rectangle 5"/>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smtClean="0"/>
              <a:t>Variations in the Credit Score</a:t>
            </a:r>
            <a:endParaRPr lang="en-US" altLang="en-US" dirty="0"/>
          </a:p>
        </p:txBody>
      </p:sp>
    </p:spTree>
    <p:extLst>
      <p:ext uri="{BB962C8B-B14F-4D97-AF65-F5344CB8AC3E}">
        <p14:creationId xmlns:p14="http://schemas.microsoft.com/office/powerpoint/2010/main" val="419926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Rectangle 6"/>
          <p:cNvSpPr txBox="1">
            <a:spLocks noChangeArrowheads="1"/>
          </p:cNvSpPr>
          <p:nvPr/>
        </p:nvSpPr>
        <p:spPr>
          <a:xfrm>
            <a:off x="571500" y="1143000"/>
            <a:ext cx="8001000" cy="4495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en-US" dirty="0" smtClean="0"/>
              <a:t> </a:t>
            </a:r>
          </a:p>
          <a:p>
            <a:pPr marL="0" indent="0">
              <a:buNone/>
            </a:pPr>
            <a:r>
              <a:rPr lang="en-US" altLang="en-US" sz="4000" dirty="0" smtClean="0"/>
              <a:t>The score may vary among the 3 bureaus because they are looking at the credit information/data differently when computing the credit score, </a:t>
            </a:r>
            <a:r>
              <a:rPr lang="en-US" altLang="en-US" sz="4000" u="sng" dirty="0" smtClean="0"/>
              <a:t>however all 3 are consistent in their use and  weighting of high impact credit data</a:t>
            </a:r>
            <a:r>
              <a:rPr lang="en-US" altLang="en-US" sz="4000" dirty="0" smtClean="0"/>
              <a:t>. </a:t>
            </a:r>
            <a:endParaRPr lang="en-US" altLang="en-US" sz="4000" dirty="0"/>
          </a:p>
        </p:txBody>
      </p:sp>
      <p:sp>
        <p:nvSpPr>
          <p:cNvPr id="4" name="Rectangle 5"/>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a:t>Variations in the Credit Score</a:t>
            </a:r>
          </a:p>
        </p:txBody>
      </p:sp>
    </p:spTree>
    <p:extLst>
      <p:ext uri="{BB962C8B-B14F-4D97-AF65-F5344CB8AC3E}">
        <p14:creationId xmlns:p14="http://schemas.microsoft.com/office/powerpoint/2010/main" val="1955818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830727193"/>
              </p:ext>
            </p:extLst>
          </p:nvPr>
        </p:nvGraphicFramePr>
        <p:xfrm>
          <a:off x="95250" y="356116"/>
          <a:ext cx="8724900" cy="54483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3810000" y="2366326"/>
            <a:ext cx="1524000" cy="584775"/>
          </a:xfrm>
          <a:prstGeom prst="rect">
            <a:avLst/>
          </a:prstGeom>
          <a:noFill/>
        </p:spPr>
        <p:txBody>
          <a:bodyPr wrap="square" rtlCol="0">
            <a:spAutoFit/>
          </a:bodyPr>
          <a:lstStyle/>
          <a:p>
            <a:r>
              <a:rPr lang="en-US" sz="3200" b="1" dirty="0" smtClean="0"/>
              <a:t>35%</a:t>
            </a:r>
            <a:endParaRPr lang="en-US" sz="3200" b="1" dirty="0"/>
          </a:p>
        </p:txBody>
      </p:sp>
      <p:sp>
        <p:nvSpPr>
          <p:cNvPr id="5" name="TextBox 4"/>
          <p:cNvSpPr txBox="1"/>
          <p:nvPr/>
        </p:nvSpPr>
        <p:spPr>
          <a:xfrm>
            <a:off x="2000250" y="1361639"/>
            <a:ext cx="2209800" cy="461665"/>
          </a:xfrm>
          <a:prstGeom prst="rect">
            <a:avLst/>
          </a:prstGeom>
          <a:noFill/>
        </p:spPr>
        <p:txBody>
          <a:bodyPr wrap="square" rtlCol="0">
            <a:spAutoFit/>
          </a:bodyPr>
          <a:lstStyle/>
          <a:p>
            <a:r>
              <a:rPr lang="en-US" sz="2400" b="1" dirty="0" smtClean="0"/>
              <a:t>10%</a:t>
            </a:r>
            <a:endParaRPr lang="en-US" sz="2400" b="1" dirty="0"/>
          </a:p>
        </p:txBody>
      </p:sp>
      <p:sp>
        <p:nvSpPr>
          <p:cNvPr id="6" name="TextBox 5"/>
          <p:cNvSpPr txBox="1"/>
          <p:nvPr/>
        </p:nvSpPr>
        <p:spPr>
          <a:xfrm>
            <a:off x="2527300" y="4116289"/>
            <a:ext cx="2044700" cy="584775"/>
          </a:xfrm>
          <a:prstGeom prst="rect">
            <a:avLst/>
          </a:prstGeom>
          <a:noFill/>
        </p:spPr>
        <p:txBody>
          <a:bodyPr wrap="square" rtlCol="0">
            <a:spAutoFit/>
          </a:bodyPr>
          <a:lstStyle/>
          <a:p>
            <a:r>
              <a:rPr lang="en-US" sz="3200" b="1" dirty="0" smtClean="0"/>
              <a:t>30%</a:t>
            </a:r>
            <a:endParaRPr lang="en-US" sz="3200" b="1" dirty="0"/>
          </a:p>
        </p:txBody>
      </p:sp>
      <p:sp>
        <p:nvSpPr>
          <p:cNvPr id="7" name="TextBox 6"/>
          <p:cNvSpPr txBox="1"/>
          <p:nvPr/>
        </p:nvSpPr>
        <p:spPr>
          <a:xfrm>
            <a:off x="1174750" y="1941612"/>
            <a:ext cx="1371600" cy="461665"/>
          </a:xfrm>
          <a:prstGeom prst="rect">
            <a:avLst/>
          </a:prstGeom>
          <a:noFill/>
        </p:spPr>
        <p:txBody>
          <a:bodyPr wrap="square" rtlCol="0">
            <a:spAutoFit/>
          </a:bodyPr>
          <a:lstStyle/>
          <a:p>
            <a:r>
              <a:rPr lang="en-US" sz="2400" b="1" dirty="0" smtClean="0"/>
              <a:t>10%</a:t>
            </a:r>
            <a:endParaRPr lang="en-US" sz="2400" b="1" dirty="0"/>
          </a:p>
        </p:txBody>
      </p:sp>
      <p:sp>
        <p:nvSpPr>
          <p:cNvPr id="8" name="TextBox 7"/>
          <p:cNvSpPr txBox="1"/>
          <p:nvPr/>
        </p:nvSpPr>
        <p:spPr>
          <a:xfrm>
            <a:off x="1066800" y="3253264"/>
            <a:ext cx="1600200" cy="584775"/>
          </a:xfrm>
          <a:prstGeom prst="rect">
            <a:avLst/>
          </a:prstGeom>
          <a:noFill/>
        </p:spPr>
        <p:txBody>
          <a:bodyPr wrap="square" rtlCol="0">
            <a:spAutoFit/>
          </a:bodyPr>
          <a:lstStyle/>
          <a:p>
            <a:r>
              <a:rPr lang="en-US" sz="3200" b="1" dirty="0" smtClean="0"/>
              <a:t>15%</a:t>
            </a:r>
            <a:endParaRPr lang="en-US" sz="3200" b="1" dirty="0"/>
          </a:p>
        </p:txBody>
      </p:sp>
      <p:sp>
        <p:nvSpPr>
          <p:cNvPr id="9" name="TextBox 8"/>
          <p:cNvSpPr txBox="1"/>
          <p:nvPr/>
        </p:nvSpPr>
        <p:spPr>
          <a:xfrm>
            <a:off x="1143000" y="3676492"/>
            <a:ext cx="901700" cy="369332"/>
          </a:xfrm>
          <a:prstGeom prst="rect">
            <a:avLst/>
          </a:prstGeom>
          <a:noFill/>
        </p:spPr>
        <p:txBody>
          <a:bodyPr wrap="square" rtlCol="0">
            <a:spAutoFit/>
          </a:bodyPr>
          <a:lstStyle/>
          <a:p>
            <a:r>
              <a:rPr lang="en-US" dirty="0" smtClean="0"/>
              <a:t>(High)</a:t>
            </a:r>
            <a:endParaRPr lang="en-US" dirty="0"/>
          </a:p>
        </p:txBody>
      </p:sp>
      <p:sp>
        <p:nvSpPr>
          <p:cNvPr id="10" name="TextBox 9"/>
          <p:cNvSpPr txBox="1"/>
          <p:nvPr/>
        </p:nvSpPr>
        <p:spPr>
          <a:xfrm>
            <a:off x="3886200" y="2883932"/>
            <a:ext cx="1447800" cy="369332"/>
          </a:xfrm>
          <a:prstGeom prst="rect">
            <a:avLst/>
          </a:prstGeom>
          <a:noFill/>
        </p:spPr>
        <p:txBody>
          <a:bodyPr wrap="square" rtlCol="0">
            <a:spAutoFit/>
          </a:bodyPr>
          <a:lstStyle/>
          <a:p>
            <a:r>
              <a:rPr lang="en-US" dirty="0" smtClean="0"/>
              <a:t>(</a:t>
            </a:r>
            <a:r>
              <a:rPr lang="en-US" dirty="0" smtClean="0">
                <a:solidFill>
                  <a:schemeClr val="bg1"/>
                </a:solidFill>
              </a:rPr>
              <a:t>High</a:t>
            </a:r>
            <a:r>
              <a:rPr lang="en-US" dirty="0" smtClean="0"/>
              <a:t>)</a:t>
            </a:r>
            <a:endParaRPr lang="en-US" dirty="0"/>
          </a:p>
        </p:txBody>
      </p:sp>
      <p:sp>
        <p:nvSpPr>
          <p:cNvPr id="11" name="TextBox 10"/>
          <p:cNvSpPr txBox="1"/>
          <p:nvPr/>
        </p:nvSpPr>
        <p:spPr>
          <a:xfrm>
            <a:off x="2590800" y="4689396"/>
            <a:ext cx="914400" cy="369332"/>
          </a:xfrm>
          <a:prstGeom prst="rect">
            <a:avLst/>
          </a:prstGeom>
          <a:noFill/>
        </p:spPr>
        <p:txBody>
          <a:bodyPr wrap="square" rtlCol="0">
            <a:spAutoFit/>
          </a:bodyPr>
          <a:lstStyle/>
          <a:p>
            <a:r>
              <a:rPr lang="en-US" dirty="0" smtClean="0"/>
              <a:t>(</a:t>
            </a:r>
            <a:r>
              <a:rPr lang="en-US" dirty="0" smtClean="0">
                <a:solidFill>
                  <a:schemeClr val="bg1"/>
                </a:solidFill>
              </a:rPr>
              <a:t>High</a:t>
            </a:r>
            <a:r>
              <a:rPr lang="en-US" dirty="0" smtClean="0"/>
              <a:t>)</a:t>
            </a:r>
            <a:endParaRPr lang="en-US" dirty="0"/>
          </a:p>
        </p:txBody>
      </p:sp>
      <p:sp>
        <p:nvSpPr>
          <p:cNvPr id="12" name="TextBox 11"/>
          <p:cNvSpPr txBox="1"/>
          <p:nvPr/>
        </p:nvSpPr>
        <p:spPr>
          <a:xfrm>
            <a:off x="2133600" y="1916668"/>
            <a:ext cx="914400" cy="369332"/>
          </a:xfrm>
          <a:prstGeom prst="rect">
            <a:avLst/>
          </a:prstGeom>
          <a:noFill/>
        </p:spPr>
        <p:txBody>
          <a:bodyPr wrap="square" rtlCol="0">
            <a:spAutoFit/>
          </a:bodyPr>
          <a:lstStyle/>
          <a:p>
            <a:r>
              <a:rPr lang="en-US" dirty="0" smtClean="0"/>
              <a:t>(</a:t>
            </a:r>
            <a:r>
              <a:rPr lang="en-US" dirty="0" smtClean="0">
                <a:solidFill>
                  <a:schemeClr val="bg1"/>
                </a:solidFill>
              </a:rPr>
              <a:t>Low</a:t>
            </a:r>
            <a:r>
              <a:rPr lang="en-US" dirty="0" smtClean="0"/>
              <a:t>)</a:t>
            </a:r>
            <a:endParaRPr lang="en-US" dirty="0"/>
          </a:p>
        </p:txBody>
      </p:sp>
      <p:sp>
        <p:nvSpPr>
          <p:cNvPr id="13" name="TextBox 12"/>
          <p:cNvSpPr txBox="1"/>
          <p:nvPr/>
        </p:nvSpPr>
        <p:spPr>
          <a:xfrm>
            <a:off x="1416050" y="2410547"/>
            <a:ext cx="1130300" cy="369332"/>
          </a:xfrm>
          <a:prstGeom prst="rect">
            <a:avLst/>
          </a:prstGeom>
          <a:noFill/>
        </p:spPr>
        <p:txBody>
          <a:bodyPr wrap="square" rtlCol="0">
            <a:spAutoFit/>
          </a:bodyPr>
          <a:lstStyle/>
          <a:p>
            <a:r>
              <a:rPr lang="en-US" dirty="0" smtClean="0"/>
              <a:t>(</a:t>
            </a:r>
            <a:r>
              <a:rPr lang="en-US" dirty="0" smtClean="0">
                <a:solidFill>
                  <a:schemeClr val="bg1"/>
                </a:solidFill>
              </a:rPr>
              <a:t>Low</a:t>
            </a:r>
            <a:r>
              <a:rPr lang="en-US" dirty="0" smtClean="0"/>
              <a:t> )</a:t>
            </a:r>
            <a:endParaRPr lang="en-US" dirty="0"/>
          </a:p>
        </p:txBody>
      </p:sp>
    </p:spTree>
    <p:extLst>
      <p:ext uri="{BB962C8B-B14F-4D97-AF65-F5344CB8AC3E}">
        <p14:creationId xmlns:p14="http://schemas.microsoft.com/office/powerpoint/2010/main" val="5511549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8"/>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smtClean="0"/>
              <a:t>Credit Utilization</a:t>
            </a:r>
            <a:endParaRPr lang="en-US" altLang="en-US" dirty="0"/>
          </a:p>
        </p:txBody>
      </p:sp>
      <p:sp>
        <p:nvSpPr>
          <p:cNvPr id="4" name="TextBox 3"/>
          <p:cNvSpPr txBox="1"/>
          <p:nvPr/>
        </p:nvSpPr>
        <p:spPr>
          <a:xfrm flipH="1" flipV="1">
            <a:off x="1798318" y="2655332"/>
            <a:ext cx="6507481" cy="392668"/>
          </a:xfrm>
          <a:prstGeom prst="rect">
            <a:avLst/>
          </a:prstGeom>
          <a:noFill/>
        </p:spPr>
        <p:txBody>
          <a:bodyPr wrap="square" rtlCol="0">
            <a:spAutoFit/>
          </a:bodyPr>
          <a:lstStyle/>
          <a:p>
            <a:endParaRPr lang="en-US" dirty="0"/>
          </a:p>
        </p:txBody>
      </p:sp>
      <p:sp>
        <p:nvSpPr>
          <p:cNvPr id="3" name="Rectangle 2"/>
          <p:cNvSpPr/>
          <p:nvPr/>
        </p:nvSpPr>
        <p:spPr>
          <a:xfrm>
            <a:off x="838200" y="1633240"/>
            <a:ext cx="7315200" cy="4462760"/>
          </a:xfrm>
          <a:prstGeom prst="rect">
            <a:avLst/>
          </a:prstGeom>
        </p:spPr>
        <p:txBody>
          <a:bodyPr wrap="square">
            <a:spAutoFit/>
          </a:bodyPr>
          <a:lstStyle/>
          <a:p>
            <a:r>
              <a:rPr lang="en-US" sz="2800" dirty="0" smtClean="0"/>
              <a:t>The </a:t>
            </a:r>
            <a:r>
              <a:rPr lang="en-US" sz="2800" dirty="0"/>
              <a:t>amount you owe lenders is one of the most important factors that impacts your credit and makes up about 30% of your FICO® Score.</a:t>
            </a:r>
          </a:p>
          <a:p>
            <a:r>
              <a:rPr lang="en-US" sz="2800" dirty="0"/>
              <a:t> </a:t>
            </a:r>
            <a:r>
              <a:rPr lang="en-US" sz="2800" dirty="0" smtClean="0"/>
              <a:t>:</a:t>
            </a:r>
            <a:endParaRPr lang="en-US" sz="2800" dirty="0"/>
          </a:p>
          <a:p>
            <a:r>
              <a:rPr lang="en-US" sz="2800" dirty="0" smtClean="0"/>
              <a:t>Your credit limit </a:t>
            </a:r>
            <a:r>
              <a:rPr lang="en-US" sz="2800" dirty="0"/>
              <a:t>$</a:t>
            </a:r>
            <a:r>
              <a:rPr lang="en-US" sz="2800" dirty="0" smtClean="0"/>
              <a:t>10,000  Total credit used $1000</a:t>
            </a:r>
          </a:p>
          <a:p>
            <a:endParaRPr lang="en-US" sz="2800" dirty="0" smtClean="0"/>
          </a:p>
          <a:p>
            <a:r>
              <a:rPr lang="en-US" sz="2800" dirty="0" smtClean="0"/>
              <a:t>Your credit </a:t>
            </a:r>
            <a:r>
              <a:rPr lang="en-US" sz="2800" dirty="0"/>
              <a:t>utilization is determined </a:t>
            </a:r>
            <a:r>
              <a:rPr lang="en-US" sz="2800" dirty="0" smtClean="0"/>
              <a:t>by:</a:t>
            </a:r>
          </a:p>
          <a:p>
            <a:r>
              <a:rPr lang="en-US" sz="2800" dirty="0" smtClean="0"/>
              <a:t>Your </a:t>
            </a:r>
            <a:r>
              <a:rPr lang="en-US" sz="2800" dirty="0"/>
              <a:t>credit </a:t>
            </a:r>
            <a:r>
              <a:rPr lang="en-US" sz="2800" dirty="0" smtClean="0"/>
              <a:t>used $1,000/Your </a:t>
            </a:r>
            <a:r>
              <a:rPr lang="en-US" sz="2800" dirty="0"/>
              <a:t>credit limit </a:t>
            </a:r>
            <a:r>
              <a:rPr lang="en-US" sz="2800" dirty="0" smtClean="0"/>
              <a:t>10,000</a:t>
            </a:r>
          </a:p>
          <a:p>
            <a:endParaRPr lang="en-US" sz="2800" dirty="0" smtClean="0"/>
          </a:p>
          <a:p>
            <a:pPr algn="ctr"/>
            <a:r>
              <a:rPr lang="en-US" sz="3200" b="1" dirty="0" smtClean="0"/>
              <a:t>Utilization 10%</a:t>
            </a:r>
            <a:endParaRPr lang="en-US" sz="3200" b="1" dirty="0"/>
          </a:p>
        </p:txBody>
      </p:sp>
    </p:spTree>
    <p:extLst>
      <p:ext uri="{BB962C8B-B14F-4D97-AF65-F5344CB8AC3E}">
        <p14:creationId xmlns:p14="http://schemas.microsoft.com/office/powerpoint/2010/main" val="7661244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615</TotalTime>
  <Words>834</Words>
  <Application>Microsoft Office PowerPoint</Application>
  <PresentationFormat>On-screen Show (4:3)</PresentationFormat>
  <Paragraphs>162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NewsPrint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GDHCC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Tony Arps</dc:creator>
  <cp:lastModifiedBy>TxDOT</cp:lastModifiedBy>
  <cp:revision>64</cp:revision>
  <dcterms:created xsi:type="dcterms:W3CDTF">2018-01-28T14:31:11Z</dcterms:created>
  <dcterms:modified xsi:type="dcterms:W3CDTF">2018-02-01T17:49:05Z</dcterms:modified>
</cp:coreProperties>
</file>