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46" r:id="rId2"/>
    <p:sldId id="347" r:id="rId3"/>
    <p:sldId id="426" r:id="rId4"/>
    <p:sldId id="377" r:id="rId5"/>
    <p:sldId id="358" r:id="rId6"/>
    <p:sldId id="530" r:id="rId7"/>
    <p:sldId id="531" r:id="rId8"/>
    <p:sldId id="532" r:id="rId9"/>
    <p:sldId id="533" r:id="rId10"/>
    <p:sldId id="534" r:id="rId11"/>
    <p:sldId id="535" r:id="rId12"/>
    <p:sldId id="519" r:id="rId13"/>
    <p:sldId id="536" r:id="rId14"/>
    <p:sldId id="520" r:id="rId15"/>
    <p:sldId id="528" r:id="rId16"/>
    <p:sldId id="521" r:id="rId17"/>
    <p:sldId id="522" r:id="rId18"/>
    <p:sldId id="523" r:id="rId19"/>
    <p:sldId id="537" r:id="rId20"/>
    <p:sldId id="538" r:id="rId21"/>
    <p:sldId id="525" r:id="rId22"/>
    <p:sldId id="526" r:id="rId23"/>
    <p:sldId id="529" r:id="rId24"/>
    <p:sldId id="527" r:id="rId25"/>
    <p:sldId id="541" r:id="rId26"/>
    <p:sldId id="540" r:id="rId27"/>
    <p:sldId id="543" r:id="rId28"/>
    <p:sldId id="550" r:id="rId29"/>
    <p:sldId id="549" r:id="rId30"/>
    <p:sldId id="544" r:id="rId31"/>
    <p:sldId id="545" r:id="rId32"/>
    <p:sldId id="546" r:id="rId33"/>
    <p:sldId id="547" r:id="rId34"/>
    <p:sldId id="548" r:id="rId35"/>
    <p:sldId id="423" r:id="rId36"/>
  </p:sldIdLst>
  <p:sldSz cx="9144000" cy="6858000" type="screen4x3"/>
  <p:notesSz cx="7023100" cy="93091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4385C"/>
    <a:srgbClr val="E6E6E6"/>
    <a:srgbClr val="925700"/>
    <a:srgbClr val="CC7A00"/>
    <a:srgbClr val="899BAD"/>
    <a:srgbClr val="042A45"/>
    <a:srgbClr val="042A43"/>
    <a:srgbClr val="D27D00"/>
    <a:srgbClr val="256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08" autoAdjust="0"/>
    <p:restoredTop sz="94673" autoAdjust="0"/>
  </p:normalViewPr>
  <p:slideViewPr>
    <p:cSldViewPr showGuides="1">
      <p:cViewPr>
        <p:scale>
          <a:sx n="110" d="100"/>
          <a:sy n="110" d="100"/>
        </p:scale>
        <p:origin x="-58" y="806"/>
      </p:cViewPr>
      <p:guideLst>
        <p:guide orient="horz" pos="672"/>
        <p:guide orient="horz" pos="3936"/>
        <p:guide pos="217"/>
        <p:guide pos="5568"/>
        <p:guide pos="1433"/>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59" tIns="46830" rIns="93659" bIns="46830" rtlCol="0"/>
          <a:lstStyle>
            <a:lvl1pPr algn="l">
              <a:defRPr sz="12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659" tIns="46830" rIns="93659" bIns="46830" rtlCol="0"/>
          <a:lstStyle>
            <a:lvl1pPr algn="r">
              <a:defRPr sz="1200"/>
            </a:lvl1pPr>
          </a:lstStyle>
          <a:p>
            <a:fld id="{7A790463-911A-4750-AD2E-671879DD54F4}" type="datetimeFigureOut">
              <a:rPr lang="en-US" smtClean="0"/>
              <a:pPr/>
              <a:t>3/22/2019</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659" tIns="46830" rIns="93659" bIns="46830"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659" tIns="46830" rIns="93659" bIns="468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659" tIns="46830" rIns="93659" bIns="468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1"/>
            <a:ext cx="3043343" cy="465455"/>
          </a:xfrm>
          <a:prstGeom prst="rect">
            <a:avLst/>
          </a:prstGeom>
        </p:spPr>
        <p:txBody>
          <a:bodyPr vert="horz" lIns="93659" tIns="46830" rIns="93659" bIns="46830"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3</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The DBE who leases trucks from a non-DBE is entitled to credit for the total value of the transportation services provided by non-DBE lessees not to exceed the total value of transportation services provided by DBE-owned trucks on the contract</a:t>
            </a:r>
          </a:p>
          <a:p>
            <a:endParaRPr lang="en-US" altLang="en-US" dirty="0" smtClean="0"/>
          </a:p>
          <a:p>
            <a:r>
              <a:rPr lang="en-US" altLang="en-US" dirty="0" smtClean="0"/>
              <a:t>Packagers &amp; Brokers</a:t>
            </a:r>
          </a:p>
          <a:p>
            <a:r>
              <a:rPr lang="en-US" altLang="en-US" dirty="0" smtClean="0"/>
              <a:t>Fees or commission</a:t>
            </a:r>
          </a:p>
          <a:p>
            <a:r>
              <a:rPr lang="en-US" altLang="en-US" dirty="0" smtClean="0"/>
              <a:t>Transportation charges</a:t>
            </a:r>
          </a:p>
          <a:p>
            <a:r>
              <a:rPr lang="en-US" altLang="en-US" dirty="0" smtClean="0"/>
              <a:t>Do not count the cost of the materials or supplies</a:t>
            </a:r>
          </a:p>
          <a:p>
            <a:endParaRPr lang="en-US" altLang="en-US" dirty="0" smtClean="0"/>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0008" indent="-288465">
              <a:defRPr>
                <a:solidFill>
                  <a:schemeClr val="tx1"/>
                </a:solidFill>
                <a:latin typeface="Arial" charset="0"/>
              </a:defRPr>
            </a:lvl2pPr>
            <a:lvl3pPr marL="1153859" indent="-230772">
              <a:defRPr>
                <a:solidFill>
                  <a:schemeClr val="tx1"/>
                </a:solidFill>
                <a:latin typeface="Arial" charset="0"/>
              </a:defRPr>
            </a:lvl3pPr>
            <a:lvl4pPr marL="1615402" indent="-230772">
              <a:defRPr>
                <a:solidFill>
                  <a:schemeClr val="tx1"/>
                </a:solidFill>
                <a:latin typeface="Arial" charset="0"/>
              </a:defRPr>
            </a:lvl4pPr>
            <a:lvl5pPr marL="2076945" indent="-230772">
              <a:defRPr>
                <a:solidFill>
                  <a:schemeClr val="tx1"/>
                </a:solidFill>
                <a:latin typeface="Arial" charset="0"/>
              </a:defRPr>
            </a:lvl5pPr>
            <a:lvl6pPr marL="2538489" indent="-230772" eaLnBrk="0" fontAlgn="base" hangingPunct="0">
              <a:spcBef>
                <a:spcPct val="0"/>
              </a:spcBef>
              <a:spcAft>
                <a:spcPct val="0"/>
              </a:spcAft>
              <a:defRPr>
                <a:solidFill>
                  <a:schemeClr val="tx1"/>
                </a:solidFill>
                <a:latin typeface="Arial" charset="0"/>
              </a:defRPr>
            </a:lvl6pPr>
            <a:lvl7pPr marL="3000032" indent="-230772" eaLnBrk="0" fontAlgn="base" hangingPunct="0">
              <a:spcBef>
                <a:spcPct val="0"/>
              </a:spcBef>
              <a:spcAft>
                <a:spcPct val="0"/>
              </a:spcAft>
              <a:defRPr>
                <a:solidFill>
                  <a:schemeClr val="tx1"/>
                </a:solidFill>
                <a:latin typeface="Arial" charset="0"/>
              </a:defRPr>
            </a:lvl7pPr>
            <a:lvl8pPr marL="3461576" indent="-230772" eaLnBrk="0" fontAlgn="base" hangingPunct="0">
              <a:spcBef>
                <a:spcPct val="0"/>
              </a:spcBef>
              <a:spcAft>
                <a:spcPct val="0"/>
              </a:spcAft>
              <a:defRPr>
                <a:solidFill>
                  <a:schemeClr val="tx1"/>
                </a:solidFill>
                <a:latin typeface="Arial" charset="0"/>
              </a:defRPr>
            </a:lvl8pPr>
            <a:lvl9pPr marL="3923119" indent="-230772" eaLnBrk="0" fontAlgn="base" hangingPunct="0">
              <a:spcBef>
                <a:spcPct val="0"/>
              </a:spcBef>
              <a:spcAft>
                <a:spcPct val="0"/>
              </a:spcAft>
              <a:defRPr>
                <a:solidFill>
                  <a:schemeClr val="tx1"/>
                </a:solidFill>
                <a:latin typeface="Arial" charset="0"/>
              </a:defRPr>
            </a:lvl9pPr>
          </a:lstStyle>
          <a:p>
            <a:fld id="{6BDBF101-D307-4C28-A5EF-7D0C798D3149}" type="slidenum">
              <a:rPr lang="en-US" altLang="en-US" smtClean="0">
                <a:latin typeface="Times New Roman" pitchFamily="18" charset="0"/>
              </a:rPr>
              <a:pPr/>
              <a:t>14</a:t>
            </a:fld>
            <a:endParaRPr lang="en-US"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The DBE who leases trucks from a non-DBE is entitled to credit for the total value of the transportation services provided by non-DBE lessees not to exceed the total value of transportation services provided by DBE-owned trucks on the contract</a:t>
            </a:r>
          </a:p>
          <a:p>
            <a:endParaRPr lang="en-US" altLang="en-US" dirty="0" smtClean="0"/>
          </a:p>
          <a:p>
            <a:r>
              <a:rPr lang="en-US" altLang="en-US" dirty="0" smtClean="0"/>
              <a:t>Packagers &amp; Brokers</a:t>
            </a:r>
          </a:p>
          <a:p>
            <a:r>
              <a:rPr lang="en-US" altLang="en-US" dirty="0" smtClean="0"/>
              <a:t>Fees or commission</a:t>
            </a:r>
          </a:p>
          <a:p>
            <a:r>
              <a:rPr lang="en-US" altLang="en-US" dirty="0" smtClean="0"/>
              <a:t>Transportation charges</a:t>
            </a:r>
          </a:p>
          <a:p>
            <a:r>
              <a:rPr lang="en-US" altLang="en-US" dirty="0" smtClean="0"/>
              <a:t>Do not count the cost of the materials or supplies</a:t>
            </a:r>
          </a:p>
          <a:p>
            <a:endParaRPr lang="en-US" altLang="en-US" dirty="0" smtClean="0"/>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0008" indent="-288465">
              <a:defRPr>
                <a:solidFill>
                  <a:schemeClr val="tx1"/>
                </a:solidFill>
                <a:latin typeface="Arial" charset="0"/>
              </a:defRPr>
            </a:lvl2pPr>
            <a:lvl3pPr marL="1153859" indent="-230772">
              <a:defRPr>
                <a:solidFill>
                  <a:schemeClr val="tx1"/>
                </a:solidFill>
                <a:latin typeface="Arial" charset="0"/>
              </a:defRPr>
            </a:lvl3pPr>
            <a:lvl4pPr marL="1615402" indent="-230772">
              <a:defRPr>
                <a:solidFill>
                  <a:schemeClr val="tx1"/>
                </a:solidFill>
                <a:latin typeface="Arial" charset="0"/>
              </a:defRPr>
            </a:lvl4pPr>
            <a:lvl5pPr marL="2076945" indent="-230772">
              <a:defRPr>
                <a:solidFill>
                  <a:schemeClr val="tx1"/>
                </a:solidFill>
                <a:latin typeface="Arial" charset="0"/>
              </a:defRPr>
            </a:lvl5pPr>
            <a:lvl6pPr marL="2538489" indent="-230772" eaLnBrk="0" fontAlgn="base" hangingPunct="0">
              <a:spcBef>
                <a:spcPct val="0"/>
              </a:spcBef>
              <a:spcAft>
                <a:spcPct val="0"/>
              </a:spcAft>
              <a:defRPr>
                <a:solidFill>
                  <a:schemeClr val="tx1"/>
                </a:solidFill>
                <a:latin typeface="Arial" charset="0"/>
              </a:defRPr>
            </a:lvl6pPr>
            <a:lvl7pPr marL="3000032" indent="-230772" eaLnBrk="0" fontAlgn="base" hangingPunct="0">
              <a:spcBef>
                <a:spcPct val="0"/>
              </a:spcBef>
              <a:spcAft>
                <a:spcPct val="0"/>
              </a:spcAft>
              <a:defRPr>
                <a:solidFill>
                  <a:schemeClr val="tx1"/>
                </a:solidFill>
                <a:latin typeface="Arial" charset="0"/>
              </a:defRPr>
            </a:lvl7pPr>
            <a:lvl8pPr marL="3461576" indent="-230772" eaLnBrk="0" fontAlgn="base" hangingPunct="0">
              <a:spcBef>
                <a:spcPct val="0"/>
              </a:spcBef>
              <a:spcAft>
                <a:spcPct val="0"/>
              </a:spcAft>
              <a:defRPr>
                <a:solidFill>
                  <a:schemeClr val="tx1"/>
                </a:solidFill>
                <a:latin typeface="Arial" charset="0"/>
              </a:defRPr>
            </a:lvl8pPr>
            <a:lvl9pPr marL="3923119" indent="-230772" eaLnBrk="0" fontAlgn="base" hangingPunct="0">
              <a:spcBef>
                <a:spcPct val="0"/>
              </a:spcBef>
              <a:spcAft>
                <a:spcPct val="0"/>
              </a:spcAft>
              <a:defRPr>
                <a:solidFill>
                  <a:schemeClr val="tx1"/>
                </a:solidFill>
                <a:latin typeface="Arial" charset="0"/>
              </a:defRPr>
            </a:lvl9pPr>
          </a:lstStyle>
          <a:p>
            <a:fld id="{6BDBF101-D307-4C28-A5EF-7D0C798D3149}" type="slidenum">
              <a:rPr lang="en-US" altLang="en-US" smtClean="0">
                <a:latin typeface="Times New Roman" pitchFamily="18" charset="0"/>
              </a:rPr>
              <a:pPr/>
              <a:t>15</a:t>
            </a:fld>
            <a:endParaRPr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dirty="0" smtClean="0"/>
              <a:t>The prime not providing the DBE with a realistic schedule is not sufficient for DBE substitution, replacement, or termination.</a:t>
            </a:r>
          </a:p>
          <a:p>
            <a:r>
              <a:rPr lang="en-US" altLang="en-US" dirty="0" smtClean="0"/>
              <a:t>Prior to terminating  or removing a DBE subcontractor named in the commitment, the contractor must demonstrate to the satisfaction of the Department that the originally designated DBE was not able or willing to perform.</a:t>
            </a:r>
          </a:p>
          <a:p>
            <a:endParaRPr lang="en-US" altLang="en-US" dirty="0" smtClean="0"/>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0008" indent="-288465">
              <a:defRPr>
                <a:solidFill>
                  <a:schemeClr val="tx1"/>
                </a:solidFill>
                <a:latin typeface="Arial" charset="0"/>
              </a:defRPr>
            </a:lvl2pPr>
            <a:lvl3pPr marL="1153859" indent="-230772">
              <a:defRPr>
                <a:solidFill>
                  <a:schemeClr val="tx1"/>
                </a:solidFill>
                <a:latin typeface="Arial" charset="0"/>
              </a:defRPr>
            </a:lvl3pPr>
            <a:lvl4pPr marL="1615402" indent="-230772">
              <a:defRPr>
                <a:solidFill>
                  <a:schemeClr val="tx1"/>
                </a:solidFill>
                <a:latin typeface="Arial" charset="0"/>
              </a:defRPr>
            </a:lvl4pPr>
            <a:lvl5pPr marL="2076945" indent="-230772">
              <a:defRPr>
                <a:solidFill>
                  <a:schemeClr val="tx1"/>
                </a:solidFill>
                <a:latin typeface="Arial" charset="0"/>
              </a:defRPr>
            </a:lvl5pPr>
            <a:lvl6pPr marL="2538489" indent="-230772" eaLnBrk="0" fontAlgn="base" hangingPunct="0">
              <a:spcBef>
                <a:spcPct val="0"/>
              </a:spcBef>
              <a:spcAft>
                <a:spcPct val="0"/>
              </a:spcAft>
              <a:defRPr>
                <a:solidFill>
                  <a:schemeClr val="tx1"/>
                </a:solidFill>
                <a:latin typeface="Arial" charset="0"/>
              </a:defRPr>
            </a:lvl6pPr>
            <a:lvl7pPr marL="3000032" indent="-230772" eaLnBrk="0" fontAlgn="base" hangingPunct="0">
              <a:spcBef>
                <a:spcPct val="0"/>
              </a:spcBef>
              <a:spcAft>
                <a:spcPct val="0"/>
              </a:spcAft>
              <a:defRPr>
                <a:solidFill>
                  <a:schemeClr val="tx1"/>
                </a:solidFill>
                <a:latin typeface="Arial" charset="0"/>
              </a:defRPr>
            </a:lvl7pPr>
            <a:lvl8pPr marL="3461576" indent="-230772" eaLnBrk="0" fontAlgn="base" hangingPunct="0">
              <a:spcBef>
                <a:spcPct val="0"/>
              </a:spcBef>
              <a:spcAft>
                <a:spcPct val="0"/>
              </a:spcAft>
              <a:defRPr>
                <a:solidFill>
                  <a:schemeClr val="tx1"/>
                </a:solidFill>
                <a:latin typeface="Arial" charset="0"/>
              </a:defRPr>
            </a:lvl8pPr>
            <a:lvl9pPr marL="3923119" indent="-230772" eaLnBrk="0" fontAlgn="base" hangingPunct="0">
              <a:spcBef>
                <a:spcPct val="0"/>
              </a:spcBef>
              <a:spcAft>
                <a:spcPct val="0"/>
              </a:spcAft>
              <a:defRPr>
                <a:solidFill>
                  <a:schemeClr val="tx1"/>
                </a:solidFill>
                <a:latin typeface="Arial" charset="0"/>
              </a:defRPr>
            </a:lvl9pPr>
          </a:lstStyle>
          <a:p>
            <a:fld id="{4EB3C25C-0D46-48CC-84AD-D5ABD11F3E4A}" type="slidenum">
              <a:rPr lang="en-US" altLang="en-US" smtClean="0">
                <a:latin typeface="Times New Roman" pitchFamily="18" charset="0"/>
              </a:rPr>
              <a:pPr/>
              <a:t>22</a:t>
            </a:fld>
            <a:endParaRPr lang="en-US" alt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23</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4</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0981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5</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7</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8</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9</a:t>
            </a:fld>
            <a:endParaRPr lang="en-US" dirty="0"/>
          </a:p>
        </p:txBody>
      </p:sp>
    </p:spTree>
    <p:extLst>
      <p:ext uri="{BB962C8B-B14F-4D97-AF65-F5344CB8AC3E}">
        <p14:creationId xmlns:p14="http://schemas.microsoft.com/office/powerpoint/2010/main" val="4566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smtClean="0"/>
              <a:t>Enter information from spec book regarding prime’s default of contract</a:t>
            </a:r>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0008" indent="-288465">
              <a:defRPr>
                <a:solidFill>
                  <a:schemeClr val="tx1"/>
                </a:solidFill>
                <a:latin typeface="Arial" charset="0"/>
              </a:defRPr>
            </a:lvl2pPr>
            <a:lvl3pPr marL="1153859" indent="-230772">
              <a:defRPr>
                <a:solidFill>
                  <a:schemeClr val="tx1"/>
                </a:solidFill>
                <a:latin typeface="Arial" charset="0"/>
              </a:defRPr>
            </a:lvl3pPr>
            <a:lvl4pPr marL="1615402" indent="-230772">
              <a:defRPr>
                <a:solidFill>
                  <a:schemeClr val="tx1"/>
                </a:solidFill>
                <a:latin typeface="Arial" charset="0"/>
              </a:defRPr>
            </a:lvl4pPr>
            <a:lvl5pPr marL="2076945" indent="-230772">
              <a:defRPr>
                <a:solidFill>
                  <a:schemeClr val="tx1"/>
                </a:solidFill>
                <a:latin typeface="Arial" charset="0"/>
              </a:defRPr>
            </a:lvl5pPr>
            <a:lvl6pPr marL="2538489" indent="-230772" eaLnBrk="0" fontAlgn="base" hangingPunct="0">
              <a:spcBef>
                <a:spcPct val="0"/>
              </a:spcBef>
              <a:spcAft>
                <a:spcPct val="0"/>
              </a:spcAft>
              <a:defRPr>
                <a:solidFill>
                  <a:schemeClr val="tx1"/>
                </a:solidFill>
                <a:latin typeface="Arial" charset="0"/>
              </a:defRPr>
            </a:lvl6pPr>
            <a:lvl7pPr marL="3000032" indent="-230772" eaLnBrk="0" fontAlgn="base" hangingPunct="0">
              <a:spcBef>
                <a:spcPct val="0"/>
              </a:spcBef>
              <a:spcAft>
                <a:spcPct val="0"/>
              </a:spcAft>
              <a:defRPr>
                <a:solidFill>
                  <a:schemeClr val="tx1"/>
                </a:solidFill>
                <a:latin typeface="Arial" charset="0"/>
              </a:defRPr>
            </a:lvl7pPr>
            <a:lvl8pPr marL="3461576" indent="-230772" eaLnBrk="0" fontAlgn="base" hangingPunct="0">
              <a:spcBef>
                <a:spcPct val="0"/>
              </a:spcBef>
              <a:spcAft>
                <a:spcPct val="0"/>
              </a:spcAft>
              <a:defRPr>
                <a:solidFill>
                  <a:schemeClr val="tx1"/>
                </a:solidFill>
                <a:latin typeface="Arial" charset="0"/>
              </a:defRPr>
            </a:lvl8pPr>
            <a:lvl9pPr marL="3923119" indent="-230772" eaLnBrk="0" fontAlgn="base" hangingPunct="0">
              <a:spcBef>
                <a:spcPct val="0"/>
              </a:spcBef>
              <a:spcAft>
                <a:spcPct val="0"/>
              </a:spcAft>
              <a:defRPr>
                <a:solidFill>
                  <a:schemeClr val="tx1"/>
                </a:solidFill>
                <a:latin typeface="Arial" charset="0"/>
              </a:defRPr>
            </a:lvl9pPr>
          </a:lstStyle>
          <a:p>
            <a:fld id="{2AD75D9A-B863-48EB-9181-CF014BA2A7E1}" type="slidenum">
              <a:rPr lang="en-US" altLang="en-US" smtClean="0">
                <a:latin typeface="Times New Roman" pitchFamily="18" charset="0"/>
              </a:rPr>
              <a:pPr/>
              <a:t>12</a:t>
            </a:fld>
            <a:endParaRPr lang="en-US" alt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dirty="0" smtClean="0"/>
              <a:t>Enter information from spec book regarding prime’s default of contract</a:t>
            </a:r>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0008" indent="-288465">
              <a:defRPr>
                <a:solidFill>
                  <a:schemeClr val="tx1"/>
                </a:solidFill>
                <a:latin typeface="Arial" charset="0"/>
              </a:defRPr>
            </a:lvl2pPr>
            <a:lvl3pPr marL="1153859" indent="-230772">
              <a:defRPr>
                <a:solidFill>
                  <a:schemeClr val="tx1"/>
                </a:solidFill>
                <a:latin typeface="Arial" charset="0"/>
              </a:defRPr>
            </a:lvl3pPr>
            <a:lvl4pPr marL="1615402" indent="-230772">
              <a:defRPr>
                <a:solidFill>
                  <a:schemeClr val="tx1"/>
                </a:solidFill>
                <a:latin typeface="Arial" charset="0"/>
              </a:defRPr>
            </a:lvl4pPr>
            <a:lvl5pPr marL="2076945" indent="-230772">
              <a:defRPr>
                <a:solidFill>
                  <a:schemeClr val="tx1"/>
                </a:solidFill>
                <a:latin typeface="Arial" charset="0"/>
              </a:defRPr>
            </a:lvl5pPr>
            <a:lvl6pPr marL="2538489" indent="-230772" eaLnBrk="0" fontAlgn="base" hangingPunct="0">
              <a:spcBef>
                <a:spcPct val="0"/>
              </a:spcBef>
              <a:spcAft>
                <a:spcPct val="0"/>
              </a:spcAft>
              <a:defRPr>
                <a:solidFill>
                  <a:schemeClr val="tx1"/>
                </a:solidFill>
                <a:latin typeface="Arial" charset="0"/>
              </a:defRPr>
            </a:lvl6pPr>
            <a:lvl7pPr marL="3000032" indent="-230772" eaLnBrk="0" fontAlgn="base" hangingPunct="0">
              <a:spcBef>
                <a:spcPct val="0"/>
              </a:spcBef>
              <a:spcAft>
                <a:spcPct val="0"/>
              </a:spcAft>
              <a:defRPr>
                <a:solidFill>
                  <a:schemeClr val="tx1"/>
                </a:solidFill>
                <a:latin typeface="Arial" charset="0"/>
              </a:defRPr>
            </a:lvl7pPr>
            <a:lvl8pPr marL="3461576" indent="-230772" eaLnBrk="0" fontAlgn="base" hangingPunct="0">
              <a:spcBef>
                <a:spcPct val="0"/>
              </a:spcBef>
              <a:spcAft>
                <a:spcPct val="0"/>
              </a:spcAft>
              <a:defRPr>
                <a:solidFill>
                  <a:schemeClr val="tx1"/>
                </a:solidFill>
                <a:latin typeface="Arial" charset="0"/>
              </a:defRPr>
            </a:lvl8pPr>
            <a:lvl9pPr marL="3923119" indent="-230772" eaLnBrk="0" fontAlgn="base" hangingPunct="0">
              <a:spcBef>
                <a:spcPct val="0"/>
              </a:spcBef>
              <a:spcAft>
                <a:spcPct val="0"/>
              </a:spcAft>
              <a:defRPr>
                <a:solidFill>
                  <a:schemeClr val="tx1"/>
                </a:solidFill>
                <a:latin typeface="Arial" charset="0"/>
              </a:defRPr>
            </a:lvl9pPr>
          </a:lstStyle>
          <a:p>
            <a:fld id="{2AD75D9A-B863-48EB-9181-CF014BA2A7E1}" type="slidenum">
              <a:rPr lang="en-US" altLang="en-US" smtClean="0">
                <a:latin typeface="Times New Roman" pitchFamily="18" charset="0"/>
              </a:rPr>
              <a:pPr/>
              <a:t>13</a:t>
            </a:fld>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29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0480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481010" y="46767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45720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0644"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505200"/>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13" name="Subtitle 2"/>
          <p:cNvSpPr>
            <a:spLocks noGrp="1"/>
          </p:cNvSpPr>
          <p:nvPr>
            <p:ph type="subTitle" idx="1" hasCustomPrompt="1"/>
            <p:custDataLst>
              <p:tags r:id="rId4"/>
            </p:custDataLst>
          </p:nvPr>
        </p:nvSpPr>
        <p:spPr>
          <a:xfrm>
            <a:off x="481009" y="4612481"/>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Book"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cxnSp>
        <p:nvCxnSpPr>
          <p:cNvPr id="14" name="Straight Connector 13"/>
          <p:cNvCxnSpPr/>
          <p:nvPr userDrawn="1"/>
        </p:nvCxnSpPr>
        <p:spPr>
          <a:xfrm>
            <a:off x="457200" y="4591050"/>
            <a:ext cx="514931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latin typeface="Franklin Gothic Demi"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317" name="think-cell Slide" r:id="rId15" imgW="0" imgH="0" progId="">
                  <p:embed/>
                </p:oleObj>
              </mc:Choice>
              <mc:Fallback>
                <p:oleObj name="think-cell Slide" r:id="rId15"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9"/>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latin typeface="Arial" pitchFamily="34" charset="0"/>
              <a:cs typeface="Arial" pitchFamily="34" charset="0"/>
            </a:endParaRPr>
          </a:p>
        </p:txBody>
      </p:sp>
      <p:sp>
        <p:nvSpPr>
          <p:cNvPr id="2" name="Title Placeholder 1"/>
          <p:cNvSpPr>
            <a:spLocks noGrp="1"/>
          </p:cNvSpPr>
          <p:nvPr>
            <p:ph type="title"/>
            <p:custDataLst>
              <p:tags r:id="rId10"/>
            </p:custDataLst>
          </p:nvPr>
        </p:nvSpPr>
        <p:spPr bwMode="gray">
          <a:xfrm>
            <a:off x="304800" y="76200"/>
            <a:ext cx="8353425" cy="461665"/>
          </a:xfrm>
          <a:prstGeom prst="rect">
            <a:avLst/>
          </a:prstGeom>
          <a:noFill/>
        </p:spPr>
        <p:txBody>
          <a:bodyPr wrap="square" lIns="0" rtlCol="0">
            <a:spAutoFit/>
          </a:bodyPr>
          <a:lstStyle/>
          <a:p>
            <a:r>
              <a:rPr lang="en-US" smtClean="0"/>
              <a:t>Click to edit Master title style</a:t>
            </a:r>
            <a:endParaRPr lang="en-US" dirty="0"/>
          </a:p>
        </p:txBody>
      </p:sp>
      <p:sp>
        <p:nvSpPr>
          <p:cNvPr id="3" name="Text Placeholder 2"/>
          <p:cNvSpPr>
            <a:spLocks noGrp="1"/>
          </p:cNvSpPr>
          <p:nvPr>
            <p:ph type="body" idx="1"/>
            <p:custDataLst>
              <p:tags r:id="rId11"/>
            </p:custDataLst>
          </p:nvPr>
        </p:nvSpPr>
        <p:spPr>
          <a:xfrm>
            <a:off x="333375" y="1066800"/>
            <a:ext cx="8477250" cy="518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2"/>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8" name="TextBox 7"/>
          <p:cNvSpPr txBox="1"/>
          <p:nvPr/>
        </p:nvSpPr>
        <p:spPr>
          <a:xfrm>
            <a:off x="304800" y="6519446"/>
            <a:ext cx="4267200" cy="276999"/>
          </a:xfrm>
          <a:prstGeom prst="rect">
            <a:avLst/>
          </a:prstGeom>
          <a:noFill/>
        </p:spPr>
        <p:txBody>
          <a:bodyPr wrap="square" rtlCol="0">
            <a:spAutoFit/>
          </a:bodyPr>
          <a:lstStyle/>
          <a:p>
            <a:r>
              <a:rPr lang="en-US" sz="1200" dirty="0" smtClean="0">
                <a:solidFill>
                  <a:schemeClr val="bg1"/>
                </a:solidFill>
                <a:latin typeface="Franklin Gothic Book" pitchFamily="34" charset="0"/>
              </a:rPr>
              <a:t>Civil</a:t>
            </a:r>
            <a:r>
              <a:rPr lang="en-US" sz="1200" baseline="0" dirty="0" smtClean="0">
                <a:solidFill>
                  <a:schemeClr val="bg1"/>
                </a:solidFill>
                <a:latin typeface="Franklin Gothic Book" pitchFamily="34" charset="0"/>
              </a:rPr>
              <a:t> Rights Division</a:t>
            </a:r>
            <a:endParaRPr lang="en-US" sz="1200" dirty="0" smtClean="0">
              <a:solidFill>
                <a:schemeClr val="bg1"/>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Lst>
  <p:timing>
    <p:tnLst>
      <p:par>
        <p:cTn id="1" dur="indefinite" restart="never" nodeType="tmRoot"/>
      </p:par>
    </p:tnLst>
  </p:timing>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000" b="1" dirty="0" smtClean="0"/>
              <a:t>DISADVANTAGED </a:t>
            </a:r>
            <a:r>
              <a:rPr lang="en-US" sz="3000" b="1" dirty="0"/>
              <a:t>BUSINESS ENTERPRISE </a:t>
            </a:r>
            <a:r>
              <a:rPr lang="en-US" sz="3000" b="1" dirty="0" smtClean="0"/>
              <a:t>(DBE) program</a:t>
            </a:r>
            <a:endParaRPr lang="en-US" sz="3000" b="1" dirty="0"/>
          </a:p>
        </p:txBody>
      </p:sp>
      <p:sp>
        <p:nvSpPr>
          <p:cNvPr id="3" name="Subtitle 2"/>
          <p:cNvSpPr>
            <a:spLocks noGrp="1"/>
          </p:cNvSpPr>
          <p:nvPr>
            <p:ph type="subTitle" idx="1"/>
          </p:nvPr>
        </p:nvSpPr>
        <p:spPr>
          <a:xfrm>
            <a:off x="481009" y="4612481"/>
            <a:ext cx="5133855" cy="1178719"/>
          </a:xfrm>
        </p:spPr>
        <p:txBody>
          <a:bodyPr/>
          <a:lstStyle/>
          <a:p>
            <a:r>
              <a:rPr lang="en-US" b="1" dirty="0" smtClean="0">
                <a:solidFill>
                  <a:schemeClr val="tx1"/>
                </a:solidFill>
              </a:rPr>
              <a:t>Heavy Highway Construction </a:t>
            </a:r>
          </a:p>
          <a:p>
            <a:pPr>
              <a:spcBef>
                <a:spcPts val="0"/>
              </a:spcBef>
            </a:pPr>
            <a:r>
              <a:rPr lang="en-US" b="1" dirty="0" smtClean="0">
                <a:solidFill>
                  <a:schemeClr val="tx1"/>
                </a:solidFill>
              </a:rPr>
              <a:t>Cooperative Inclusion Plan (CIP) </a:t>
            </a:r>
          </a:p>
          <a:p>
            <a:pPr>
              <a:spcBef>
                <a:spcPts val="0"/>
              </a:spcBef>
            </a:pPr>
            <a:r>
              <a:rPr lang="en-US" sz="2000" b="1" dirty="0" smtClean="0">
                <a:solidFill>
                  <a:schemeClr val="tx1"/>
                </a:solidFill>
              </a:rPr>
              <a:t>March 2019</a:t>
            </a:r>
          </a:p>
          <a:p>
            <a:endParaRPr lang="en-US" b="1" dirty="0">
              <a:solidFill>
                <a:schemeClr val="tx1"/>
              </a:solidFill>
            </a:endParaRPr>
          </a:p>
        </p:txBody>
      </p:sp>
      <p:pic>
        <p:nvPicPr>
          <p:cNvPr id="4"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1" t="30400" b="3359"/>
          <a:stretch/>
        </p:blipFill>
        <p:spPr bwMode="auto">
          <a:xfrm>
            <a:off x="5681708" y="2057400"/>
            <a:ext cx="3191783" cy="3199936"/>
          </a:xfrm>
          <a:prstGeom prst="rect">
            <a:avLst/>
          </a:prstGeom>
          <a:noFill/>
          <a:ln w="9525" cmpd="sng">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raapp3\O\Image Library 4\Construction\LBJ Freeway\KBS 2013\CstLBJ_129.jpg"/>
          <p:cNvPicPr>
            <a:picLocks noChangeAspect="1"/>
          </p:cNvPicPr>
          <p:nvPr/>
        </p:nvPicPr>
        <p:blipFill rotWithShape="1">
          <a:blip r:embed="rId3" cstate="print">
            <a:extLst>
              <a:ext uri="{28A0092B-C50C-407E-A947-70E740481C1C}">
                <a14:useLocalDpi xmlns:a14="http://schemas.microsoft.com/office/drawing/2010/main" val="0"/>
              </a:ext>
            </a:extLst>
          </a:blip>
          <a:srcRect l="5834" t="11795" r="8235" b="28594"/>
          <a:stretch/>
        </p:blipFill>
        <p:spPr>
          <a:xfrm>
            <a:off x="3124939" y="2057400"/>
            <a:ext cx="2541613" cy="1173516"/>
          </a:xfrm>
          <a:prstGeom prst="rect">
            <a:avLst/>
          </a:prstGeom>
          <a:ln>
            <a:solidFill>
              <a:srgbClr val="FFFFFF"/>
            </a:solidFill>
          </a:ln>
        </p:spPr>
      </p:pic>
      <p:pic>
        <p:nvPicPr>
          <p:cNvPr id="6" name="Picture 5" descr="IH35-US290_01.jpeg"/>
          <p:cNvPicPr>
            <a:picLocks noChangeAspect="1"/>
          </p:cNvPicPr>
          <p:nvPr/>
        </p:nvPicPr>
        <p:blipFill rotWithShape="1">
          <a:blip r:embed="rId4" cstate="print">
            <a:extLst>
              <a:ext uri="{28A0092B-C50C-407E-A947-70E740481C1C}">
                <a14:useLocalDpi xmlns:a14="http://schemas.microsoft.com/office/drawing/2010/main" val="0"/>
              </a:ext>
            </a:extLst>
          </a:blip>
          <a:srcRect l="3274" t="6287" r="1445" b="3826"/>
          <a:stretch/>
        </p:blipFill>
        <p:spPr>
          <a:xfrm>
            <a:off x="1197552" y="2057400"/>
            <a:ext cx="1910676" cy="1178043"/>
          </a:xfrm>
          <a:prstGeom prst="rect">
            <a:avLst/>
          </a:prstGeom>
        </p:spPr>
      </p:pic>
      <p:pic>
        <p:nvPicPr>
          <p:cNvPr id="7" name="Picture 6" descr="W7thS_179.jpg"/>
          <p:cNvPicPr>
            <a:picLocks noChangeAspect="1"/>
          </p:cNvPicPr>
          <p:nvPr/>
        </p:nvPicPr>
        <p:blipFill rotWithShape="1">
          <a:blip r:embed="rId5" cstate="print">
            <a:extLst>
              <a:ext uri="{28A0092B-C50C-407E-A947-70E740481C1C}">
                <a14:useLocalDpi xmlns:a14="http://schemas.microsoft.com/office/drawing/2010/main" val="0"/>
              </a:ext>
            </a:extLst>
          </a:blip>
          <a:srcRect l="16256" t="10404" r="9997" b="8898"/>
          <a:stretch/>
        </p:blipFill>
        <p:spPr>
          <a:xfrm>
            <a:off x="483313" y="2062229"/>
            <a:ext cx="709409" cy="1166402"/>
          </a:xfrm>
          <a:prstGeom prst="rect">
            <a:avLst/>
          </a:prstGeom>
          <a:ln>
            <a:solidFill>
              <a:schemeClr val="bg1"/>
            </a:solidFill>
          </a:ln>
        </p:spPr>
      </p:pic>
    </p:spTree>
    <p:extLst>
      <p:ext uri="{BB962C8B-B14F-4D97-AF65-F5344CB8AC3E}">
        <p14:creationId xmlns:p14="http://schemas.microsoft.com/office/powerpoint/2010/main" val="89937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523220"/>
          </a:xfrm>
        </p:spPr>
        <p:txBody>
          <a:bodyPr/>
          <a:lstStyle/>
          <a:p>
            <a:pPr algn="ctr"/>
            <a:r>
              <a:rPr lang="en-US" sz="2800" dirty="0" smtClean="0"/>
              <a:t>TXDOT WORK CATEGORIES</a:t>
            </a:r>
            <a:endParaRPr lang="en-US" sz="2800" dirty="0"/>
          </a:p>
        </p:txBody>
      </p:sp>
      <p:sp>
        <p:nvSpPr>
          <p:cNvPr id="3" name="Content Placeholder 2"/>
          <p:cNvSpPr>
            <a:spLocks noGrp="1"/>
          </p:cNvSpPr>
          <p:nvPr>
            <p:ph idx="1"/>
          </p:nvPr>
        </p:nvSpPr>
        <p:spPr>
          <a:xfrm>
            <a:off x="333375" y="838200"/>
            <a:ext cx="8477250" cy="5410200"/>
          </a:xfrm>
        </p:spPr>
        <p:txBody>
          <a:bodyPr/>
          <a:lstStyle/>
          <a:p>
            <a:pPr marL="0" indent="0">
              <a:buNone/>
            </a:pPr>
            <a:r>
              <a:rPr lang="en-US" dirty="0" smtClean="0"/>
              <a:t> </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sp>
        <p:nvSpPr>
          <p:cNvPr id="5" name="TextBox 4"/>
          <p:cNvSpPr txBox="1"/>
          <p:nvPr/>
        </p:nvSpPr>
        <p:spPr>
          <a:xfrm>
            <a:off x="152400" y="685800"/>
            <a:ext cx="8839200" cy="5616922"/>
          </a:xfrm>
          <a:prstGeom prst="rect">
            <a:avLst/>
          </a:prstGeom>
          <a:noFill/>
        </p:spPr>
        <p:txBody>
          <a:bodyPr wrap="square" rtlCol="0">
            <a:spAutoFit/>
          </a:bodyPr>
          <a:lstStyle/>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Asphalt –  includes hot-mix, seal coats, surface treatments,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Aviation</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Banks Owned By Minorities</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Concrete Paving &amp; Incidentals – includes joint concrete pavement, continuously reinforced concrete pavement</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Earthwork, Base and Subbase – includes preparing ROW, clearing, removing old concrete, roadway and channel excavation, embankments,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Fencing – includes wire, chain link, &amp; metal beam guard fence, metal bridge railing,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Hauling – includes hauling of base material, gravel, sand, hot-mix,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Illumination – includes placement of conduit  and wire, poles, roadway and bridge lights,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Landscaping – includes roadside planting, erosion control, sodding, seeding,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Major Structures – includes structural excavation, drill shafts, piling, concrete for columns, bents, abutments, slabs, structural steel, rebar, etc.</a:t>
            </a:r>
          </a:p>
          <a:p>
            <a:pPr marL="171450" indent="-171450">
              <a:buFont typeface="Wingdings" panose="05000000000000000000" pitchFamily="2" charset="2"/>
              <a:buChar char="§"/>
            </a:pPr>
            <a:endParaRPr lang="en-US" sz="1200" dirty="0" smtClean="0"/>
          </a:p>
        </p:txBody>
      </p:sp>
    </p:spTree>
    <p:extLst>
      <p:ext uri="{BB962C8B-B14F-4D97-AF65-F5344CB8AC3E}">
        <p14:creationId xmlns:p14="http://schemas.microsoft.com/office/powerpoint/2010/main" val="592685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523220"/>
          </a:xfrm>
        </p:spPr>
        <p:txBody>
          <a:bodyPr/>
          <a:lstStyle/>
          <a:p>
            <a:pPr algn="ctr"/>
            <a:r>
              <a:rPr lang="en-US" sz="2800" dirty="0" smtClean="0"/>
              <a:t>TXDOT WORK CATEGORIES</a:t>
            </a:r>
            <a:endParaRPr lang="en-US" sz="2800" dirty="0"/>
          </a:p>
        </p:txBody>
      </p:sp>
      <p:sp>
        <p:nvSpPr>
          <p:cNvPr id="3" name="Content Placeholder 2"/>
          <p:cNvSpPr>
            <a:spLocks noGrp="1"/>
          </p:cNvSpPr>
          <p:nvPr>
            <p:ph idx="1"/>
          </p:nvPr>
        </p:nvSpPr>
        <p:spPr>
          <a:xfrm>
            <a:off x="333375" y="838200"/>
            <a:ext cx="8477250" cy="5410200"/>
          </a:xfrm>
        </p:spPr>
        <p:txBody>
          <a:bodyPr/>
          <a:lstStyle/>
          <a:p>
            <a:pPr marL="0" indent="0">
              <a:buNone/>
            </a:pPr>
            <a:r>
              <a:rPr lang="en-US" dirty="0" smtClean="0"/>
              <a:t> </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11</a:t>
            </a:fld>
            <a:endParaRPr lang="en-US" dirty="0"/>
          </a:p>
        </p:txBody>
      </p:sp>
      <p:sp>
        <p:nvSpPr>
          <p:cNvPr id="6" name="TextBox 5"/>
          <p:cNvSpPr txBox="1"/>
          <p:nvPr/>
        </p:nvSpPr>
        <p:spPr>
          <a:xfrm>
            <a:off x="304800" y="762000"/>
            <a:ext cx="8610600" cy="5616922"/>
          </a:xfrm>
          <a:prstGeom prst="rect">
            <a:avLst/>
          </a:prstGeom>
          <a:noFill/>
        </p:spPr>
        <p:txBody>
          <a:bodyPr wrap="square" rtlCol="0">
            <a:spAutoFit/>
          </a:bodyPr>
          <a:lstStyle/>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Material Suppliers – supplier of construction materials, safety supplies,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Minor Structures – includes reinforced concrete pipe, inlets, manholes, sewers, box culverts, sidewalks, driveways, riprap, curb and gutter, concrete bridge railing,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Miscellaneous</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Painting – includes painting of structural steel and concrete structures</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Professional Services – Engineering, Architecture, and Surveying</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Public Transit</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Rest Areas – includes steel, masonry or wood fabrication and erection, electrical wiring, plumbing,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Traffic Control Devices includes traffic signals, signs, barricades, pavement markers, buttons, striping, etc.</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Truck Owner-Operators</a:t>
            </a:r>
          </a:p>
          <a:p>
            <a:pPr marL="171450" indent="-171450">
              <a:spcBef>
                <a:spcPts val="600"/>
              </a:spcBef>
              <a:spcAft>
                <a:spcPts val="600"/>
              </a:spcAft>
              <a:buFont typeface="Wingdings" panose="05000000000000000000" pitchFamily="2" charset="2"/>
              <a:buChar char="§"/>
            </a:pPr>
            <a:r>
              <a:rPr lang="en-US" dirty="0" smtClean="0">
                <a:latin typeface="Franklin Gothic Book" panose="020B0503020102020204" pitchFamily="34" charset="0"/>
              </a:rPr>
              <a:t>Underground and Utility Work – includes PVC pipe, underground conduit, utility telephone lines, etc.</a:t>
            </a:r>
          </a:p>
          <a:p>
            <a:pPr marL="171450" indent="-171450">
              <a:buFont typeface="Wingdings" panose="05000000000000000000" pitchFamily="2" charset="2"/>
              <a:buChar char="§"/>
            </a:pPr>
            <a:endParaRPr lang="en-US" sz="1200" dirty="0" smtClean="0"/>
          </a:p>
        </p:txBody>
      </p:sp>
    </p:spTree>
    <p:extLst>
      <p:ext uri="{BB962C8B-B14F-4D97-AF65-F5344CB8AC3E}">
        <p14:creationId xmlns:p14="http://schemas.microsoft.com/office/powerpoint/2010/main" val="905315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81000" y="25879"/>
            <a:ext cx="8229600" cy="609600"/>
          </a:xfrm>
        </p:spPr>
        <p:txBody>
          <a:bodyPr>
            <a:normAutofit/>
          </a:bodyPr>
          <a:lstStyle/>
          <a:p>
            <a:pPr algn="ctr" eaLnBrk="1" fontAlgn="auto" hangingPunct="1">
              <a:spcAft>
                <a:spcPts val="0"/>
              </a:spcAft>
              <a:defRPr/>
            </a:pPr>
            <a:r>
              <a:rPr lang="en-US" sz="2800" b="1" spc="200" dirty="0" smtClean="0">
                <a:latin typeface="Franklin Gothic Book" panose="020B0503020102020204" pitchFamily="34" charset="0"/>
              </a:rPr>
              <a:t>GOAL ATTAINMENT &amp; UTILIZATION PLANS</a:t>
            </a:r>
            <a:endParaRPr lang="en-US" sz="2800" b="1" spc="200" dirty="0">
              <a:latin typeface="Franklin Gothic Book" panose="020B0503020102020204" pitchFamily="34" charset="0"/>
            </a:endParaRPr>
          </a:p>
        </p:txBody>
      </p:sp>
      <p:sp>
        <p:nvSpPr>
          <p:cNvPr id="18435" name="Rectangle 3"/>
          <p:cNvSpPr>
            <a:spLocks noGrp="1" noChangeArrowheads="1"/>
          </p:cNvSpPr>
          <p:nvPr>
            <p:ph idx="1"/>
          </p:nvPr>
        </p:nvSpPr>
        <p:spPr>
          <a:xfrm>
            <a:off x="533400" y="838200"/>
            <a:ext cx="8001000" cy="5181600"/>
          </a:xfrm>
        </p:spPr>
        <p:txBody>
          <a:bodyPr/>
          <a:lstStyle/>
          <a:p>
            <a:pPr lvl="0"/>
            <a:r>
              <a:rPr lang="en-US" dirty="0"/>
              <a:t>Prime contractors are required to submit DBE Utilization Plans (UP) through </a:t>
            </a:r>
            <a:r>
              <a:rPr lang="en-US" dirty="0" smtClean="0"/>
              <a:t>the Diversity Management System (DMS) </a:t>
            </a:r>
            <a:r>
              <a:rPr lang="en-US" dirty="0"/>
              <a:t>no later than five (5) calendar days </a:t>
            </a:r>
            <a:r>
              <a:rPr lang="en-US" dirty="0" smtClean="0"/>
              <a:t>after letting (bid day).</a:t>
            </a:r>
          </a:p>
          <a:p>
            <a:pPr>
              <a:lnSpc>
                <a:spcPct val="90000"/>
              </a:lnSpc>
              <a:buSzPct val="100000"/>
              <a:defRPr/>
            </a:pPr>
            <a:endParaRPr lang="en-US" b="1" dirty="0" smtClean="0">
              <a:cs typeface="Arial" pitchFamily="34" charset="0"/>
            </a:endParaRPr>
          </a:p>
          <a:p>
            <a:pPr>
              <a:lnSpc>
                <a:spcPct val="90000"/>
              </a:lnSpc>
              <a:buSzPct val="100000"/>
              <a:defRPr/>
            </a:pPr>
            <a:r>
              <a:rPr lang="en-US" dirty="0" smtClean="0">
                <a:cs typeface="Arial" pitchFamily="34" charset="0"/>
              </a:rPr>
              <a:t>The </a:t>
            </a:r>
            <a:r>
              <a:rPr lang="en-US" dirty="0">
                <a:cs typeface="Arial" pitchFamily="34" charset="0"/>
              </a:rPr>
              <a:t>prime contractor shall utilize the DBEs listed in the prime’s Utilization Plan (UP). </a:t>
            </a:r>
          </a:p>
          <a:p>
            <a:pPr lvl="1">
              <a:lnSpc>
                <a:spcPct val="90000"/>
              </a:lnSpc>
              <a:buSzPct val="100000"/>
              <a:buFont typeface="Wingdings" pitchFamily="2" charset="2"/>
              <a:buChar char="§"/>
              <a:defRPr/>
            </a:pPr>
            <a:r>
              <a:rPr lang="en-US" sz="2400" i="1" dirty="0">
                <a:solidFill>
                  <a:srgbClr val="0000FF"/>
                </a:solidFill>
                <a:cs typeface="Times New Roman" pitchFamily="18" charset="0"/>
              </a:rPr>
              <a:t>Race-conscious DBE participation.</a:t>
            </a:r>
          </a:p>
          <a:p>
            <a:pPr lvl="1">
              <a:lnSpc>
                <a:spcPct val="90000"/>
              </a:lnSpc>
              <a:buSzPct val="100000"/>
              <a:buFont typeface="Wingdings" pitchFamily="2" charset="2"/>
              <a:buChar char="§"/>
              <a:defRPr/>
            </a:pPr>
            <a:r>
              <a:rPr lang="en-US" sz="2400" i="1" dirty="0">
                <a:solidFill>
                  <a:srgbClr val="0000FF"/>
                </a:solidFill>
                <a:cs typeface="Times New Roman" pitchFamily="18" charset="0"/>
              </a:rPr>
              <a:t>The DBE must be certified at the time of the commitment.</a:t>
            </a:r>
          </a:p>
          <a:p>
            <a:pPr lvl="1">
              <a:lnSpc>
                <a:spcPct val="90000"/>
              </a:lnSpc>
              <a:buSzPct val="100000"/>
              <a:buFont typeface="Wingdings" pitchFamily="2" charset="2"/>
              <a:buChar char="§"/>
              <a:defRPr/>
            </a:pPr>
            <a:r>
              <a:rPr lang="en-US" sz="2400" i="1" dirty="0">
                <a:solidFill>
                  <a:srgbClr val="0000FF"/>
                </a:solidFill>
                <a:cs typeface="Times New Roman" pitchFamily="18" charset="0"/>
              </a:rPr>
              <a:t>The DBE must be certified in the NAICS code applicable to the kind of work the firm would perform on the contract.</a:t>
            </a:r>
          </a:p>
          <a:p>
            <a:pPr marL="0" lvl="0" indent="0">
              <a:buNone/>
            </a:pPr>
            <a:endParaRPr lang="en-US" dirty="0"/>
          </a:p>
          <a:p>
            <a:pPr lvl="0"/>
            <a:r>
              <a:rPr lang="en-US" dirty="0"/>
              <a:t>The DBE must confirm its participation through DMS. </a:t>
            </a:r>
          </a:p>
          <a:p>
            <a:pPr marL="457200" lvl="1" indent="0" eaLnBrk="1" hangingPunct="1">
              <a:lnSpc>
                <a:spcPct val="90000"/>
              </a:lnSpc>
              <a:buSzPct val="100000"/>
              <a:buFont typeface="Wingdings 2" pitchFamily="18" charset="2"/>
              <a:buNone/>
              <a:defRPr/>
            </a:pPr>
            <a:endParaRPr lang="en-US" sz="2400" b="1" dirty="0" smtClean="0">
              <a:latin typeface="Arial" pitchFamily="34" charset="0"/>
              <a:cs typeface="Arial" pitchFamily="34" charset="0"/>
            </a:endParaRPr>
          </a:p>
          <a:p>
            <a:pPr eaLnBrk="1" hangingPunct="1">
              <a:lnSpc>
                <a:spcPct val="90000"/>
              </a:lnSpc>
              <a:buFontTx/>
              <a:buNone/>
              <a:defRPr/>
            </a:pPr>
            <a:endParaRPr lang="en-US" sz="2400" dirty="0" smtClean="0"/>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12</a:t>
            </a:fld>
            <a:endParaRPr lang="en-US" dirty="0"/>
          </a:p>
        </p:txBody>
      </p:sp>
    </p:spTree>
    <p:extLst>
      <p:ext uri="{BB962C8B-B14F-4D97-AF65-F5344CB8AC3E}">
        <p14:creationId xmlns:p14="http://schemas.microsoft.com/office/powerpoint/2010/main" val="6911522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81000" y="25879"/>
            <a:ext cx="8229600" cy="609600"/>
          </a:xfrm>
        </p:spPr>
        <p:txBody>
          <a:bodyPr>
            <a:normAutofit/>
          </a:bodyPr>
          <a:lstStyle/>
          <a:p>
            <a:pPr algn="ctr" eaLnBrk="1" fontAlgn="auto" hangingPunct="1">
              <a:spcAft>
                <a:spcPts val="0"/>
              </a:spcAft>
              <a:defRPr/>
            </a:pPr>
            <a:r>
              <a:rPr lang="en-US" sz="2800" b="1" spc="200" dirty="0" smtClean="0">
                <a:latin typeface="Franklin Gothic Book" panose="020B0503020102020204" pitchFamily="34" charset="0"/>
              </a:rPr>
              <a:t>GOAL ATTAINMENT &amp; UTILIZATION PLANS</a:t>
            </a:r>
            <a:endParaRPr lang="en-US" sz="2800" b="1" spc="200" dirty="0">
              <a:latin typeface="Franklin Gothic Book" panose="020B0503020102020204" pitchFamily="34" charset="0"/>
            </a:endParaRPr>
          </a:p>
        </p:txBody>
      </p:sp>
      <p:sp>
        <p:nvSpPr>
          <p:cNvPr id="18435" name="Rectangle 3"/>
          <p:cNvSpPr>
            <a:spLocks noGrp="1" noChangeArrowheads="1"/>
          </p:cNvSpPr>
          <p:nvPr>
            <p:ph idx="1"/>
          </p:nvPr>
        </p:nvSpPr>
        <p:spPr>
          <a:xfrm>
            <a:off x="533400" y="838200"/>
            <a:ext cx="8001000" cy="5181600"/>
          </a:xfrm>
        </p:spPr>
        <p:txBody>
          <a:bodyPr/>
          <a:lstStyle/>
          <a:p>
            <a:pPr eaLnBrk="1" hangingPunct="1">
              <a:lnSpc>
                <a:spcPct val="90000"/>
              </a:lnSpc>
              <a:buSzPct val="100000"/>
              <a:buFont typeface="Wingdings" pitchFamily="2" charset="2"/>
              <a:buChar char="§"/>
              <a:defRPr/>
            </a:pPr>
            <a:r>
              <a:rPr lang="en-US" dirty="0" smtClean="0">
                <a:cs typeface="Arial" pitchFamily="34" charset="0"/>
              </a:rPr>
              <a:t>Prime enters into a contractual arrangement with the DBEs listed in the UP specifying the work to be performed and the compensation for the work. </a:t>
            </a:r>
          </a:p>
          <a:p>
            <a:pPr lvl="1" eaLnBrk="1" hangingPunct="1">
              <a:lnSpc>
                <a:spcPct val="90000"/>
              </a:lnSpc>
              <a:buSzPct val="100000"/>
              <a:buFont typeface="Wingdings" pitchFamily="2" charset="2"/>
              <a:buChar char="§"/>
              <a:defRPr/>
            </a:pPr>
            <a:r>
              <a:rPr lang="en-US" sz="2200" i="1" dirty="0" smtClean="0">
                <a:solidFill>
                  <a:srgbClr val="0000FF"/>
                </a:solidFill>
                <a:cs typeface="Times New Roman" pitchFamily="18" charset="0"/>
              </a:rPr>
              <a:t>Subcontract Agreement or Purchase Order (P.O.).</a:t>
            </a:r>
          </a:p>
          <a:p>
            <a:pPr lvl="1" eaLnBrk="1" hangingPunct="1">
              <a:lnSpc>
                <a:spcPct val="90000"/>
              </a:lnSpc>
              <a:buSzPct val="100000"/>
              <a:buFont typeface="Wingdings" pitchFamily="2" charset="2"/>
              <a:buChar char="§"/>
              <a:defRPr/>
            </a:pPr>
            <a:r>
              <a:rPr lang="en-US" sz="2200" i="1" dirty="0" smtClean="0">
                <a:solidFill>
                  <a:srgbClr val="0000FF"/>
                </a:solidFill>
                <a:cs typeface="Times New Roman" pitchFamily="18" charset="0"/>
              </a:rPr>
              <a:t>The DBE must be certified at the time the subcontract or P.O. is executed.</a:t>
            </a:r>
          </a:p>
          <a:p>
            <a:pPr marL="284162" lvl="1" indent="0" eaLnBrk="1" hangingPunct="1">
              <a:lnSpc>
                <a:spcPct val="90000"/>
              </a:lnSpc>
              <a:buSzPct val="100000"/>
              <a:buNone/>
              <a:defRPr/>
            </a:pPr>
            <a:endParaRPr lang="en-US" sz="2200" i="1" dirty="0" smtClean="0">
              <a:solidFill>
                <a:srgbClr val="0000FF"/>
              </a:solidFill>
              <a:cs typeface="Times New Roman" pitchFamily="18" charset="0"/>
            </a:endParaRPr>
          </a:p>
          <a:p>
            <a:pPr>
              <a:lnSpc>
                <a:spcPct val="90000"/>
              </a:lnSpc>
              <a:buSzPct val="100000"/>
              <a:defRPr/>
            </a:pPr>
            <a:r>
              <a:rPr lang="en-US" dirty="0" smtClean="0">
                <a:cs typeface="Times New Roman" pitchFamily="18" charset="0"/>
              </a:rPr>
              <a:t>Subcontract Agreements or Purchase Orders must be made available upon request.</a:t>
            </a:r>
          </a:p>
          <a:p>
            <a:pPr marL="457200" lvl="1" indent="0" eaLnBrk="1" hangingPunct="1">
              <a:lnSpc>
                <a:spcPct val="90000"/>
              </a:lnSpc>
              <a:buSzPct val="100000"/>
              <a:buFont typeface="Wingdings 2" pitchFamily="18" charset="2"/>
              <a:buNone/>
              <a:defRPr/>
            </a:pPr>
            <a:endParaRPr lang="en-US" sz="2400" b="1" dirty="0" smtClean="0">
              <a:latin typeface="Arial" pitchFamily="34" charset="0"/>
              <a:cs typeface="Arial" pitchFamily="34" charset="0"/>
            </a:endParaRPr>
          </a:p>
          <a:p>
            <a:pPr eaLnBrk="1" hangingPunct="1">
              <a:lnSpc>
                <a:spcPct val="90000"/>
              </a:lnSpc>
              <a:buFontTx/>
              <a:buNone/>
              <a:defRPr/>
            </a:pPr>
            <a:endParaRPr lang="en-US" sz="2400" dirty="0" smtClean="0"/>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13</a:t>
            </a:fld>
            <a:endParaRPr lang="en-US" dirty="0"/>
          </a:p>
        </p:txBody>
      </p:sp>
    </p:spTree>
    <p:extLst>
      <p:ext uri="{BB962C8B-B14F-4D97-AF65-F5344CB8AC3E}">
        <p14:creationId xmlns:p14="http://schemas.microsoft.com/office/powerpoint/2010/main" val="412393978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914400" y="0"/>
            <a:ext cx="7543800" cy="523220"/>
          </a:xfrm>
        </p:spPr>
        <p:txBody>
          <a:bodyPr/>
          <a:lstStyle/>
          <a:p>
            <a:pPr algn="ctr" eaLnBrk="1" fontAlgn="auto" hangingPunct="1">
              <a:spcAft>
                <a:spcPts val="0"/>
              </a:spcAft>
              <a:defRPr/>
            </a:pPr>
            <a:r>
              <a:rPr lang="en-US" sz="2800" b="1" dirty="0" smtClean="0">
                <a:latin typeface="Franklin Gothic Book" panose="020B0503020102020204" pitchFamily="34" charset="0"/>
              </a:rPr>
              <a:t>GOAL CREDIT &amp; COUNTING</a:t>
            </a:r>
            <a:endParaRPr lang="en-US" sz="2800" b="1" dirty="0">
              <a:latin typeface="Franklin Gothic Book" panose="020B0503020102020204" pitchFamily="34" charset="0"/>
            </a:endParaRPr>
          </a:p>
        </p:txBody>
      </p:sp>
      <p:sp>
        <p:nvSpPr>
          <p:cNvPr id="20483" name="Rectangle 3"/>
          <p:cNvSpPr>
            <a:spLocks noGrp="1" noChangeArrowheads="1"/>
          </p:cNvSpPr>
          <p:nvPr>
            <p:ph idx="1"/>
          </p:nvPr>
        </p:nvSpPr>
        <p:spPr>
          <a:xfrm>
            <a:off x="457200" y="685800"/>
            <a:ext cx="8458200" cy="5486400"/>
          </a:xfrm>
        </p:spPr>
        <p:txBody>
          <a:bodyPr>
            <a:normAutofit lnSpcReduction="10000"/>
          </a:bodyPr>
          <a:lstStyle/>
          <a:p>
            <a:pPr eaLnBrk="1" hangingPunct="1">
              <a:buFontTx/>
              <a:buNone/>
              <a:defRPr/>
            </a:pPr>
            <a:r>
              <a:rPr lang="en-US" dirty="0" smtClean="0">
                <a:cs typeface="Arial" charset="0"/>
              </a:rPr>
              <a:t>Types of DBE Participation</a:t>
            </a:r>
          </a:p>
          <a:p>
            <a:pPr eaLnBrk="1" hangingPunct="1">
              <a:buSzPct val="100000"/>
              <a:buFont typeface="Wingdings" pitchFamily="2" charset="2"/>
              <a:buChar char="§"/>
              <a:defRPr/>
            </a:pPr>
            <a:r>
              <a:rPr lang="en-US" sz="2200" dirty="0" smtClean="0">
                <a:cs typeface="Arial" charset="0"/>
              </a:rPr>
              <a:t>Subcontractors – </a:t>
            </a:r>
            <a:r>
              <a:rPr lang="en-US" sz="2200" dirty="0" smtClean="0">
                <a:solidFill>
                  <a:srgbClr val="0000FF"/>
                </a:solidFill>
                <a:cs typeface="Arial" charset="0"/>
              </a:rPr>
              <a:t>100% credit</a:t>
            </a:r>
          </a:p>
          <a:p>
            <a:pPr lvl="1" eaLnBrk="1" hangingPunct="1">
              <a:buSzPct val="100000"/>
              <a:buFont typeface="Wingdings" pitchFamily="2" charset="2"/>
              <a:buChar char="§"/>
              <a:defRPr/>
            </a:pPr>
            <a:r>
              <a:rPr lang="en-US" sz="2200" dirty="0" smtClean="0">
                <a:cs typeface="Arial" charset="0"/>
              </a:rPr>
              <a:t>Must perform 30% of work with its own forces.</a:t>
            </a:r>
          </a:p>
          <a:p>
            <a:pPr lvl="1" eaLnBrk="1" hangingPunct="1">
              <a:spcBef>
                <a:spcPts val="0"/>
              </a:spcBef>
              <a:buSzPct val="100000"/>
              <a:buFont typeface="Wingdings" pitchFamily="2" charset="2"/>
              <a:buChar char="§"/>
              <a:defRPr/>
            </a:pPr>
            <a:r>
              <a:rPr lang="en-US" sz="2200" dirty="0" smtClean="0">
                <a:cs typeface="Arial" charset="0"/>
              </a:rPr>
              <a:t>Any work subcontracted to a non-DBE will not count.</a:t>
            </a:r>
          </a:p>
          <a:p>
            <a:pPr eaLnBrk="1" hangingPunct="1">
              <a:spcBef>
                <a:spcPts val="1800"/>
              </a:spcBef>
              <a:buSzPct val="100000"/>
              <a:buFont typeface="Wingdings" pitchFamily="2" charset="2"/>
              <a:buChar char="§"/>
              <a:defRPr/>
            </a:pPr>
            <a:r>
              <a:rPr lang="en-US" sz="2200" dirty="0" smtClean="0">
                <a:cs typeface="Arial" charset="0"/>
              </a:rPr>
              <a:t>Material Suppliers</a:t>
            </a:r>
          </a:p>
          <a:p>
            <a:pPr lvl="1" eaLnBrk="1" hangingPunct="1">
              <a:buSzPct val="100000"/>
              <a:buFont typeface="Wingdings" pitchFamily="2" charset="2"/>
              <a:buChar char="§"/>
              <a:defRPr/>
            </a:pPr>
            <a:r>
              <a:rPr lang="en-US" sz="2200" dirty="0" smtClean="0">
                <a:cs typeface="Arial" charset="0"/>
              </a:rPr>
              <a:t>Manufacturers – </a:t>
            </a:r>
            <a:r>
              <a:rPr lang="en-US" sz="2200" dirty="0" smtClean="0">
                <a:solidFill>
                  <a:srgbClr val="0000FF"/>
                </a:solidFill>
                <a:cs typeface="Arial" charset="0"/>
              </a:rPr>
              <a:t>100% credit (alter or fabricate product)</a:t>
            </a:r>
          </a:p>
          <a:p>
            <a:pPr lvl="1" eaLnBrk="1" hangingPunct="1">
              <a:lnSpc>
                <a:spcPct val="110000"/>
              </a:lnSpc>
              <a:buSzPct val="100000"/>
              <a:buFont typeface="Wingdings" pitchFamily="2" charset="2"/>
              <a:buChar char="§"/>
              <a:defRPr/>
            </a:pPr>
            <a:r>
              <a:rPr lang="en-US" sz="2200" dirty="0" smtClean="0">
                <a:cs typeface="Arial" charset="0"/>
              </a:rPr>
              <a:t>Regular Dealers – </a:t>
            </a:r>
            <a:r>
              <a:rPr lang="en-US" sz="2200" dirty="0" smtClean="0">
                <a:solidFill>
                  <a:srgbClr val="0000FF"/>
                </a:solidFill>
                <a:cs typeface="Arial" charset="0"/>
              </a:rPr>
              <a:t>60% credit</a:t>
            </a:r>
          </a:p>
          <a:p>
            <a:pPr lvl="2" eaLnBrk="1" hangingPunct="1">
              <a:buSzPct val="100000"/>
              <a:buFont typeface="Wingdings" pitchFamily="2" charset="2"/>
              <a:buChar char="§"/>
              <a:defRPr/>
            </a:pPr>
            <a:r>
              <a:rPr lang="en-US" sz="2200" dirty="0" smtClean="0">
                <a:cs typeface="Arial" charset="0"/>
              </a:rPr>
              <a:t>Selling from inventory.</a:t>
            </a:r>
          </a:p>
          <a:p>
            <a:pPr lvl="2" eaLnBrk="1" hangingPunct="1">
              <a:spcBef>
                <a:spcPts val="0"/>
              </a:spcBef>
              <a:buSzPct val="100000"/>
              <a:buFont typeface="Wingdings" pitchFamily="2" charset="2"/>
              <a:buChar char="§"/>
              <a:defRPr/>
            </a:pPr>
            <a:r>
              <a:rPr lang="en-US" sz="2200" dirty="0" smtClean="0">
                <a:cs typeface="Arial" charset="0"/>
              </a:rPr>
              <a:t>Own and operate distribution equipment.</a:t>
            </a:r>
            <a:endParaRPr lang="en-US" sz="2200" dirty="0">
              <a:cs typeface="Arial" charset="0"/>
            </a:endParaRPr>
          </a:p>
          <a:p>
            <a:pPr lvl="1">
              <a:lnSpc>
                <a:spcPct val="110000"/>
              </a:lnSpc>
              <a:spcBef>
                <a:spcPts val="528"/>
              </a:spcBef>
              <a:buSzPct val="100000"/>
              <a:buFont typeface="Wingdings" pitchFamily="2" charset="2"/>
              <a:buChar char="§"/>
              <a:defRPr/>
            </a:pPr>
            <a:r>
              <a:rPr lang="en-US" sz="2200" dirty="0" smtClean="0">
                <a:cs typeface="Arial" charset="0"/>
              </a:rPr>
              <a:t>Packagers</a:t>
            </a:r>
            <a:r>
              <a:rPr lang="en-US" sz="2200" dirty="0">
                <a:cs typeface="Arial" charset="0"/>
              </a:rPr>
              <a:t>, Brokers, Manufacturer’s Representatives, Transaction Expediters</a:t>
            </a:r>
          </a:p>
          <a:p>
            <a:pPr lvl="3">
              <a:spcBef>
                <a:spcPts val="600"/>
              </a:spcBef>
              <a:buSzPct val="100000"/>
              <a:buFont typeface="Wingdings" pitchFamily="2" charset="2"/>
              <a:buChar char="§"/>
              <a:defRPr/>
            </a:pPr>
            <a:r>
              <a:rPr lang="en-US" sz="2200" dirty="0">
                <a:solidFill>
                  <a:srgbClr val="0000FF"/>
                </a:solidFill>
                <a:cs typeface="Arial" charset="0"/>
              </a:rPr>
              <a:t>Fees or Commissions only</a:t>
            </a:r>
          </a:p>
          <a:p>
            <a:pPr lvl="3">
              <a:spcBef>
                <a:spcPts val="600"/>
              </a:spcBef>
              <a:buSzPct val="100000"/>
              <a:buFont typeface="Wingdings" pitchFamily="2" charset="2"/>
              <a:buChar char="§"/>
              <a:defRPr/>
            </a:pPr>
            <a:r>
              <a:rPr lang="en-US" sz="2200" dirty="0">
                <a:solidFill>
                  <a:srgbClr val="0000FF"/>
                </a:solidFill>
                <a:cs typeface="Arial" charset="0"/>
              </a:rPr>
              <a:t>Fees or Transportation Charges for the Delivery</a:t>
            </a:r>
          </a:p>
          <a:p>
            <a:pPr lvl="3">
              <a:spcBef>
                <a:spcPts val="600"/>
              </a:spcBef>
              <a:buSzPct val="100000"/>
              <a:buFont typeface="Wingdings" pitchFamily="2" charset="2"/>
              <a:buChar char="§"/>
              <a:defRPr/>
            </a:pPr>
            <a:r>
              <a:rPr lang="en-US" sz="2200" dirty="0">
                <a:cs typeface="Arial" charset="0"/>
              </a:rPr>
              <a:t>Do not count the cost of the materials or supplies</a:t>
            </a:r>
          </a:p>
          <a:p>
            <a:pPr eaLnBrk="1" hangingPunct="1">
              <a:defRPr/>
            </a:pPr>
            <a:endParaRPr lang="en-US" sz="2400" dirty="0" smtClean="0"/>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spTree>
    <p:extLst>
      <p:ext uri="{BB962C8B-B14F-4D97-AF65-F5344CB8AC3E}">
        <p14:creationId xmlns:p14="http://schemas.microsoft.com/office/powerpoint/2010/main" val="9635066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914400" y="0"/>
            <a:ext cx="7543800" cy="523220"/>
          </a:xfrm>
        </p:spPr>
        <p:txBody>
          <a:bodyPr/>
          <a:lstStyle/>
          <a:p>
            <a:pPr algn="ctr" eaLnBrk="1" fontAlgn="auto" hangingPunct="1">
              <a:spcAft>
                <a:spcPts val="0"/>
              </a:spcAft>
              <a:defRPr/>
            </a:pPr>
            <a:r>
              <a:rPr lang="en-US" sz="2800" b="1" dirty="0" smtClean="0">
                <a:latin typeface="Franklin Gothic Book" panose="020B0503020102020204" pitchFamily="34" charset="0"/>
              </a:rPr>
              <a:t>GOAL CREDIT &amp; COUNTING</a:t>
            </a:r>
            <a:endParaRPr lang="en-US" sz="2800" b="1" dirty="0">
              <a:latin typeface="Franklin Gothic Book" panose="020B0503020102020204" pitchFamily="34" charset="0"/>
            </a:endParaRPr>
          </a:p>
        </p:txBody>
      </p:sp>
      <p:sp>
        <p:nvSpPr>
          <p:cNvPr id="20483" name="Rectangle 3"/>
          <p:cNvSpPr>
            <a:spLocks noGrp="1" noChangeArrowheads="1"/>
          </p:cNvSpPr>
          <p:nvPr>
            <p:ph idx="1"/>
          </p:nvPr>
        </p:nvSpPr>
        <p:spPr>
          <a:xfrm>
            <a:off x="457200" y="685800"/>
            <a:ext cx="8458200" cy="5486400"/>
          </a:xfrm>
        </p:spPr>
        <p:txBody>
          <a:bodyPr>
            <a:normAutofit/>
          </a:bodyPr>
          <a:lstStyle/>
          <a:p>
            <a:pPr eaLnBrk="1" hangingPunct="1">
              <a:buFontTx/>
              <a:buNone/>
              <a:defRPr/>
            </a:pPr>
            <a:r>
              <a:rPr lang="en-US" dirty="0" smtClean="0">
                <a:cs typeface="Arial" charset="0"/>
              </a:rPr>
              <a:t>Types of DBE Participation</a:t>
            </a:r>
          </a:p>
          <a:p>
            <a:pPr eaLnBrk="1" hangingPunct="1">
              <a:spcBef>
                <a:spcPts val="1800"/>
              </a:spcBef>
              <a:buSzPct val="100000"/>
              <a:buFont typeface="Wingdings" pitchFamily="2" charset="2"/>
              <a:buChar char="§"/>
              <a:defRPr/>
            </a:pPr>
            <a:r>
              <a:rPr lang="en-US" sz="2200" dirty="0" smtClean="0">
                <a:cs typeface="Arial" charset="0"/>
              </a:rPr>
              <a:t>DBE Trucking Firms – </a:t>
            </a:r>
            <a:r>
              <a:rPr lang="en-US" sz="2200" dirty="0" smtClean="0">
                <a:solidFill>
                  <a:srgbClr val="0000FF"/>
                </a:solidFill>
                <a:cs typeface="Arial" charset="0"/>
              </a:rPr>
              <a:t>100% credit </a:t>
            </a:r>
          </a:p>
          <a:p>
            <a:pPr lvl="1" eaLnBrk="1" hangingPunct="1">
              <a:spcAft>
                <a:spcPts val="600"/>
              </a:spcAft>
              <a:buSzPct val="100000"/>
              <a:buFont typeface="Wingdings" pitchFamily="2" charset="2"/>
              <a:buChar char="§"/>
              <a:defRPr/>
            </a:pPr>
            <a:r>
              <a:rPr lang="en-US" sz="2200" dirty="0" smtClean="0">
                <a:cs typeface="Arial" charset="0"/>
              </a:rPr>
              <a:t>May lease trucks from both DBEs and non-DBEs. </a:t>
            </a:r>
          </a:p>
          <a:p>
            <a:pPr lvl="1" eaLnBrk="1" hangingPunct="1">
              <a:spcBef>
                <a:spcPts val="0"/>
              </a:spcBef>
              <a:spcAft>
                <a:spcPts val="600"/>
              </a:spcAft>
              <a:buSzPct val="100000"/>
              <a:buFont typeface="Wingdings" pitchFamily="2" charset="2"/>
              <a:buChar char="§"/>
              <a:defRPr/>
            </a:pPr>
            <a:r>
              <a:rPr lang="en-US" sz="2200" dirty="0" smtClean="0">
                <a:solidFill>
                  <a:srgbClr val="0000FF"/>
                </a:solidFill>
                <a:cs typeface="Arial" charset="0"/>
              </a:rPr>
              <a:t>Limited credit </a:t>
            </a:r>
            <a:r>
              <a:rPr lang="en-US" sz="2200" dirty="0" smtClean="0">
                <a:cs typeface="Arial" charset="0"/>
              </a:rPr>
              <a:t>allowed for the use of leased non-DBE trucks.</a:t>
            </a:r>
          </a:p>
          <a:p>
            <a:pPr lvl="1" eaLnBrk="1" hangingPunct="1">
              <a:spcBef>
                <a:spcPts val="0"/>
              </a:spcBef>
              <a:spcAft>
                <a:spcPts val="600"/>
              </a:spcAft>
              <a:buSzPct val="100000"/>
              <a:buFont typeface="Wingdings" pitchFamily="2" charset="2"/>
              <a:buChar char="§"/>
              <a:defRPr/>
            </a:pPr>
            <a:r>
              <a:rPr lang="en-US" altLang="en-US" sz="2200" dirty="0" smtClean="0">
                <a:cs typeface="Arial" charset="0"/>
              </a:rPr>
              <a:t>Manage </a:t>
            </a:r>
            <a:r>
              <a:rPr lang="en-US" altLang="en-US" sz="2200" dirty="0">
                <a:cs typeface="Arial" charset="0"/>
              </a:rPr>
              <a:t>and supervise the entire trucking </a:t>
            </a:r>
            <a:r>
              <a:rPr lang="en-US" altLang="en-US" sz="2200" dirty="0" smtClean="0">
                <a:cs typeface="Arial" charset="0"/>
              </a:rPr>
              <a:t>operation.</a:t>
            </a:r>
          </a:p>
          <a:p>
            <a:pPr lvl="1" eaLnBrk="1" hangingPunct="1">
              <a:spcBef>
                <a:spcPts val="0"/>
              </a:spcBef>
              <a:spcAft>
                <a:spcPts val="600"/>
              </a:spcAft>
              <a:buSzPct val="100000"/>
              <a:buFont typeface="Wingdings" pitchFamily="2" charset="2"/>
              <a:buChar char="§"/>
              <a:defRPr/>
            </a:pPr>
            <a:r>
              <a:rPr lang="en-US" altLang="en-US" sz="2200" dirty="0" smtClean="0">
                <a:cs typeface="Arial" charset="0"/>
              </a:rPr>
              <a:t>Own </a:t>
            </a:r>
            <a:r>
              <a:rPr lang="en-US" altLang="en-US" sz="2200" dirty="0">
                <a:cs typeface="Arial" charset="0"/>
              </a:rPr>
              <a:t>and operate at least one (1) fully licensed, insured, and operational truck used on the </a:t>
            </a:r>
            <a:r>
              <a:rPr lang="en-US" altLang="en-US" sz="2200" dirty="0" smtClean="0">
                <a:cs typeface="Arial" charset="0"/>
              </a:rPr>
              <a:t>contract.</a:t>
            </a:r>
          </a:p>
          <a:p>
            <a:pPr lvl="1" eaLnBrk="1" hangingPunct="1">
              <a:spcBef>
                <a:spcPts val="0"/>
              </a:spcBef>
              <a:spcAft>
                <a:spcPts val="600"/>
              </a:spcAft>
              <a:buSzPct val="100000"/>
              <a:buFont typeface="Wingdings" pitchFamily="2" charset="2"/>
              <a:buChar char="§"/>
              <a:defRPr/>
            </a:pPr>
            <a:r>
              <a:rPr lang="en-US" altLang="en-US" sz="2200" dirty="0" smtClean="0">
                <a:cs typeface="Arial" charset="0"/>
              </a:rPr>
              <a:t>Receives </a:t>
            </a:r>
            <a:r>
              <a:rPr lang="en-US" altLang="en-US" sz="2200" dirty="0">
                <a:cs typeface="Arial" charset="0"/>
              </a:rPr>
              <a:t>credit for using trucks it owns, insures, and operates using drivers it </a:t>
            </a:r>
            <a:r>
              <a:rPr lang="en-US" altLang="en-US" sz="2200" dirty="0" smtClean="0">
                <a:cs typeface="Arial" charset="0"/>
              </a:rPr>
              <a:t>employs.</a:t>
            </a:r>
          </a:p>
          <a:p>
            <a:pPr lvl="1" eaLnBrk="1" hangingPunct="1">
              <a:spcBef>
                <a:spcPts val="0"/>
              </a:spcBef>
              <a:buSzPct val="100000"/>
              <a:buFont typeface="Wingdings" pitchFamily="2" charset="2"/>
              <a:buChar char="§"/>
              <a:defRPr/>
            </a:pPr>
            <a:r>
              <a:rPr lang="en-US" sz="2200" dirty="0" smtClean="0"/>
              <a:t>If </a:t>
            </a:r>
            <a:r>
              <a:rPr lang="en-US" sz="2200" dirty="0"/>
              <a:t>the DBE leases trucks from a non-DBE truck leasing company and uses its own employees as </a:t>
            </a:r>
            <a:r>
              <a:rPr lang="en-US" sz="2200" dirty="0" smtClean="0"/>
              <a:t>drivers – 100% credit</a:t>
            </a:r>
            <a:endParaRPr lang="en-US" altLang="en-US" sz="2200" dirty="0">
              <a:cs typeface="Arial" charset="0"/>
            </a:endParaRPr>
          </a:p>
          <a:p>
            <a:pPr>
              <a:spcBef>
                <a:spcPts val="0"/>
              </a:spcBef>
              <a:buSzPct val="100000"/>
              <a:defRPr/>
            </a:pPr>
            <a:endParaRPr lang="en-US" sz="2600" b="1" dirty="0" smtClean="0">
              <a:cs typeface="Arial" charset="0"/>
            </a:endParaRPr>
          </a:p>
          <a:p>
            <a:pPr eaLnBrk="1" hangingPunct="1">
              <a:defRPr/>
            </a:pPr>
            <a:endParaRPr lang="en-US" sz="2400" dirty="0" smtClean="0"/>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15</a:t>
            </a:fld>
            <a:endParaRPr lang="en-US" dirty="0"/>
          </a:p>
        </p:txBody>
      </p:sp>
    </p:spTree>
    <p:extLst>
      <p:ext uri="{BB962C8B-B14F-4D97-AF65-F5344CB8AC3E}">
        <p14:creationId xmlns:p14="http://schemas.microsoft.com/office/powerpoint/2010/main" val="101890372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14400" y="15815"/>
            <a:ext cx="7696200" cy="523220"/>
          </a:xfrm>
        </p:spPr>
        <p:txBody>
          <a:bodyPr/>
          <a:lstStyle/>
          <a:p>
            <a:pPr algn="ctr" eaLnBrk="1" fontAlgn="auto" hangingPunct="1">
              <a:spcAft>
                <a:spcPts val="0"/>
              </a:spcAft>
              <a:defRPr/>
            </a:pPr>
            <a:r>
              <a:rPr lang="en-US" sz="2800" b="1" dirty="0" smtClean="0">
                <a:latin typeface="Franklin Gothic Book" panose="020B0503020102020204" pitchFamily="34" charset="0"/>
              </a:rPr>
              <a:t>GOAL CREDIT &amp; COUNTING</a:t>
            </a:r>
            <a:endParaRPr lang="en-US" sz="2800" b="1" dirty="0">
              <a:latin typeface="Franklin Gothic Book" panose="020B0503020102020204" pitchFamily="34" charset="0"/>
            </a:endParaRPr>
          </a:p>
        </p:txBody>
      </p:sp>
      <p:sp>
        <p:nvSpPr>
          <p:cNvPr id="28675" name="Rectangle 3"/>
          <p:cNvSpPr>
            <a:spLocks noGrp="1" noChangeArrowheads="1"/>
          </p:cNvSpPr>
          <p:nvPr>
            <p:ph idx="1"/>
          </p:nvPr>
        </p:nvSpPr>
        <p:spPr>
          <a:xfrm>
            <a:off x="457200" y="990600"/>
            <a:ext cx="7772400" cy="4876800"/>
          </a:xfrm>
        </p:spPr>
        <p:txBody>
          <a:bodyPr/>
          <a:lstStyle/>
          <a:p>
            <a:pPr eaLnBrk="1" hangingPunct="1">
              <a:buFontTx/>
              <a:buNone/>
              <a:defRPr/>
            </a:pPr>
            <a:r>
              <a:rPr lang="en-US" sz="2800" dirty="0" smtClean="0">
                <a:cs typeface="Arial" pitchFamily="34" charset="0"/>
              </a:rPr>
              <a:t>Commercially Useful Function (CUF)</a:t>
            </a:r>
          </a:p>
          <a:p>
            <a:pPr eaLnBrk="1" hangingPunct="1">
              <a:spcBef>
                <a:spcPts val="0"/>
              </a:spcBef>
              <a:buFontTx/>
              <a:buNone/>
              <a:defRPr/>
            </a:pPr>
            <a:endParaRPr lang="en-US" dirty="0" smtClean="0">
              <a:cs typeface="Arial" pitchFamily="34" charset="0"/>
            </a:endParaRPr>
          </a:p>
          <a:p>
            <a:pPr eaLnBrk="1" hangingPunct="1">
              <a:spcBef>
                <a:spcPts val="0"/>
              </a:spcBef>
              <a:spcAft>
                <a:spcPts val="600"/>
              </a:spcAft>
              <a:buSzPct val="100000"/>
              <a:buFont typeface="Wingdings" pitchFamily="2" charset="2"/>
              <a:buChar char="§"/>
              <a:defRPr/>
            </a:pPr>
            <a:r>
              <a:rPr lang="en-US" dirty="0" smtClean="0">
                <a:cs typeface="Arial" pitchFamily="34" charset="0"/>
              </a:rPr>
              <a:t>The DBE must be performing a CUF.</a:t>
            </a:r>
          </a:p>
          <a:p>
            <a:pPr marL="0" indent="0" eaLnBrk="1" hangingPunct="1">
              <a:spcBef>
                <a:spcPts val="0"/>
              </a:spcBef>
              <a:buSzPct val="100000"/>
              <a:buFont typeface="Wingdings 2" pitchFamily="18" charset="2"/>
              <a:buNone/>
              <a:defRPr/>
            </a:pPr>
            <a:endParaRPr lang="en-US" dirty="0" smtClean="0">
              <a:cs typeface="Arial" pitchFamily="34" charset="0"/>
            </a:endParaRPr>
          </a:p>
          <a:p>
            <a:pPr eaLnBrk="1" hangingPunct="1">
              <a:spcBef>
                <a:spcPts val="600"/>
              </a:spcBef>
              <a:spcAft>
                <a:spcPts val="600"/>
              </a:spcAft>
              <a:buSzPct val="100000"/>
              <a:buFont typeface="Wingdings" pitchFamily="2" charset="2"/>
              <a:buChar char="§"/>
              <a:defRPr/>
            </a:pPr>
            <a:r>
              <a:rPr lang="en-US" dirty="0" smtClean="0">
                <a:cs typeface="Arial" pitchFamily="34" charset="0"/>
              </a:rPr>
              <a:t>Credit is only counted if the prime has paid the DBE for the work performed.</a:t>
            </a:r>
          </a:p>
          <a:p>
            <a:pPr eaLnBrk="1" hangingPunct="1">
              <a:spcBef>
                <a:spcPts val="0"/>
              </a:spcBef>
              <a:spcAft>
                <a:spcPts val="0"/>
              </a:spcAft>
              <a:buSzPct val="100000"/>
              <a:buFont typeface="Wingdings" pitchFamily="2" charset="2"/>
              <a:buChar char="§"/>
              <a:defRPr/>
            </a:pPr>
            <a:endParaRPr lang="en-US" dirty="0" smtClean="0">
              <a:cs typeface="Arial" pitchFamily="34" charset="0"/>
            </a:endParaRPr>
          </a:p>
          <a:p>
            <a:pPr eaLnBrk="1" hangingPunct="1">
              <a:spcBef>
                <a:spcPts val="0"/>
              </a:spcBef>
              <a:spcAft>
                <a:spcPts val="0"/>
              </a:spcAft>
              <a:buSzPct val="100000"/>
              <a:buFont typeface="Wingdings" pitchFamily="2" charset="2"/>
              <a:buChar char="§"/>
              <a:defRPr/>
            </a:pPr>
            <a:r>
              <a:rPr lang="en-US" dirty="0" smtClean="0">
                <a:cs typeface="Arial" pitchFamily="34" charset="0"/>
              </a:rPr>
              <a:t>No credit will be given for any materials, supplies, or equipment the DBE obtains from the prime or the prime’s affiliates.</a:t>
            </a:r>
          </a:p>
          <a:p>
            <a:pPr eaLnBrk="1" hangingPunct="1">
              <a:spcBef>
                <a:spcPts val="0"/>
              </a:spcBef>
              <a:spcAft>
                <a:spcPts val="0"/>
              </a:spcAft>
              <a:buSzPct val="100000"/>
              <a:buFont typeface="Wingdings" pitchFamily="2" charset="2"/>
              <a:buChar char="§"/>
              <a:defRPr/>
            </a:pPr>
            <a:endParaRPr lang="en-US" dirty="0" smtClean="0">
              <a:cs typeface="Arial" pitchFamily="34" charset="0"/>
            </a:endParaRPr>
          </a:p>
          <a:p>
            <a:pPr marL="230188" lvl="1">
              <a:spcBef>
                <a:spcPts val="0"/>
              </a:spcBef>
              <a:buSzPct val="100000"/>
              <a:buFont typeface="Wingdings" pitchFamily="2" charset="2"/>
              <a:buChar char="§"/>
              <a:defRPr/>
            </a:pPr>
            <a:r>
              <a:rPr lang="en-US" sz="2400" dirty="0">
                <a:cs typeface="Arial" pitchFamily="34" charset="0"/>
              </a:rPr>
              <a:t>If a CUF is not </a:t>
            </a:r>
            <a:r>
              <a:rPr lang="en-US" sz="2400" dirty="0" smtClean="0">
                <a:cs typeface="Arial" pitchFamily="34" charset="0"/>
              </a:rPr>
              <a:t>performed, </a:t>
            </a:r>
            <a:r>
              <a:rPr lang="en-US" sz="2400" dirty="0">
                <a:cs typeface="Arial" pitchFamily="34" charset="0"/>
              </a:rPr>
              <a:t>goal credit will be denied.</a:t>
            </a:r>
          </a:p>
          <a:p>
            <a:pPr eaLnBrk="1" hangingPunct="1">
              <a:spcBef>
                <a:spcPts val="0"/>
              </a:spcBef>
              <a:spcAft>
                <a:spcPts val="0"/>
              </a:spcAft>
              <a:buSzPct val="100000"/>
              <a:buFont typeface="Wingdings" pitchFamily="2" charset="2"/>
              <a:buChar char="§"/>
              <a:defRPr/>
            </a:pPr>
            <a:endParaRPr lang="en-US" b="1" dirty="0" smtClean="0">
              <a:cs typeface="Arial" pitchFamily="34" charset="0"/>
            </a:endParaRPr>
          </a:p>
          <a:p>
            <a:pPr marL="0" indent="0" eaLnBrk="1" hangingPunct="1">
              <a:buSzPct val="100000"/>
              <a:buFont typeface="Wingdings 2" pitchFamily="18" charset="2"/>
              <a:buNone/>
              <a:defRPr/>
            </a:pPr>
            <a:endParaRPr lang="en-US" sz="2400" dirty="0" smtClean="0"/>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16</a:t>
            </a:fld>
            <a:endParaRPr lang="en-US" dirty="0"/>
          </a:p>
        </p:txBody>
      </p:sp>
    </p:spTree>
    <p:extLst>
      <p:ext uri="{BB962C8B-B14F-4D97-AF65-F5344CB8AC3E}">
        <p14:creationId xmlns:p14="http://schemas.microsoft.com/office/powerpoint/2010/main" val="297124557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33400" y="0"/>
            <a:ext cx="8077200" cy="523220"/>
          </a:xfrm>
        </p:spPr>
        <p:txBody>
          <a:bodyPr/>
          <a:lstStyle/>
          <a:p>
            <a:pPr algn="ctr" eaLnBrk="1" fontAlgn="auto" hangingPunct="1">
              <a:spcAft>
                <a:spcPts val="0"/>
              </a:spcAft>
              <a:defRPr/>
            </a:pPr>
            <a:r>
              <a:rPr lang="en-US" sz="2800" b="1" spc="200" dirty="0" smtClean="0">
                <a:latin typeface="Franklin Gothic Book" panose="020B0503020102020204" pitchFamily="34" charset="0"/>
              </a:rPr>
              <a:t>COMMERCIALLY USEFUL FUNCTION (CUF)</a:t>
            </a:r>
            <a:endParaRPr lang="en-US" sz="2800" b="1" spc="200" dirty="0">
              <a:latin typeface="Franklin Gothic Book" panose="020B0503020102020204" pitchFamily="34" charset="0"/>
            </a:endParaRPr>
          </a:p>
        </p:txBody>
      </p:sp>
      <p:sp>
        <p:nvSpPr>
          <p:cNvPr id="17411" name="Rectangle 3"/>
          <p:cNvSpPr>
            <a:spLocks noGrp="1" noChangeArrowheads="1"/>
          </p:cNvSpPr>
          <p:nvPr>
            <p:ph idx="1"/>
          </p:nvPr>
        </p:nvSpPr>
        <p:spPr>
          <a:xfrm>
            <a:off x="381000" y="990600"/>
            <a:ext cx="8305800" cy="4419600"/>
          </a:xfrm>
        </p:spPr>
        <p:txBody>
          <a:bodyPr>
            <a:normAutofit/>
          </a:bodyPr>
          <a:lstStyle/>
          <a:p>
            <a:pPr eaLnBrk="1" hangingPunct="1">
              <a:spcBef>
                <a:spcPct val="0"/>
              </a:spcBef>
              <a:buFontTx/>
              <a:buNone/>
            </a:pPr>
            <a:r>
              <a:rPr lang="en-US" altLang="en-US" dirty="0" smtClean="0">
                <a:cs typeface="Arial" charset="0"/>
              </a:rPr>
              <a:t>Commercially Useful Function definition</a:t>
            </a:r>
          </a:p>
          <a:p>
            <a:pPr eaLnBrk="1" hangingPunct="1">
              <a:spcBef>
                <a:spcPct val="0"/>
              </a:spcBef>
              <a:buFontTx/>
              <a:buNone/>
            </a:pPr>
            <a:endParaRPr lang="en-US" altLang="en-US" dirty="0" smtClean="0">
              <a:cs typeface="Arial" charset="0"/>
            </a:endParaRPr>
          </a:p>
          <a:p>
            <a:pPr eaLnBrk="1" hangingPunct="1">
              <a:spcBef>
                <a:spcPct val="0"/>
              </a:spcBef>
              <a:buFontTx/>
              <a:buNone/>
            </a:pPr>
            <a:r>
              <a:rPr lang="en-US" altLang="en-US" dirty="0" smtClean="0">
                <a:cs typeface="Arial" charset="0"/>
              </a:rPr>
              <a:t>A DBE  performs a Commercially Useful Function (CUF) </a:t>
            </a:r>
          </a:p>
          <a:p>
            <a:pPr eaLnBrk="1" hangingPunct="1">
              <a:spcBef>
                <a:spcPct val="0"/>
              </a:spcBef>
              <a:buFontTx/>
              <a:buNone/>
            </a:pPr>
            <a:r>
              <a:rPr lang="en-US" altLang="en-US" dirty="0" smtClean="0">
                <a:cs typeface="Arial" charset="0"/>
              </a:rPr>
              <a:t>when it is responsible for the execution of the work of the</a:t>
            </a:r>
          </a:p>
          <a:p>
            <a:pPr eaLnBrk="1" hangingPunct="1">
              <a:spcBef>
                <a:spcPct val="0"/>
              </a:spcBef>
              <a:buFontTx/>
              <a:buNone/>
            </a:pPr>
            <a:r>
              <a:rPr lang="en-US" altLang="en-US" dirty="0" smtClean="0">
                <a:cs typeface="Arial" charset="0"/>
              </a:rPr>
              <a:t>contract and is carrying out its responsibilities by actually:</a:t>
            </a:r>
          </a:p>
          <a:p>
            <a:pPr eaLnBrk="1" hangingPunct="1">
              <a:spcBef>
                <a:spcPct val="0"/>
              </a:spcBef>
              <a:buFontTx/>
              <a:buNone/>
            </a:pPr>
            <a:endParaRPr lang="en-US" altLang="en-US" i="1" dirty="0" smtClean="0">
              <a:cs typeface="Arial" charset="0"/>
            </a:endParaRPr>
          </a:p>
          <a:p>
            <a:pPr lvl="2" eaLnBrk="1" hangingPunct="1">
              <a:spcBef>
                <a:spcPct val="0"/>
              </a:spcBef>
              <a:buSzPct val="100000"/>
              <a:buFont typeface="Wingdings" pitchFamily="2" charset="2"/>
              <a:buChar char="§"/>
            </a:pPr>
            <a:r>
              <a:rPr lang="en-US" altLang="en-US" sz="2400" i="1" dirty="0" smtClean="0">
                <a:solidFill>
                  <a:srgbClr val="0000FF"/>
                </a:solidFill>
                <a:cs typeface="Arial" charset="0"/>
              </a:rPr>
              <a:t>performing</a:t>
            </a:r>
          </a:p>
          <a:p>
            <a:pPr lvl="2" eaLnBrk="1" hangingPunct="1">
              <a:spcBef>
                <a:spcPct val="0"/>
              </a:spcBef>
              <a:buSzPct val="100000"/>
              <a:buFont typeface="Wingdings" pitchFamily="2" charset="2"/>
              <a:buChar char="§"/>
            </a:pPr>
            <a:r>
              <a:rPr lang="en-US" altLang="en-US" sz="2400" i="1" dirty="0" smtClean="0">
                <a:solidFill>
                  <a:srgbClr val="0000FF"/>
                </a:solidFill>
                <a:cs typeface="Arial" charset="0"/>
              </a:rPr>
              <a:t>managing and</a:t>
            </a:r>
          </a:p>
          <a:p>
            <a:pPr lvl="2" eaLnBrk="1" hangingPunct="1">
              <a:spcBef>
                <a:spcPct val="0"/>
              </a:spcBef>
              <a:buSzPct val="100000"/>
              <a:buFont typeface="Wingdings" pitchFamily="2" charset="2"/>
              <a:buChar char="§"/>
            </a:pPr>
            <a:r>
              <a:rPr lang="en-US" altLang="en-US" sz="2400" i="1" dirty="0" smtClean="0">
                <a:solidFill>
                  <a:srgbClr val="0000FF"/>
                </a:solidFill>
                <a:cs typeface="Arial" charset="0"/>
              </a:rPr>
              <a:t>supervising the work involved. </a:t>
            </a:r>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17</a:t>
            </a:fld>
            <a:endParaRPr lang="en-US" dirty="0"/>
          </a:p>
        </p:txBody>
      </p:sp>
    </p:spTree>
    <p:extLst>
      <p:ext uri="{BB962C8B-B14F-4D97-AF65-F5344CB8AC3E}">
        <p14:creationId xmlns:p14="http://schemas.microsoft.com/office/powerpoint/2010/main" val="14541664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458200" cy="5029200"/>
          </a:xfrm>
        </p:spPr>
        <p:txBody>
          <a:bodyPr>
            <a:noAutofit/>
          </a:bodyPr>
          <a:lstStyle/>
          <a:p>
            <a:pPr marL="609600" indent="-609600" eaLnBrk="1" hangingPunct="1">
              <a:buFontTx/>
              <a:buNone/>
              <a:defRPr/>
            </a:pPr>
            <a:r>
              <a:rPr lang="en-US" dirty="0" smtClean="0">
                <a:cs typeface="Arial" charset="0"/>
              </a:rPr>
              <a:t>Commercially Useful Function definition</a:t>
            </a:r>
          </a:p>
          <a:p>
            <a:pPr marL="609600" indent="-609600" eaLnBrk="1" hangingPunct="1">
              <a:buFontTx/>
              <a:buNone/>
              <a:defRPr/>
            </a:pPr>
            <a:endParaRPr lang="en-US" dirty="0" smtClean="0">
              <a:cs typeface="Arial" charset="0"/>
            </a:endParaRPr>
          </a:p>
          <a:p>
            <a:pPr marL="609600" indent="-609600" eaLnBrk="1" hangingPunct="1">
              <a:spcBef>
                <a:spcPct val="0"/>
              </a:spcBef>
              <a:buFontTx/>
              <a:buNone/>
              <a:defRPr/>
            </a:pPr>
            <a:r>
              <a:rPr lang="en-US" dirty="0" smtClean="0">
                <a:cs typeface="Arial" charset="0"/>
              </a:rPr>
              <a:t>To perform a CUF, the DBE must be responsible, with respect</a:t>
            </a:r>
          </a:p>
          <a:p>
            <a:pPr marL="609600" indent="-609600" eaLnBrk="1" hangingPunct="1">
              <a:spcBef>
                <a:spcPct val="0"/>
              </a:spcBef>
              <a:buFontTx/>
              <a:buNone/>
              <a:defRPr/>
            </a:pPr>
            <a:r>
              <a:rPr lang="en-US" dirty="0" smtClean="0">
                <a:cs typeface="Arial" charset="0"/>
              </a:rPr>
              <a:t>to materials and supplies used on the contract for:</a:t>
            </a:r>
          </a:p>
          <a:p>
            <a:pPr marL="609600" indent="-609600" eaLnBrk="1" hangingPunct="1">
              <a:buFontTx/>
              <a:buNone/>
              <a:defRPr/>
            </a:pPr>
            <a:endParaRPr lang="en-US" i="1" dirty="0" smtClean="0">
              <a:cs typeface="Arial" charset="0"/>
            </a:endParaRPr>
          </a:p>
          <a:p>
            <a:pPr lvl="2" eaLnBrk="1" hangingPunct="1">
              <a:spcBef>
                <a:spcPct val="0"/>
              </a:spcBef>
              <a:buSzPct val="100000"/>
              <a:buFont typeface="Wingdings" pitchFamily="2" charset="2"/>
              <a:buChar char="§"/>
              <a:defRPr/>
            </a:pPr>
            <a:r>
              <a:rPr lang="en-US" sz="2400" i="1" dirty="0" smtClean="0">
                <a:solidFill>
                  <a:srgbClr val="0000FF"/>
                </a:solidFill>
                <a:cs typeface="Arial" charset="0"/>
              </a:rPr>
              <a:t>negotiating price;</a:t>
            </a:r>
          </a:p>
          <a:p>
            <a:pPr lvl="2" eaLnBrk="1" hangingPunct="1">
              <a:spcBef>
                <a:spcPct val="0"/>
              </a:spcBef>
              <a:buSzPct val="100000"/>
              <a:buFont typeface="Wingdings" pitchFamily="2" charset="2"/>
              <a:buChar char="§"/>
              <a:defRPr/>
            </a:pPr>
            <a:r>
              <a:rPr lang="en-US" sz="2400" i="1" dirty="0" smtClean="0">
                <a:solidFill>
                  <a:srgbClr val="0000FF"/>
                </a:solidFill>
                <a:cs typeface="Arial" charset="0"/>
              </a:rPr>
              <a:t>determining quality and quantity;</a:t>
            </a:r>
          </a:p>
          <a:p>
            <a:pPr lvl="2" eaLnBrk="1" hangingPunct="1">
              <a:spcBef>
                <a:spcPct val="0"/>
              </a:spcBef>
              <a:buSzPct val="100000"/>
              <a:buFont typeface="Wingdings" pitchFamily="2" charset="2"/>
              <a:buChar char="§"/>
              <a:defRPr/>
            </a:pPr>
            <a:r>
              <a:rPr lang="en-US" sz="2400" i="1" dirty="0" smtClean="0">
                <a:solidFill>
                  <a:srgbClr val="0000FF"/>
                </a:solidFill>
                <a:cs typeface="Arial" charset="0"/>
              </a:rPr>
              <a:t>ordering the material;</a:t>
            </a:r>
          </a:p>
          <a:p>
            <a:pPr lvl="2" eaLnBrk="1" hangingPunct="1">
              <a:spcBef>
                <a:spcPct val="0"/>
              </a:spcBef>
              <a:buSzPct val="100000"/>
              <a:buFont typeface="Wingdings" pitchFamily="2" charset="2"/>
              <a:buChar char="§"/>
              <a:defRPr/>
            </a:pPr>
            <a:r>
              <a:rPr lang="en-US" sz="2400" i="1" dirty="0" smtClean="0">
                <a:solidFill>
                  <a:srgbClr val="0000FF"/>
                </a:solidFill>
                <a:cs typeface="Arial" charset="0"/>
              </a:rPr>
              <a:t>installing (where applicable) and </a:t>
            </a:r>
          </a:p>
          <a:p>
            <a:pPr lvl="2" eaLnBrk="1" hangingPunct="1">
              <a:spcBef>
                <a:spcPct val="0"/>
              </a:spcBef>
              <a:buSzPct val="100000"/>
              <a:buFont typeface="Wingdings" pitchFamily="2" charset="2"/>
              <a:buChar char="§"/>
              <a:defRPr/>
            </a:pPr>
            <a:r>
              <a:rPr lang="en-US" sz="2400" i="1" dirty="0" smtClean="0">
                <a:solidFill>
                  <a:srgbClr val="0000FF"/>
                </a:solidFill>
                <a:cs typeface="Arial" charset="0"/>
              </a:rPr>
              <a:t>paying for the material itself.</a:t>
            </a:r>
          </a:p>
          <a:p>
            <a:pPr lvl="2" eaLnBrk="1" hangingPunct="1">
              <a:spcBef>
                <a:spcPct val="0"/>
              </a:spcBef>
              <a:buSzPct val="100000"/>
              <a:buFont typeface="Wingdings" pitchFamily="2" charset="2"/>
              <a:buChar char="§"/>
              <a:defRPr/>
            </a:pPr>
            <a:endParaRPr lang="en-US" sz="2400" i="1" dirty="0">
              <a:cs typeface="Arial" charset="0"/>
            </a:endParaRPr>
          </a:p>
          <a:p>
            <a:pPr marL="58738" lvl="2" indent="0" eaLnBrk="1" hangingPunct="1">
              <a:spcBef>
                <a:spcPct val="0"/>
              </a:spcBef>
              <a:buSzPct val="100000"/>
              <a:buFont typeface="Wingdings 2" pitchFamily="18" charset="2"/>
              <a:buNone/>
              <a:defRPr/>
            </a:pPr>
            <a:r>
              <a:rPr lang="en-US" sz="2400" dirty="0" smtClean="0">
                <a:cs typeface="Arial" charset="0"/>
              </a:rPr>
              <a:t>Only when a DBE meets all of the requirements should DBE credit be counted for the procurement of the items by the DBE.</a:t>
            </a:r>
          </a:p>
        </p:txBody>
      </p:sp>
      <p:sp>
        <p:nvSpPr>
          <p:cNvPr id="5" name="Rectangle 2"/>
          <p:cNvSpPr>
            <a:spLocks noGrp="1" noChangeArrowheads="1"/>
          </p:cNvSpPr>
          <p:nvPr>
            <p:ph type="title"/>
          </p:nvPr>
        </p:nvSpPr>
        <p:spPr>
          <a:xfrm>
            <a:off x="304800" y="8626"/>
            <a:ext cx="8353425" cy="523220"/>
          </a:xfrm>
        </p:spPr>
        <p:txBody>
          <a:bodyPr/>
          <a:lstStyle/>
          <a:p>
            <a:pPr algn="ctr" eaLnBrk="1" fontAlgn="auto" hangingPunct="1">
              <a:spcAft>
                <a:spcPts val="0"/>
              </a:spcAft>
              <a:defRPr/>
            </a:pPr>
            <a:r>
              <a:rPr lang="en-US" sz="2800" b="1" spc="200" dirty="0" smtClean="0">
                <a:latin typeface="Franklin Gothic Book" panose="020B0503020102020204" pitchFamily="34" charset="0"/>
              </a:rPr>
              <a:t>COMMERCIALLY USEFUL FUNCTION (CUF)</a:t>
            </a:r>
            <a:endParaRPr lang="en-US" sz="2800" b="1" spc="200" dirty="0">
              <a:latin typeface="Franklin Gothic Book" panose="020B0503020102020204" pitchFamily="34" charset="0"/>
            </a:endParaRPr>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18</a:t>
            </a:fld>
            <a:endParaRPr lang="en-US" dirty="0"/>
          </a:p>
        </p:txBody>
      </p:sp>
    </p:spTree>
    <p:extLst>
      <p:ext uri="{BB962C8B-B14F-4D97-AF65-F5344CB8AC3E}">
        <p14:creationId xmlns:p14="http://schemas.microsoft.com/office/powerpoint/2010/main" val="342997151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458200" cy="5029200"/>
          </a:xfrm>
        </p:spPr>
        <p:txBody>
          <a:bodyPr>
            <a:noAutofit/>
          </a:bodyPr>
          <a:lstStyle/>
          <a:p>
            <a:pPr marL="0" indent="0">
              <a:spcAft>
                <a:spcPts val="600"/>
              </a:spcAft>
              <a:buNone/>
            </a:pPr>
            <a:r>
              <a:rPr lang="en-US" dirty="0"/>
              <a:t>Daily </a:t>
            </a:r>
            <a:r>
              <a:rPr lang="en-US" dirty="0" smtClean="0"/>
              <a:t>Monitoring</a:t>
            </a:r>
          </a:p>
          <a:p>
            <a:pPr>
              <a:spcBef>
                <a:spcPts val="600"/>
              </a:spcBef>
              <a:spcAft>
                <a:spcPts val="600"/>
              </a:spcAft>
            </a:pPr>
            <a:r>
              <a:rPr lang="en-US" sz="2200" dirty="0" smtClean="0"/>
              <a:t>Document </a:t>
            </a:r>
            <a:r>
              <a:rPr lang="en-US" sz="2200" dirty="0"/>
              <a:t>the work performed by DBEs.</a:t>
            </a:r>
          </a:p>
          <a:p>
            <a:pPr>
              <a:spcBef>
                <a:spcPts val="600"/>
              </a:spcBef>
              <a:spcAft>
                <a:spcPts val="600"/>
              </a:spcAft>
            </a:pPr>
            <a:r>
              <a:rPr lang="en-US" sz="2200" dirty="0"/>
              <a:t>Compare the work being performed with the work identified in the commitment agreement.</a:t>
            </a:r>
          </a:p>
          <a:p>
            <a:pPr>
              <a:spcBef>
                <a:spcPts val="600"/>
              </a:spcBef>
              <a:spcAft>
                <a:spcPts val="600"/>
              </a:spcAft>
            </a:pPr>
            <a:r>
              <a:rPr lang="en-US" sz="2200" dirty="0"/>
              <a:t>Observe the work the DBEs are performing on the project.</a:t>
            </a:r>
          </a:p>
          <a:p>
            <a:pPr>
              <a:spcBef>
                <a:spcPts val="600"/>
              </a:spcBef>
              <a:spcAft>
                <a:spcPts val="600"/>
              </a:spcAft>
            </a:pPr>
            <a:r>
              <a:rPr lang="en-US" sz="2200" dirty="0"/>
              <a:t>Determine if the DBE has a full time superintendent or foreman supervising the work. </a:t>
            </a:r>
          </a:p>
          <a:p>
            <a:pPr>
              <a:spcBef>
                <a:spcPts val="600"/>
              </a:spcBef>
              <a:spcAft>
                <a:spcPts val="600"/>
              </a:spcAft>
            </a:pPr>
            <a:r>
              <a:rPr lang="en-US" sz="2200" dirty="0"/>
              <a:t>Document the name of the superintendent or foreman.</a:t>
            </a:r>
          </a:p>
          <a:p>
            <a:pPr>
              <a:spcBef>
                <a:spcPts val="600"/>
              </a:spcBef>
              <a:spcAft>
                <a:spcPts val="600"/>
              </a:spcAft>
            </a:pPr>
            <a:r>
              <a:rPr lang="en-US" sz="2200" dirty="0"/>
              <a:t>Determine if the DBE has its own employees to perform the work.</a:t>
            </a:r>
          </a:p>
          <a:p>
            <a:pPr>
              <a:spcBef>
                <a:spcPts val="600"/>
              </a:spcBef>
              <a:spcAft>
                <a:spcPts val="600"/>
              </a:spcAft>
            </a:pPr>
            <a:r>
              <a:rPr lang="en-US" sz="2200" dirty="0"/>
              <a:t>Determine if the DBE is using equipment it owns, rents, or leases.</a:t>
            </a:r>
          </a:p>
          <a:p>
            <a:pPr>
              <a:spcBef>
                <a:spcPts val="600"/>
              </a:spcBef>
              <a:spcAft>
                <a:spcPts val="600"/>
              </a:spcAft>
            </a:pPr>
            <a:r>
              <a:rPr lang="en-US" sz="2200" dirty="0"/>
              <a:t>Identify the logo or name on the equipment being used by the DBE.</a:t>
            </a:r>
          </a:p>
          <a:p>
            <a:pPr marL="609600" indent="-609600" eaLnBrk="1" hangingPunct="1">
              <a:buFontTx/>
              <a:buNone/>
              <a:defRPr/>
            </a:pPr>
            <a:endParaRPr lang="en-US" sz="2400" dirty="0" smtClean="0">
              <a:cs typeface="Arial" charset="0"/>
            </a:endParaRPr>
          </a:p>
        </p:txBody>
      </p:sp>
      <p:sp>
        <p:nvSpPr>
          <p:cNvPr id="5" name="Rectangle 2"/>
          <p:cNvSpPr>
            <a:spLocks noGrp="1" noChangeArrowheads="1"/>
          </p:cNvSpPr>
          <p:nvPr>
            <p:ph type="title"/>
          </p:nvPr>
        </p:nvSpPr>
        <p:spPr>
          <a:xfrm>
            <a:off x="304800" y="8626"/>
            <a:ext cx="8353425" cy="523220"/>
          </a:xfrm>
        </p:spPr>
        <p:txBody>
          <a:bodyPr/>
          <a:lstStyle/>
          <a:p>
            <a:pPr algn="ctr" eaLnBrk="1" fontAlgn="auto" hangingPunct="1">
              <a:spcAft>
                <a:spcPts val="0"/>
              </a:spcAft>
              <a:defRPr/>
            </a:pPr>
            <a:r>
              <a:rPr lang="en-US" sz="2800" b="1" spc="200" dirty="0" smtClean="0">
                <a:latin typeface="Franklin Gothic Book" panose="020B0503020102020204" pitchFamily="34" charset="0"/>
              </a:rPr>
              <a:t>COMMERCIALLY USEFUL FUNCTION (CUF)</a:t>
            </a:r>
            <a:endParaRPr lang="en-US" sz="2800" b="1" spc="200" dirty="0">
              <a:latin typeface="Franklin Gothic Book" panose="020B0503020102020204" pitchFamily="34" charset="0"/>
            </a:endParaRPr>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19</a:t>
            </a:fld>
            <a:endParaRPr lang="en-US" dirty="0"/>
          </a:p>
        </p:txBody>
      </p:sp>
    </p:spTree>
    <p:extLst>
      <p:ext uri="{BB962C8B-B14F-4D97-AF65-F5344CB8AC3E}">
        <p14:creationId xmlns:p14="http://schemas.microsoft.com/office/powerpoint/2010/main" val="41462931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009" y="3505200"/>
            <a:ext cx="6910391" cy="1057275"/>
          </a:xfrm>
        </p:spPr>
        <p:txBody>
          <a:bodyPr/>
          <a:lstStyle/>
          <a:p>
            <a:r>
              <a:rPr lang="en-US" b="1" dirty="0" smtClean="0"/>
              <a:t>civil rights DIVISION</a:t>
            </a:r>
            <a:endParaRPr lang="en-US" b="1" dirty="0"/>
          </a:p>
        </p:txBody>
      </p:sp>
      <p:sp>
        <p:nvSpPr>
          <p:cNvPr id="3" name="Subtitle 2"/>
          <p:cNvSpPr>
            <a:spLocks noGrp="1"/>
          </p:cNvSpPr>
          <p:nvPr>
            <p:ph type="subTitle" idx="1"/>
          </p:nvPr>
        </p:nvSpPr>
        <p:spPr>
          <a:xfrm>
            <a:off x="481009" y="4612481"/>
            <a:ext cx="7291391" cy="721519"/>
          </a:xfrm>
        </p:spPr>
        <p:txBody>
          <a:bodyPr/>
          <a:lstStyle/>
          <a:p>
            <a:r>
              <a:rPr lang="en-US" b="1" dirty="0" smtClean="0">
                <a:solidFill>
                  <a:schemeClr val="tx1"/>
                </a:solidFill>
              </a:rPr>
              <a:t>Martha Arnold, Compliance Section</a:t>
            </a:r>
            <a:endParaRPr lang="en-US" b="1" dirty="0">
              <a:solidFill>
                <a:schemeClr val="tx1"/>
              </a:solidFill>
            </a:endParaRPr>
          </a:p>
        </p:txBody>
      </p:sp>
    </p:spTree>
    <p:extLst>
      <p:ext uri="{BB962C8B-B14F-4D97-AF65-F5344CB8AC3E}">
        <p14:creationId xmlns:p14="http://schemas.microsoft.com/office/powerpoint/2010/main" val="1073870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458200" cy="5029200"/>
          </a:xfrm>
        </p:spPr>
        <p:txBody>
          <a:bodyPr>
            <a:noAutofit/>
          </a:bodyPr>
          <a:lstStyle/>
          <a:p>
            <a:pPr marL="284162" lvl="1" indent="0">
              <a:spcAft>
                <a:spcPts val="600"/>
              </a:spcAft>
              <a:buNone/>
            </a:pPr>
            <a:r>
              <a:rPr lang="en-US" sz="2400" dirty="0" smtClean="0"/>
              <a:t>CUF project-related documents that may be requested:</a:t>
            </a:r>
          </a:p>
          <a:p>
            <a:pPr lvl="1">
              <a:spcBef>
                <a:spcPts val="600"/>
              </a:spcBef>
              <a:spcAft>
                <a:spcPts val="600"/>
              </a:spcAft>
              <a:buFont typeface="Wingdings" panose="05000000000000000000" pitchFamily="2" charset="2"/>
              <a:buChar char="§"/>
            </a:pPr>
            <a:r>
              <a:rPr lang="en-US" sz="2200" dirty="0" smtClean="0"/>
              <a:t>Executed subcontract agreement or purchase </a:t>
            </a:r>
            <a:r>
              <a:rPr lang="en-US" sz="2200" dirty="0"/>
              <a:t>o</a:t>
            </a:r>
            <a:r>
              <a:rPr lang="en-US" sz="2200" dirty="0" smtClean="0"/>
              <a:t>rder</a:t>
            </a:r>
            <a:endParaRPr lang="en-US" sz="2200" dirty="0"/>
          </a:p>
          <a:p>
            <a:pPr lvl="1">
              <a:spcBef>
                <a:spcPts val="600"/>
              </a:spcBef>
              <a:spcAft>
                <a:spcPts val="600"/>
              </a:spcAft>
              <a:buFont typeface="Wingdings" panose="05000000000000000000" pitchFamily="2" charset="2"/>
              <a:buChar char="§"/>
            </a:pPr>
            <a:r>
              <a:rPr lang="en-US" sz="2200" dirty="0"/>
              <a:t>Certified payrolls</a:t>
            </a:r>
          </a:p>
          <a:p>
            <a:pPr lvl="1">
              <a:spcBef>
                <a:spcPts val="600"/>
              </a:spcBef>
              <a:spcAft>
                <a:spcPts val="600"/>
              </a:spcAft>
              <a:buFont typeface="Wingdings" panose="05000000000000000000" pitchFamily="2" charset="2"/>
              <a:buChar char="§"/>
            </a:pPr>
            <a:r>
              <a:rPr lang="en-US" sz="2200" dirty="0"/>
              <a:t>Invoices</a:t>
            </a:r>
          </a:p>
          <a:p>
            <a:pPr lvl="1">
              <a:spcBef>
                <a:spcPts val="600"/>
              </a:spcBef>
              <a:spcAft>
                <a:spcPts val="600"/>
              </a:spcAft>
              <a:buFont typeface="Wingdings" panose="05000000000000000000" pitchFamily="2" charset="2"/>
              <a:buChar char="§"/>
            </a:pPr>
            <a:r>
              <a:rPr lang="en-US" sz="2200" dirty="0" smtClean="0"/>
              <a:t>Cancelled </a:t>
            </a:r>
            <a:r>
              <a:rPr lang="en-US" sz="2200" dirty="0"/>
              <a:t>checks for material payments</a:t>
            </a:r>
          </a:p>
          <a:p>
            <a:pPr lvl="1">
              <a:spcBef>
                <a:spcPts val="600"/>
              </a:spcBef>
              <a:spcAft>
                <a:spcPts val="600"/>
              </a:spcAft>
              <a:buFont typeface="Wingdings" panose="05000000000000000000" pitchFamily="2" charset="2"/>
              <a:buChar char="§"/>
            </a:pPr>
            <a:r>
              <a:rPr lang="en-US" sz="2200" dirty="0"/>
              <a:t>Material tickets / delivery slips</a:t>
            </a:r>
          </a:p>
          <a:p>
            <a:pPr lvl="1">
              <a:spcBef>
                <a:spcPts val="600"/>
              </a:spcBef>
              <a:spcAft>
                <a:spcPts val="600"/>
              </a:spcAft>
              <a:buFont typeface="Wingdings" panose="05000000000000000000" pitchFamily="2" charset="2"/>
              <a:buChar char="§"/>
            </a:pPr>
            <a:r>
              <a:rPr lang="en-US" sz="2200" dirty="0"/>
              <a:t>Trucking logs</a:t>
            </a:r>
          </a:p>
          <a:p>
            <a:pPr lvl="1">
              <a:spcBef>
                <a:spcPts val="600"/>
              </a:spcBef>
              <a:spcAft>
                <a:spcPts val="600"/>
              </a:spcAft>
              <a:buFont typeface="Wingdings" panose="05000000000000000000" pitchFamily="2" charset="2"/>
              <a:buChar char="§"/>
            </a:pPr>
            <a:r>
              <a:rPr lang="en-US" sz="2200" dirty="0"/>
              <a:t>Delivery </a:t>
            </a:r>
            <a:r>
              <a:rPr lang="en-US" sz="2200" dirty="0" smtClean="0"/>
              <a:t>tickets</a:t>
            </a:r>
          </a:p>
          <a:p>
            <a:pPr lvl="1">
              <a:spcBef>
                <a:spcPts val="600"/>
              </a:spcBef>
              <a:spcAft>
                <a:spcPts val="600"/>
              </a:spcAft>
              <a:buFont typeface="Wingdings" panose="05000000000000000000" pitchFamily="2" charset="2"/>
              <a:buChar char="§"/>
            </a:pPr>
            <a:r>
              <a:rPr lang="en-US" sz="2200" dirty="0"/>
              <a:t>E</a:t>
            </a:r>
            <a:r>
              <a:rPr lang="en-US" sz="2200" dirty="0" smtClean="0"/>
              <a:t>quipment </a:t>
            </a:r>
            <a:r>
              <a:rPr lang="en-US" sz="2200" dirty="0"/>
              <a:t>title of ownership and/or lease agreements</a:t>
            </a:r>
          </a:p>
          <a:p>
            <a:pPr marL="609600" indent="-609600" eaLnBrk="1" hangingPunct="1">
              <a:buFontTx/>
              <a:buNone/>
              <a:defRPr/>
            </a:pPr>
            <a:endParaRPr lang="en-US" sz="2400" dirty="0" smtClean="0">
              <a:cs typeface="Arial" charset="0"/>
            </a:endParaRPr>
          </a:p>
        </p:txBody>
      </p:sp>
      <p:sp>
        <p:nvSpPr>
          <p:cNvPr id="5" name="Rectangle 2"/>
          <p:cNvSpPr>
            <a:spLocks noGrp="1" noChangeArrowheads="1"/>
          </p:cNvSpPr>
          <p:nvPr>
            <p:ph type="title"/>
          </p:nvPr>
        </p:nvSpPr>
        <p:spPr>
          <a:xfrm>
            <a:off x="304800" y="8626"/>
            <a:ext cx="8353425" cy="523220"/>
          </a:xfrm>
        </p:spPr>
        <p:txBody>
          <a:bodyPr/>
          <a:lstStyle/>
          <a:p>
            <a:pPr algn="ctr" eaLnBrk="1" fontAlgn="auto" hangingPunct="1">
              <a:spcAft>
                <a:spcPts val="0"/>
              </a:spcAft>
              <a:defRPr/>
            </a:pPr>
            <a:r>
              <a:rPr lang="en-US" sz="2800" b="1" spc="200" dirty="0" smtClean="0">
                <a:latin typeface="Franklin Gothic Book" panose="020B0503020102020204" pitchFamily="34" charset="0"/>
              </a:rPr>
              <a:t>COMMERCIALLY USEFUL FUNCTION (CUF)</a:t>
            </a:r>
            <a:endParaRPr lang="en-US" sz="2800" b="1" spc="200" dirty="0">
              <a:latin typeface="Franklin Gothic Book" panose="020B0503020102020204" pitchFamily="34" charset="0"/>
            </a:endParaRPr>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20</a:t>
            </a:fld>
            <a:endParaRPr lang="en-US" dirty="0"/>
          </a:p>
        </p:txBody>
      </p:sp>
    </p:spTree>
    <p:extLst>
      <p:ext uri="{BB962C8B-B14F-4D97-AF65-F5344CB8AC3E}">
        <p14:creationId xmlns:p14="http://schemas.microsoft.com/office/powerpoint/2010/main" val="121684209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762000" y="0"/>
            <a:ext cx="7924800" cy="609600"/>
          </a:xfrm>
        </p:spPr>
        <p:txBody>
          <a:bodyPr>
            <a:normAutofit/>
          </a:bodyPr>
          <a:lstStyle/>
          <a:p>
            <a:pPr algn="ctr" eaLnBrk="1" fontAlgn="auto" hangingPunct="1">
              <a:spcAft>
                <a:spcPts val="0"/>
              </a:spcAft>
              <a:defRPr/>
            </a:pPr>
            <a:r>
              <a:rPr lang="en-US" sz="2800" b="1" spc="200" dirty="0" smtClean="0">
                <a:latin typeface="Franklin Gothic Book" panose="020B0503020102020204" pitchFamily="34" charset="0"/>
              </a:rPr>
              <a:t>TERMINATION &amp; SUBSTITUTION</a:t>
            </a:r>
            <a:endParaRPr lang="en-US" sz="2800" b="1" spc="200" dirty="0">
              <a:latin typeface="Franklin Gothic Book" panose="020B0503020102020204" pitchFamily="34" charset="0"/>
            </a:endParaRPr>
          </a:p>
        </p:txBody>
      </p:sp>
      <p:sp>
        <p:nvSpPr>
          <p:cNvPr id="38915" name="Rectangle 3"/>
          <p:cNvSpPr>
            <a:spLocks noGrp="1" noChangeArrowheads="1"/>
          </p:cNvSpPr>
          <p:nvPr>
            <p:ph idx="1"/>
          </p:nvPr>
        </p:nvSpPr>
        <p:spPr>
          <a:xfrm>
            <a:off x="533400" y="1066800"/>
            <a:ext cx="8001000" cy="4648200"/>
          </a:xfrm>
        </p:spPr>
        <p:txBody>
          <a:bodyPr/>
          <a:lstStyle/>
          <a:p>
            <a:pPr marL="0" indent="0" eaLnBrk="1" hangingPunct="1">
              <a:lnSpc>
                <a:spcPct val="90000"/>
              </a:lnSpc>
              <a:buSzPct val="100000"/>
              <a:buFont typeface="Wingdings 2" pitchFamily="18" charset="2"/>
              <a:buNone/>
              <a:defRPr/>
            </a:pPr>
            <a:r>
              <a:rPr lang="en-US" dirty="0" smtClean="0">
                <a:cs typeface="Arial" pitchFamily="34" charset="0"/>
              </a:rPr>
              <a:t>Any terminating or substituting of a DBE listed in the approved UP:</a:t>
            </a:r>
          </a:p>
          <a:p>
            <a:pPr eaLnBrk="1" hangingPunct="1">
              <a:lnSpc>
                <a:spcPct val="90000"/>
              </a:lnSpc>
              <a:buSzPct val="100000"/>
              <a:buFont typeface="Wingdings" pitchFamily="2" charset="2"/>
              <a:buChar char="§"/>
              <a:defRPr/>
            </a:pPr>
            <a:endParaRPr lang="en-US" dirty="0" smtClean="0">
              <a:cs typeface="Arial" pitchFamily="34" charset="0"/>
            </a:endParaRPr>
          </a:p>
          <a:p>
            <a:pPr eaLnBrk="1" hangingPunct="1">
              <a:lnSpc>
                <a:spcPct val="90000"/>
              </a:lnSpc>
              <a:buSzPct val="100000"/>
              <a:buFont typeface="Wingdings" pitchFamily="2" charset="2"/>
              <a:buChar char="§"/>
              <a:defRPr/>
            </a:pPr>
            <a:r>
              <a:rPr lang="en-US" dirty="0" smtClean="0">
                <a:cs typeface="Arial" pitchFamily="34" charset="0"/>
              </a:rPr>
              <a:t>Requires prior Departmental approval</a:t>
            </a:r>
          </a:p>
          <a:p>
            <a:pPr marL="0" indent="0" eaLnBrk="1" hangingPunct="1">
              <a:lnSpc>
                <a:spcPct val="90000"/>
              </a:lnSpc>
              <a:buSzPct val="100000"/>
              <a:buFont typeface="Wingdings 2" pitchFamily="18" charset="2"/>
              <a:buNone/>
              <a:defRPr/>
            </a:pPr>
            <a:endParaRPr lang="en-US" dirty="0" smtClean="0">
              <a:cs typeface="Arial" pitchFamily="34" charset="0"/>
            </a:endParaRPr>
          </a:p>
          <a:p>
            <a:pPr eaLnBrk="1" hangingPunct="1">
              <a:lnSpc>
                <a:spcPct val="90000"/>
              </a:lnSpc>
              <a:buSzPct val="100000"/>
              <a:buFont typeface="Wingdings" pitchFamily="2" charset="2"/>
              <a:buChar char="§"/>
              <a:defRPr/>
            </a:pPr>
            <a:r>
              <a:rPr lang="en-US" dirty="0" smtClean="0">
                <a:cs typeface="Arial" pitchFamily="34" charset="0"/>
              </a:rPr>
              <a:t>Documentation required</a:t>
            </a:r>
          </a:p>
          <a:p>
            <a:pPr marL="0" indent="0" eaLnBrk="1" hangingPunct="1">
              <a:lnSpc>
                <a:spcPct val="90000"/>
              </a:lnSpc>
              <a:buSzPct val="100000"/>
              <a:buFont typeface="Wingdings 2" pitchFamily="18" charset="2"/>
              <a:buNone/>
              <a:defRPr/>
            </a:pPr>
            <a:endParaRPr lang="en-US" dirty="0" smtClean="0">
              <a:cs typeface="Arial" pitchFamily="34" charset="0"/>
            </a:endParaRPr>
          </a:p>
          <a:p>
            <a:pPr eaLnBrk="1" hangingPunct="1">
              <a:lnSpc>
                <a:spcPct val="90000"/>
              </a:lnSpc>
              <a:buSzPct val="100000"/>
              <a:buFont typeface="Wingdings" pitchFamily="2" charset="2"/>
              <a:buChar char="§"/>
              <a:defRPr/>
            </a:pPr>
            <a:r>
              <a:rPr lang="en-US" dirty="0" smtClean="0">
                <a:cs typeface="Arial" pitchFamily="34" charset="0"/>
              </a:rPr>
              <a:t>Demonstrate that the DBE was not willing or able to perform (e.g., </a:t>
            </a:r>
            <a:r>
              <a:rPr lang="en-US" dirty="0" smtClean="0">
                <a:solidFill>
                  <a:srgbClr val="0000FF"/>
                </a:solidFill>
                <a:cs typeface="Arial" pitchFamily="34" charset="0"/>
              </a:rPr>
              <a:t>Good Cause</a:t>
            </a:r>
            <a:r>
              <a:rPr lang="en-US" dirty="0" smtClean="0">
                <a:cs typeface="Arial" pitchFamily="34" charset="0"/>
              </a:rPr>
              <a:t>).</a:t>
            </a:r>
          </a:p>
          <a:p>
            <a:pPr eaLnBrk="1" hangingPunct="1">
              <a:lnSpc>
                <a:spcPct val="90000"/>
              </a:lnSpc>
              <a:buSzPct val="100000"/>
              <a:buFont typeface="Wingdings" pitchFamily="2" charset="2"/>
              <a:buChar char="§"/>
              <a:defRPr/>
            </a:pPr>
            <a:endParaRPr lang="en-US" dirty="0" smtClean="0">
              <a:cs typeface="Arial" pitchFamily="34" charset="0"/>
            </a:endParaRPr>
          </a:p>
          <a:p>
            <a:pPr eaLnBrk="1" hangingPunct="1">
              <a:lnSpc>
                <a:spcPct val="90000"/>
              </a:lnSpc>
              <a:buSzPct val="100000"/>
              <a:buFont typeface="Wingdings" pitchFamily="2" charset="2"/>
              <a:buChar char="§"/>
              <a:defRPr/>
            </a:pPr>
            <a:r>
              <a:rPr lang="en-US" dirty="0" smtClean="0">
                <a:cs typeface="Arial" pitchFamily="34" charset="0"/>
              </a:rPr>
              <a:t>The prime must make a </a:t>
            </a:r>
            <a:r>
              <a:rPr lang="en-US" dirty="0" smtClean="0">
                <a:solidFill>
                  <a:srgbClr val="0000FF"/>
                </a:solidFill>
                <a:cs typeface="Arial" pitchFamily="34" charset="0"/>
              </a:rPr>
              <a:t>good faith effort </a:t>
            </a:r>
            <a:r>
              <a:rPr lang="en-US" dirty="0" smtClean="0">
                <a:cs typeface="Arial" pitchFamily="34" charset="0"/>
              </a:rPr>
              <a:t>to find another DBE to the extent needed to meet the goal.</a:t>
            </a:r>
          </a:p>
          <a:p>
            <a:pPr marL="0" indent="0" eaLnBrk="1" hangingPunct="1">
              <a:lnSpc>
                <a:spcPct val="90000"/>
              </a:lnSpc>
              <a:buSzPct val="100000"/>
              <a:buFont typeface="Wingdings 2" pitchFamily="18" charset="2"/>
              <a:buNone/>
              <a:defRPr/>
            </a:pPr>
            <a:endParaRPr lang="en-US" sz="1600" b="1" dirty="0" smtClean="0">
              <a:latin typeface="Arial" pitchFamily="34" charset="0"/>
              <a:cs typeface="Arial" pitchFamily="34" charset="0"/>
            </a:endParaRPr>
          </a:p>
          <a:p>
            <a:pPr marL="457200" lvl="1" indent="0" eaLnBrk="1" hangingPunct="1">
              <a:lnSpc>
                <a:spcPct val="90000"/>
              </a:lnSpc>
              <a:buSzPct val="100000"/>
              <a:buFont typeface="Wingdings 2" pitchFamily="18" charset="2"/>
              <a:buNone/>
              <a:defRPr/>
            </a:pPr>
            <a:endParaRPr lang="en-US" sz="2000" b="1" dirty="0"/>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21</a:t>
            </a:fld>
            <a:endParaRPr lang="en-US" dirty="0"/>
          </a:p>
        </p:txBody>
      </p:sp>
    </p:spTree>
    <p:extLst>
      <p:ext uri="{BB962C8B-B14F-4D97-AF65-F5344CB8AC3E}">
        <p14:creationId xmlns:p14="http://schemas.microsoft.com/office/powerpoint/2010/main" val="373240014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838200"/>
            <a:ext cx="8001000" cy="5334000"/>
          </a:xfrm>
        </p:spPr>
        <p:txBody>
          <a:bodyPr>
            <a:noAutofit/>
          </a:bodyPr>
          <a:lstStyle/>
          <a:p>
            <a:pPr marL="0" indent="0" eaLnBrk="1" hangingPunct="1">
              <a:lnSpc>
                <a:spcPct val="90000"/>
              </a:lnSpc>
              <a:buSzPct val="100000"/>
              <a:buFont typeface="Wingdings 2" pitchFamily="18" charset="2"/>
              <a:buNone/>
              <a:defRPr/>
            </a:pPr>
            <a:r>
              <a:rPr lang="en-US" dirty="0" smtClean="0">
                <a:cs typeface="Arial" pitchFamily="34" charset="0"/>
              </a:rPr>
              <a:t>Good Cause:</a:t>
            </a:r>
          </a:p>
          <a:p>
            <a:pPr marL="0" indent="0" eaLnBrk="1" hangingPunct="1">
              <a:spcBef>
                <a:spcPts val="0"/>
              </a:spcBef>
              <a:buSzPct val="100000"/>
              <a:buFont typeface="Wingdings 2" pitchFamily="18" charset="2"/>
              <a:buNone/>
              <a:defRPr/>
            </a:pPr>
            <a:endParaRPr lang="en-US" sz="1800" dirty="0" smtClean="0">
              <a:cs typeface="Arial" pitchFamily="34" charset="0"/>
            </a:endParaRPr>
          </a:p>
          <a:p>
            <a:pPr lvl="1" eaLnBrk="1" hangingPunct="1">
              <a:lnSpc>
                <a:spcPct val="90000"/>
              </a:lnSpc>
              <a:buSzPct val="100000"/>
              <a:buFont typeface="Wingdings" pitchFamily="2" charset="2"/>
              <a:buChar char="§"/>
              <a:defRPr/>
            </a:pPr>
            <a:r>
              <a:rPr lang="en-US" sz="2400" dirty="0" smtClean="0">
                <a:cs typeface="Arial" pitchFamily="34" charset="0"/>
              </a:rPr>
              <a:t>Failure or refusal to execute a written subcontract;</a:t>
            </a:r>
          </a:p>
          <a:p>
            <a:pPr lvl="1" eaLnBrk="1" hangingPunct="1">
              <a:lnSpc>
                <a:spcPct val="90000"/>
              </a:lnSpc>
              <a:spcBef>
                <a:spcPts val="1200"/>
              </a:spcBef>
              <a:buSzPct val="100000"/>
              <a:buFont typeface="Wingdings" pitchFamily="2" charset="2"/>
              <a:buChar char="§"/>
              <a:defRPr/>
            </a:pPr>
            <a:r>
              <a:rPr lang="en-US" sz="2400" dirty="0" smtClean="0">
                <a:cs typeface="Arial" pitchFamily="34" charset="0"/>
              </a:rPr>
              <a:t>Failure or refusal to perform the subcontract that is consistent with normal industry standards;</a:t>
            </a:r>
          </a:p>
          <a:p>
            <a:pPr lvl="1" eaLnBrk="1" hangingPunct="1">
              <a:lnSpc>
                <a:spcPct val="90000"/>
              </a:lnSpc>
              <a:spcBef>
                <a:spcPts val="1200"/>
              </a:spcBef>
              <a:buSzPct val="100000"/>
              <a:buFont typeface="Wingdings" pitchFamily="2" charset="2"/>
              <a:buChar char="§"/>
              <a:defRPr/>
            </a:pPr>
            <a:r>
              <a:rPr lang="en-US" sz="2400" dirty="0" smtClean="0">
                <a:cs typeface="Arial" pitchFamily="34" charset="0"/>
              </a:rPr>
              <a:t>The DBE firm goes out of business or exhibits credit unworthiness;</a:t>
            </a:r>
          </a:p>
          <a:p>
            <a:pPr lvl="1" eaLnBrk="1" hangingPunct="1">
              <a:lnSpc>
                <a:spcPct val="90000"/>
              </a:lnSpc>
              <a:spcBef>
                <a:spcPts val="1200"/>
              </a:spcBef>
              <a:buSzPct val="100000"/>
              <a:buFont typeface="Wingdings" pitchFamily="2" charset="2"/>
              <a:buChar char="§"/>
              <a:defRPr/>
            </a:pPr>
            <a:r>
              <a:rPr lang="en-US" sz="2400" dirty="0" smtClean="0">
                <a:cs typeface="Arial" pitchFamily="34" charset="0"/>
              </a:rPr>
              <a:t>The DBE voluntary withdraws;</a:t>
            </a:r>
          </a:p>
          <a:p>
            <a:pPr lvl="1" eaLnBrk="1" hangingPunct="1">
              <a:lnSpc>
                <a:spcPct val="90000"/>
              </a:lnSpc>
              <a:spcBef>
                <a:spcPts val="1200"/>
              </a:spcBef>
              <a:buSzPct val="100000"/>
              <a:buFont typeface="Wingdings" pitchFamily="2" charset="2"/>
              <a:buChar char="§"/>
              <a:defRPr/>
            </a:pPr>
            <a:r>
              <a:rPr lang="en-US" sz="2400" dirty="0" smtClean="0">
                <a:cs typeface="Arial" pitchFamily="34" charset="0"/>
              </a:rPr>
              <a:t>The DBE is ineligible to receive DBE credit for the type of work performed;</a:t>
            </a:r>
          </a:p>
          <a:p>
            <a:pPr lvl="1" eaLnBrk="1" hangingPunct="1">
              <a:lnSpc>
                <a:spcPct val="90000"/>
              </a:lnSpc>
              <a:spcBef>
                <a:spcPts val="1200"/>
              </a:spcBef>
              <a:buSzPct val="100000"/>
              <a:buFont typeface="Wingdings" pitchFamily="2" charset="2"/>
              <a:buChar char="§"/>
              <a:defRPr/>
            </a:pPr>
            <a:r>
              <a:rPr lang="en-US" sz="2400" dirty="0" smtClean="0">
                <a:cs typeface="Arial" pitchFamily="34" charset="0"/>
              </a:rPr>
              <a:t>Other</a:t>
            </a:r>
          </a:p>
          <a:p>
            <a:pPr marL="0" lvl="1" indent="0" eaLnBrk="1" hangingPunct="1">
              <a:lnSpc>
                <a:spcPct val="90000"/>
              </a:lnSpc>
              <a:spcBef>
                <a:spcPts val="1200"/>
              </a:spcBef>
              <a:buSzPct val="100000"/>
              <a:buNone/>
              <a:defRPr/>
            </a:pPr>
            <a:r>
              <a:rPr lang="en-US" sz="2400" dirty="0" smtClean="0">
                <a:solidFill>
                  <a:srgbClr val="0000FF"/>
                </a:solidFill>
                <a:cs typeface="Arial" pitchFamily="34" charset="0"/>
              </a:rPr>
              <a:t>The </a:t>
            </a:r>
            <a:r>
              <a:rPr lang="en-US" sz="2400" dirty="0">
                <a:solidFill>
                  <a:srgbClr val="0000FF"/>
                </a:solidFill>
                <a:cs typeface="Arial" pitchFamily="34" charset="0"/>
              </a:rPr>
              <a:t>prime must provide the DBE with written notice of its intent and </a:t>
            </a:r>
            <a:r>
              <a:rPr lang="en-US" sz="2400" dirty="0" smtClean="0">
                <a:solidFill>
                  <a:srgbClr val="0000FF"/>
                </a:solidFill>
                <a:cs typeface="Arial" pitchFamily="34" charset="0"/>
              </a:rPr>
              <a:t>allow the DBE 5 days to respond</a:t>
            </a:r>
            <a:r>
              <a:rPr lang="en-US" sz="2400" dirty="0">
                <a:solidFill>
                  <a:srgbClr val="0000FF"/>
                </a:solidFill>
                <a:cs typeface="Arial" pitchFamily="34" charset="0"/>
              </a:rPr>
              <a:t>.</a:t>
            </a:r>
          </a:p>
          <a:p>
            <a:pPr marL="284162" lvl="1" indent="0" eaLnBrk="1" hangingPunct="1">
              <a:lnSpc>
                <a:spcPct val="90000"/>
              </a:lnSpc>
              <a:spcBef>
                <a:spcPts val="1200"/>
              </a:spcBef>
              <a:buSzPct val="100000"/>
              <a:buNone/>
              <a:defRPr/>
            </a:pPr>
            <a:endParaRPr lang="en-US" sz="2400" b="1" dirty="0" smtClean="0">
              <a:cs typeface="Arial" pitchFamily="34" charset="0"/>
            </a:endParaRPr>
          </a:p>
        </p:txBody>
      </p:sp>
      <p:sp>
        <p:nvSpPr>
          <p:cNvPr id="5" name="Rectangle 2"/>
          <p:cNvSpPr>
            <a:spLocks noGrp="1" noChangeArrowheads="1"/>
          </p:cNvSpPr>
          <p:nvPr>
            <p:ph type="title"/>
          </p:nvPr>
        </p:nvSpPr>
        <p:spPr>
          <a:xfrm>
            <a:off x="304800" y="0"/>
            <a:ext cx="8353425" cy="461665"/>
          </a:xfrm>
        </p:spPr>
        <p:txBody>
          <a:bodyPr>
            <a:noAutofit/>
          </a:bodyPr>
          <a:lstStyle/>
          <a:p>
            <a:pPr algn="ctr" eaLnBrk="1" fontAlgn="auto" hangingPunct="1">
              <a:spcAft>
                <a:spcPts val="0"/>
              </a:spcAft>
              <a:defRPr/>
            </a:pPr>
            <a:r>
              <a:rPr lang="en-US" sz="2800" b="1" spc="200" dirty="0" smtClean="0">
                <a:latin typeface="Franklin Gothic Book" panose="020B0503020102020204" pitchFamily="34" charset="0"/>
              </a:rPr>
              <a:t>TERMINATION &amp; SUBSTITUTION</a:t>
            </a:r>
            <a:endParaRPr lang="en-US" sz="2800" b="1" spc="200" dirty="0">
              <a:latin typeface="Franklin Gothic Book" panose="020B0503020102020204" pitchFamily="34" charset="0"/>
            </a:endParaRPr>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spTree>
    <p:extLst>
      <p:ext uri="{BB962C8B-B14F-4D97-AF65-F5344CB8AC3E}">
        <p14:creationId xmlns:p14="http://schemas.microsoft.com/office/powerpoint/2010/main" val="7827640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5" y="838200"/>
            <a:ext cx="8477250" cy="5410200"/>
          </a:xfrm>
        </p:spPr>
        <p:txBody>
          <a:bodyPr>
            <a:normAutofit/>
          </a:bodyPr>
          <a:lstStyle/>
          <a:p>
            <a:r>
              <a:rPr lang="en-US" dirty="0" smtClean="0"/>
              <a:t>Good Faith Efforts (GFE)</a:t>
            </a:r>
          </a:p>
          <a:p>
            <a:pPr>
              <a:spcBef>
                <a:spcPts val="0"/>
              </a:spcBef>
            </a:pPr>
            <a:endParaRPr lang="en-US" sz="1800" dirty="0" smtClean="0"/>
          </a:p>
          <a:p>
            <a:pPr lvl="1">
              <a:spcBef>
                <a:spcPts val="0"/>
              </a:spcBef>
              <a:buFont typeface="Wingdings" panose="05000000000000000000" pitchFamily="2" charset="2"/>
              <a:buChar char="§"/>
            </a:pPr>
            <a:r>
              <a:rPr lang="en-US" sz="2400" dirty="0" smtClean="0"/>
              <a:t>A Contractor who cannot meet the Contract goal, in whole or in part, must make adequate good faith efforts to obtain DBE participation as so stated and defined in 49 CFR Part 26, Appendix A.</a:t>
            </a:r>
          </a:p>
          <a:p>
            <a:pPr lvl="1">
              <a:spcBef>
                <a:spcPts val="0"/>
              </a:spcBef>
              <a:buFont typeface="Wingdings" panose="05000000000000000000" pitchFamily="2" charset="2"/>
              <a:buChar char="§"/>
            </a:pPr>
            <a:endParaRPr lang="en-US" sz="2400" dirty="0" smtClean="0"/>
          </a:p>
          <a:p>
            <a:pPr lvl="1">
              <a:spcBef>
                <a:spcPts val="0"/>
              </a:spcBef>
              <a:buFont typeface="Wingdings" panose="05000000000000000000" pitchFamily="2" charset="2"/>
              <a:buChar char="§"/>
            </a:pPr>
            <a:r>
              <a:rPr lang="en-US" sz="2400" dirty="0" smtClean="0"/>
              <a:t>A GFE </a:t>
            </a:r>
            <a:r>
              <a:rPr lang="en-US" sz="2400" dirty="0"/>
              <a:t>evaluation begins with the amount of work made </a:t>
            </a:r>
            <a:r>
              <a:rPr lang="en-US" sz="2400" dirty="0" smtClean="0"/>
              <a:t>available.</a:t>
            </a:r>
          </a:p>
          <a:p>
            <a:pPr lvl="1">
              <a:spcBef>
                <a:spcPts val="0"/>
              </a:spcBef>
              <a:buFont typeface="Wingdings" panose="05000000000000000000" pitchFamily="2" charset="2"/>
              <a:buChar char="§"/>
            </a:pPr>
            <a:endParaRPr lang="en-US" sz="2400" dirty="0"/>
          </a:p>
          <a:p>
            <a:pPr lvl="1">
              <a:spcBef>
                <a:spcPts val="0"/>
              </a:spcBef>
              <a:buFont typeface="Wingdings" panose="05000000000000000000" pitchFamily="2" charset="2"/>
              <a:buChar char="§"/>
            </a:pPr>
            <a:r>
              <a:rPr lang="en-US" sz="2400" dirty="0"/>
              <a:t>Quality of Efforts – not necessarily the </a:t>
            </a:r>
            <a:r>
              <a:rPr lang="en-US" sz="2400" dirty="0" smtClean="0"/>
              <a:t>quantity.</a:t>
            </a:r>
            <a:endParaRPr lang="en-US" sz="2400" dirty="0"/>
          </a:p>
          <a:p>
            <a:pPr lvl="2">
              <a:spcBef>
                <a:spcPts val="0"/>
              </a:spcBef>
              <a:buFont typeface="Wingdings" panose="05000000000000000000" pitchFamily="2" charset="2"/>
              <a:buChar char="§"/>
            </a:pPr>
            <a:r>
              <a:rPr lang="en-US" sz="2400" dirty="0"/>
              <a:t>Actively and aggressively trying to meet the goal</a:t>
            </a:r>
          </a:p>
          <a:p>
            <a:pPr marL="571500" lvl="2" indent="0">
              <a:buNone/>
            </a:pPr>
            <a:endParaRPr lang="en-US" sz="2600" dirty="0" smtClean="0"/>
          </a:p>
          <a:p>
            <a:pPr lvl="1"/>
            <a:endParaRPr lang="en-US" sz="2800" dirty="0" smtClean="0"/>
          </a:p>
          <a:p>
            <a:pPr marL="284162" lvl="1" indent="0">
              <a:buNone/>
            </a:pPr>
            <a:endParaRPr lang="en-US" sz="2800" dirty="0" smtClean="0"/>
          </a:p>
          <a:p>
            <a:pPr marL="284162" lvl="1" indent="0">
              <a:buNone/>
            </a:pPr>
            <a:endParaRPr lang="en-US" sz="2800" dirty="0" smtClean="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23</a:t>
            </a:fld>
            <a:endParaRPr lang="en-US" dirty="0"/>
          </a:p>
        </p:txBody>
      </p:sp>
      <p:sp>
        <p:nvSpPr>
          <p:cNvPr id="7" name="Rectangle 2"/>
          <p:cNvSpPr txBox="1">
            <a:spLocks noChangeArrowheads="1"/>
          </p:cNvSpPr>
          <p:nvPr/>
        </p:nvSpPr>
        <p:spPr bwMode="gray">
          <a:xfrm>
            <a:off x="990600" y="27317"/>
            <a:ext cx="7696200" cy="523220"/>
          </a:xfrm>
          <a:prstGeom prst="rect">
            <a:avLst/>
          </a:prstGeom>
          <a:noFill/>
        </p:spPr>
        <p:txBody>
          <a:bodyPr wrap="square" lIns="0" rtlCol="0">
            <a:spAutoFit/>
          </a:bodyPr>
          <a:lstStyle>
            <a:lvl1pPr marL="0" algn="l" defTabSz="914400" rtl="0" eaLnBrk="1" latinLnBrk="0" hangingPunct="1">
              <a:lnSpc>
                <a:spcPct val="100000"/>
              </a:lnSpc>
              <a:spcBef>
                <a:spcPct val="0"/>
              </a:spcBef>
              <a:buNone/>
              <a:defRPr lang="en-US" sz="2400" b="0" kern="1200">
                <a:solidFill>
                  <a:schemeClr val="bg1"/>
                </a:solidFill>
                <a:effectLst/>
                <a:latin typeface="Franklin Gothic Demi" pitchFamily="34" charset="0"/>
                <a:ea typeface="+mn-ea"/>
                <a:cs typeface="Arial" pitchFamily="34" charset="0"/>
              </a:defRPr>
            </a:lvl1pPr>
          </a:lstStyle>
          <a:p>
            <a:pPr algn="ctr">
              <a:defRPr/>
            </a:pPr>
            <a:r>
              <a:rPr lang="en-US" sz="2800" b="1" spc="100" dirty="0" smtClean="0">
                <a:latin typeface="Franklin Gothic Book" panose="020B0503020102020204" pitchFamily="34" charset="0"/>
              </a:rPr>
              <a:t>GOOD FAITH EFFORTS (GFE)</a:t>
            </a:r>
            <a:endParaRPr lang="en-US" sz="2800" b="1" spc="100" dirty="0">
              <a:latin typeface="Franklin Gothic Book" panose="020B0503020102020204" pitchFamily="34" charset="0"/>
            </a:endParaRPr>
          </a:p>
        </p:txBody>
      </p:sp>
    </p:spTree>
    <p:extLst>
      <p:ext uri="{BB962C8B-B14F-4D97-AF65-F5344CB8AC3E}">
        <p14:creationId xmlns:p14="http://schemas.microsoft.com/office/powerpoint/2010/main" val="2726952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38200" y="27317"/>
            <a:ext cx="7696200" cy="523220"/>
          </a:xfrm>
        </p:spPr>
        <p:txBody>
          <a:bodyPr/>
          <a:lstStyle/>
          <a:p>
            <a:pPr algn="ctr" eaLnBrk="1" fontAlgn="auto" hangingPunct="1">
              <a:spcAft>
                <a:spcPts val="0"/>
              </a:spcAft>
              <a:defRPr/>
            </a:pPr>
            <a:r>
              <a:rPr lang="en-US" sz="2800" b="1" spc="100" dirty="0" smtClean="0">
                <a:latin typeface="Franklin Gothic Book" panose="020B0503020102020204" pitchFamily="34" charset="0"/>
              </a:rPr>
              <a:t>GOOD FAITH EFFORTS (GFE)</a:t>
            </a:r>
            <a:endParaRPr lang="en-US" sz="2800" b="1" spc="100" dirty="0">
              <a:latin typeface="Franklin Gothic Book" panose="020B0503020102020204" pitchFamily="34" charset="0"/>
            </a:endParaRPr>
          </a:p>
        </p:txBody>
      </p:sp>
      <p:sp>
        <p:nvSpPr>
          <p:cNvPr id="41987" name="Rectangle 3"/>
          <p:cNvSpPr>
            <a:spLocks noGrp="1" noChangeArrowheads="1"/>
          </p:cNvSpPr>
          <p:nvPr>
            <p:ph idx="1"/>
          </p:nvPr>
        </p:nvSpPr>
        <p:spPr>
          <a:xfrm>
            <a:off x="381000" y="762000"/>
            <a:ext cx="8305800" cy="4953000"/>
          </a:xfrm>
        </p:spPr>
        <p:txBody>
          <a:bodyPr/>
          <a:lstStyle/>
          <a:p>
            <a:pPr eaLnBrk="1" hangingPunct="1">
              <a:lnSpc>
                <a:spcPct val="80000"/>
              </a:lnSpc>
              <a:buFontTx/>
              <a:buNone/>
              <a:defRPr/>
            </a:pPr>
            <a:r>
              <a:rPr lang="en-US" dirty="0" smtClean="0">
                <a:cs typeface="Arial" pitchFamily="34" charset="0"/>
              </a:rPr>
              <a:t>GFE Considerations:</a:t>
            </a:r>
          </a:p>
          <a:p>
            <a:pPr eaLnBrk="1" hangingPunct="1">
              <a:spcBef>
                <a:spcPts val="0"/>
              </a:spcBef>
              <a:buFontTx/>
              <a:buNone/>
              <a:defRPr/>
            </a:pPr>
            <a:endParaRPr lang="en-US" dirty="0" smtClean="0">
              <a:cs typeface="Arial" pitchFamily="34" charset="0"/>
            </a:endParaRPr>
          </a:p>
          <a:p>
            <a:pPr eaLnBrk="1" hangingPunct="1">
              <a:lnSpc>
                <a:spcPct val="80000"/>
              </a:lnSpc>
              <a:buSzPct val="100000"/>
              <a:buFont typeface="Wingdings" pitchFamily="2" charset="2"/>
              <a:buChar char="§"/>
              <a:defRPr/>
            </a:pPr>
            <a:r>
              <a:rPr lang="en-US" dirty="0" smtClean="0">
                <a:cs typeface="Arial" pitchFamily="34" charset="0"/>
              </a:rPr>
              <a:t>Soliciting the participation of DBEs </a:t>
            </a:r>
            <a:r>
              <a:rPr lang="en-US" i="1" dirty="0" smtClean="0">
                <a:cs typeface="Arial" pitchFamily="34" charset="0"/>
              </a:rPr>
              <a:t>(time considerations)</a:t>
            </a:r>
          </a:p>
          <a:p>
            <a:pPr eaLnBrk="1" hangingPunct="1">
              <a:lnSpc>
                <a:spcPct val="80000"/>
              </a:lnSpc>
              <a:spcBef>
                <a:spcPts val="1200"/>
              </a:spcBef>
              <a:buSzPct val="100000"/>
              <a:buFont typeface="Wingdings" pitchFamily="2" charset="2"/>
              <a:buChar char="§"/>
              <a:defRPr/>
            </a:pPr>
            <a:r>
              <a:rPr lang="en-US" dirty="0" smtClean="0">
                <a:cs typeface="Arial" pitchFamily="34" charset="0"/>
              </a:rPr>
              <a:t>Providing interested DBEs with the plans, specifications, and contract requirements.</a:t>
            </a:r>
          </a:p>
          <a:p>
            <a:pPr eaLnBrk="1" hangingPunct="1">
              <a:lnSpc>
                <a:spcPct val="80000"/>
              </a:lnSpc>
              <a:spcBef>
                <a:spcPts val="1200"/>
              </a:spcBef>
              <a:buSzPct val="100000"/>
              <a:buFont typeface="Wingdings" pitchFamily="2" charset="2"/>
              <a:buChar char="§"/>
              <a:defRPr/>
            </a:pPr>
            <a:r>
              <a:rPr lang="en-US" dirty="0" smtClean="0">
                <a:cs typeface="Arial" pitchFamily="34" charset="0"/>
              </a:rPr>
              <a:t>Assisting interested DBEs in obtaining bonding, lines of credit, or insurance as required by the contract.</a:t>
            </a:r>
          </a:p>
          <a:p>
            <a:pPr eaLnBrk="1" hangingPunct="1">
              <a:spcBef>
                <a:spcPts val="1200"/>
              </a:spcBef>
              <a:buSzPct val="100000"/>
              <a:buFont typeface="Wingdings" pitchFamily="2" charset="2"/>
              <a:buChar char="§"/>
              <a:defRPr/>
            </a:pPr>
            <a:r>
              <a:rPr lang="en-US" dirty="0" smtClean="0">
                <a:cs typeface="Arial" pitchFamily="34" charset="0"/>
              </a:rPr>
              <a:t>Assisting interested DBEs in obtaining necessary equipment, supplies, materials, or related assistance or services.</a:t>
            </a:r>
          </a:p>
          <a:p>
            <a:pPr eaLnBrk="1" hangingPunct="1">
              <a:spcBef>
                <a:spcPts val="1200"/>
              </a:spcBef>
              <a:buSzPct val="100000"/>
              <a:buFont typeface="Wingdings" pitchFamily="2" charset="2"/>
              <a:buChar char="§"/>
              <a:defRPr/>
            </a:pPr>
            <a:r>
              <a:rPr lang="en-US" dirty="0" smtClean="0">
                <a:cs typeface="Arial" pitchFamily="34" charset="0"/>
              </a:rPr>
              <a:t>Effectively using the services of available minority/women community organizations; minority/women contractors’ groups</a:t>
            </a:r>
          </a:p>
          <a:p>
            <a:pPr marL="0" indent="0" eaLnBrk="1" hangingPunct="1">
              <a:lnSpc>
                <a:spcPct val="80000"/>
              </a:lnSpc>
              <a:buSzPct val="100000"/>
              <a:buFont typeface="Wingdings 2" pitchFamily="18" charset="2"/>
              <a:buNone/>
              <a:defRPr/>
            </a:pPr>
            <a:endParaRPr lang="en-US" sz="2400" dirty="0" smtClean="0">
              <a:latin typeface="Arial" pitchFamily="34" charset="0"/>
              <a:cs typeface="Arial" pitchFamily="34" charset="0"/>
            </a:endParaRPr>
          </a:p>
          <a:p>
            <a:pPr marL="0" indent="0" eaLnBrk="1" hangingPunct="1">
              <a:lnSpc>
                <a:spcPct val="80000"/>
              </a:lnSpc>
              <a:buSzPct val="100000"/>
              <a:buFont typeface="Wingdings 2" pitchFamily="18" charset="2"/>
              <a:buNone/>
              <a:defRPr/>
            </a:pPr>
            <a:endParaRPr lang="en-US" sz="1800" b="1" i="1" dirty="0" smtClean="0">
              <a:solidFill>
                <a:srgbClr val="660033"/>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24</a:t>
            </a:fld>
            <a:endParaRPr lang="en-US" dirty="0"/>
          </a:p>
        </p:txBody>
      </p:sp>
    </p:spTree>
    <p:extLst>
      <p:ext uri="{BB962C8B-B14F-4D97-AF65-F5344CB8AC3E}">
        <p14:creationId xmlns:p14="http://schemas.microsoft.com/office/powerpoint/2010/main" val="418335698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PROMPT PAYMENT</a:t>
            </a:r>
            <a:endParaRPr lang="en-US" dirty="0"/>
          </a:p>
        </p:txBody>
      </p:sp>
      <p:sp>
        <p:nvSpPr>
          <p:cNvPr id="3" name="Content Placeholder 2"/>
          <p:cNvSpPr>
            <a:spLocks noGrp="1"/>
          </p:cNvSpPr>
          <p:nvPr>
            <p:ph idx="1"/>
          </p:nvPr>
        </p:nvSpPr>
        <p:spPr/>
        <p:txBody>
          <a:bodyPr/>
          <a:lstStyle/>
          <a:p>
            <a:pPr marL="0" indent="0">
              <a:buNone/>
            </a:pPr>
            <a:r>
              <a:rPr lang="en-US" b="1" dirty="0"/>
              <a:t>Prompt </a:t>
            </a:r>
            <a:r>
              <a:rPr lang="en-US" b="1" dirty="0" smtClean="0"/>
              <a:t>Payment </a:t>
            </a:r>
            <a:endParaRPr lang="la-Latn" b="1" dirty="0"/>
          </a:p>
          <a:p>
            <a:pPr>
              <a:spcBef>
                <a:spcPts val="600"/>
              </a:spcBef>
              <a:spcAft>
                <a:spcPts val="600"/>
              </a:spcAft>
            </a:pPr>
            <a:r>
              <a:rPr lang="en-US" sz="2200" dirty="0" smtClean="0"/>
              <a:t>Prompt </a:t>
            </a:r>
            <a:r>
              <a:rPr lang="en-US" sz="2200" dirty="0"/>
              <a:t>payment </a:t>
            </a:r>
            <a:r>
              <a:rPr lang="en-US" sz="2200" dirty="0" smtClean="0"/>
              <a:t> </a:t>
            </a:r>
            <a:r>
              <a:rPr lang="en-US" sz="2200" dirty="0"/>
              <a:t>applies to all tiers of </a:t>
            </a:r>
            <a:r>
              <a:rPr lang="en-US" sz="2200" dirty="0" smtClean="0"/>
              <a:t>subcontractors and suppliers. </a:t>
            </a:r>
          </a:p>
          <a:p>
            <a:pPr>
              <a:spcBef>
                <a:spcPts val="600"/>
              </a:spcBef>
              <a:spcAft>
                <a:spcPts val="600"/>
              </a:spcAft>
            </a:pPr>
            <a:r>
              <a:rPr lang="en-US" sz="2200" dirty="0" smtClean="0"/>
              <a:t>Requires contractors to pay subcontractors and suppliers for work performed </a:t>
            </a:r>
            <a:r>
              <a:rPr lang="en-US" sz="2200" dirty="0" smtClean="0">
                <a:solidFill>
                  <a:srgbClr val="0000FF"/>
                </a:solidFill>
              </a:rPr>
              <a:t>within 10 days </a:t>
            </a:r>
            <a:r>
              <a:rPr lang="en-US" sz="2200" dirty="0" smtClean="0"/>
              <a:t>after receiving payment from the Department for work that has been satisfactorily completed.  </a:t>
            </a:r>
            <a:endParaRPr lang="en-US" sz="2200" dirty="0"/>
          </a:p>
          <a:p>
            <a:pPr>
              <a:spcBef>
                <a:spcPts val="600"/>
              </a:spcBef>
              <a:spcAft>
                <a:spcPts val="600"/>
              </a:spcAft>
            </a:pPr>
            <a:r>
              <a:rPr lang="en-US" sz="2200" dirty="0" smtClean="0"/>
              <a:t>Pay any retainage on a subcontractors work within 10 days after satisfactory completion of all the subcontractors work. </a:t>
            </a:r>
          </a:p>
          <a:p>
            <a:pPr lvl="1">
              <a:spcBef>
                <a:spcPts val="600"/>
              </a:spcBef>
              <a:spcAft>
                <a:spcPts val="600"/>
              </a:spcAft>
              <a:buFont typeface="Wingdings" panose="05000000000000000000" pitchFamily="2" charset="2"/>
              <a:buChar char="§"/>
            </a:pPr>
            <a:r>
              <a:rPr lang="en-US" sz="2200" dirty="0" smtClean="0"/>
              <a:t>TxDOT does not withhold retainage on prime contractors.</a:t>
            </a:r>
          </a:p>
          <a:p>
            <a:pPr lvl="1">
              <a:spcBef>
                <a:spcPts val="600"/>
              </a:spcBef>
              <a:spcAft>
                <a:spcPts val="600"/>
              </a:spcAft>
              <a:buFont typeface="Wingdings" panose="05000000000000000000" pitchFamily="2" charset="2"/>
              <a:buChar char="§"/>
            </a:pPr>
            <a:r>
              <a:rPr lang="en-US" sz="2200" dirty="0" smtClean="0"/>
              <a:t>Contractors are allowed to withhold retainage on subcontractors.</a:t>
            </a:r>
            <a:endParaRPr lang="en-US" sz="2200" dirty="0"/>
          </a:p>
          <a:p>
            <a:r>
              <a:rPr lang="en-US" dirty="0" smtClean="0"/>
              <a:t>Payment may only be withheld if a dispute exists.</a:t>
            </a:r>
            <a:endParaRPr lang="la-Latn"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a:solidFill>
                  <a:prstClr val="white"/>
                </a:solidFill>
              </a:rPr>
              <a:pPr lvl="1">
                <a:spcBef>
                  <a:spcPts val="900"/>
                </a:spcBef>
              </a:pPr>
              <a:t>25</a:t>
            </a:fld>
            <a:endParaRPr dirty="0">
              <a:solidFill>
                <a:prstClr val="white"/>
              </a:solidFill>
            </a:endParaRPr>
          </a:p>
        </p:txBody>
      </p:sp>
    </p:spTree>
    <p:extLst>
      <p:ext uri="{BB962C8B-B14F-4D97-AF65-F5344CB8AC3E}">
        <p14:creationId xmlns:p14="http://schemas.microsoft.com/office/powerpoint/2010/main" val="4026211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PROMPT PAYMENT</a:t>
            </a:r>
            <a:endParaRPr lang="en-US" dirty="0"/>
          </a:p>
        </p:txBody>
      </p:sp>
      <p:sp>
        <p:nvSpPr>
          <p:cNvPr id="3" name="Content Placeholder 2"/>
          <p:cNvSpPr>
            <a:spLocks noGrp="1"/>
          </p:cNvSpPr>
          <p:nvPr>
            <p:ph idx="1"/>
          </p:nvPr>
        </p:nvSpPr>
        <p:spPr>
          <a:xfrm>
            <a:off x="152400" y="838200"/>
            <a:ext cx="8839199" cy="5181600"/>
          </a:xfrm>
        </p:spPr>
        <p:txBody>
          <a:bodyPr>
            <a:normAutofit lnSpcReduction="10000"/>
          </a:bodyPr>
          <a:lstStyle/>
          <a:p>
            <a:pPr marL="0" indent="0">
              <a:buNone/>
            </a:pPr>
            <a:r>
              <a:rPr lang="en-US" b="1" dirty="0" smtClean="0"/>
              <a:t>Monthly </a:t>
            </a:r>
            <a:r>
              <a:rPr lang="en-US" b="1" dirty="0"/>
              <a:t>Progress </a:t>
            </a:r>
            <a:r>
              <a:rPr lang="en-US" b="1" dirty="0" smtClean="0"/>
              <a:t>Payments</a:t>
            </a:r>
            <a:endParaRPr lang="la-Latn" b="1" dirty="0"/>
          </a:p>
          <a:p>
            <a:r>
              <a:rPr lang="en-US" sz="2200" dirty="0"/>
              <a:t>The </a:t>
            </a:r>
            <a:r>
              <a:rPr lang="en-US" sz="2200" dirty="0" smtClean="0"/>
              <a:t>contractor is </a:t>
            </a:r>
            <a:r>
              <a:rPr lang="en-US" sz="2200" dirty="0"/>
              <a:t>required to submit </a:t>
            </a:r>
            <a:r>
              <a:rPr lang="en-US" sz="2200" dirty="0" smtClean="0"/>
              <a:t>monthly reports </a:t>
            </a:r>
            <a:r>
              <a:rPr lang="en-US" sz="2200" dirty="0"/>
              <a:t>to the </a:t>
            </a:r>
            <a:r>
              <a:rPr lang="en-US" sz="2200" dirty="0" smtClean="0"/>
              <a:t>District reporting payments to all DBE subcontractors and suppliers.</a:t>
            </a:r>
          </a:p>
          <a:p>
            <a:pPr marL="0" indent="0">
              <a:buNone/>
            </a:pPr>
            <a:endParaRPr lang="en-US" sz="2200" dirty="0" smtClean="0"/>
          </a:p>
          <a:p>
            <a:r>
              <a:rPr lang="en-US" sz="2200" dirty="0" smtClean="0"/>
              <a:t>Projects let prior to February 2017: the contractor must submit the DBE </a:t>
            </a:r>
            <a:r>
              <a:rPr lang="en-US" sz="2200" dirty="0"/>
              <a:t>Progress Report </a:t>
            </a:r>
            <a:r>
              <a:rPr lang="en-US" sz="2200" dirty="0" smtClean="0"/>
              <a:t>Form SMS.4903.  </a:t>
            </a:r>
          </a:p>
          <a:p>
            <a:pPr marL="0" indent="0">
              <a:buNone/>
            </a:pPr>
            <a:endParaRPr lang="en-US" sz="2200" dirty="0"/>
          </a:p>
          <a:p>
            <a:r>
              <a:rPr lang="en-US" sz="2200" dirty="0" smtClean="0"/>
              <a:t>Projects beginning with the February 2017 Letting: </a:t>
            </a:r>
            <a:endParaRPr lang="en-US" sz="2200" dirty="0"/>
          </a:p>
          <a:p>
            <a:pPr lvl="1">
              <a:buFont typeface="Wingdings" panose="05000000000000000000" pitchFamily="2" charset="2"/>
              <a:buChar char="§"/>
            </a:pPr>
            <a:r>
              <a:rPr lang="en-US" sz="2200" dirty="0" smtClean="0"/>
              <a:t>Each month the contractor is required to timely report payments in DMS even if the payment is zero ($0). </a:t>
            </a:r>
          </a:p>
          <a:p>
            <a:pPr lvl="1">
              <a:buFont typeface="Wingdings" panose="05000000000000000000" pitchFamily="2" charset="2"/>
              <a:buChar char="§"/>
            </a:pPr>
            <a:r>
              <a:rPr lang="en-US" sz="2200" dirty="0" smtClean="0"/>
              <a:t>Each month the DBE must timely confirm the payment in DMS even if the payment is zero ($0).</a:t>
            </a:r>
          </a:p>
          <a:p>
            <a:pPr lvl="1">
              <a:buFont typeface="Wingdings" panose="05000000000000000000" pitchFamily="2" charset="2"/>
              <a:buChar char="§"/>
            </a:pPr>
            <a:r>
              <a:rPr lang="en-US" sz="2200" dirty="0" smtClean="0"/>
              <a:t>The audit will lock for that month if the payment is not reported or confirmed in a timely manner.</a:t>
            </a:r>
            <a:endParaRPr lang="en-US" sz="2200"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26</a:t>
            </a:fld>
            <a:endParaRPr dirty="0">
              <a:solidFill>
                <a:prstClr val="white"/>
              </a:solidFill>
            </a:endParaRPr>
          </a:p>
        </p:txBody>
      </p:sp>
    </p:spTree>
    <p:extLst>
      <p:ext uri="{BB962C8B-B14F-4D97-AF65-F5344CB8AC3E}">
        <p14:creationId xmlns:p14="http://schemas.microsoft.com/office/powerpoint/2010/main" val="1879777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838200"/>
            <a:ext cx="8839199" cy="5181600"/>
          </a:xfrm>
        </p:spPr>
        <p:txBody>
          <a:bodyPr>
            <a:normAutofit/>
          </a:bodyPr>
          <a:lstStyle/>
          <a:p>
            <a:pPr marL="0" indent="0">
              <a:buNone/>
            </a:pPr>
            <a:r>
              <a:rPr lang="en-US" sz="2200" dirty="0"/>
              <a:t>https://www.txdot.gov/business/partnerships/dbe.html</a:t>
            </a:r>
          </a:p>
          <a:p>
            <a:pPr marL="0" indent="0">
              <a:buNone/>
            </a:pPr>
            <a:endParaRPr lang="en-US" sz="2200"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27</a:t>
            </a:fld>
            <a:endParaRPr dirty="0">
              <a:solidFill>
                <a:prstClr val="white"/>
              </a:solidFill>
            </a:endParaRPr>
          </a:p>
        </p:txBody>
      </p:sp>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8020050" cy="4901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850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685800"/>
            <a:ext cx="8839199" cy="5334000"/>
          </a:xfrm>
        </p:spPr>
        <p:txBody>
          <a:bodyPr>
            <a:normAutofit/>
          </a:bodyPr>
          <a:lstStyle/>
          <a:p>
            <a:pPr marL="0" indent="0">
              <a:buNone/>
            </a:pPr>
            <a:r>
              <a:rPr lang="en-US" sz="2200" dirty="0"/>
              <a:t>http://</a:t>
            </a:r>
            <a:r>
              <a:rPr lang="en-US" sz="2200" dirty="0" smtClean="0"/>
              <a:t>ftp.dot.state.tx.us/pub/txdot-info/bop/dbe/dbe-contractors.pdf</a:t>
            </a:r>
          </a:p>
          <a:p>
            <a:pPr marL="0" indent="0">
              <a:buNone/>
            </a:pPr>
            <a:endParaRPr lang="en-US" sz="2200" dirty="0"/>
          </a:p>
          <a:p>
            <a:pPr marL="0" indent="0">
              <a:buNone/>
            </a:pPr>
            <a:r>
              <a:rPr lang="en-US" sz="2200" dirty="0" smtClean="0"/>
              <a:t>  </a:t>
            </a:r>
            <a:endParaRPr lang="en-US" sz="2200" i="1" dirty="0">
              <a:solidFill>
                <a:srgbClr val="0000FF"/>
              </a:solidFill>
            </a:endParaRPr>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28</a:t>
            </a:fld>
            <a:endParaRPr dirty="0">
              <a:solidFill>
                <a:prstClr val="white"/>
              </a:solidFill>
            </a:endParaRPr>
          </a:p>
        </p:txBody>
      </p:sp>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791200" cy="507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698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838200"/>
            <a:ext cx="8839199" cy="5181600"/>
          </a:xfrm>
        </p:spPr>
        <p:txBody>
          <a:bodyPr>
            <a:normAutofit/>
          </a:bodyPr>
          <a:lstStyle/>
          <a:p>
            <a:pPr marL="0" indent="0">
              <a:buNone/>
            </a:pPr>
            <a:r>
              <a:rPr lang="en-US" sz="2200" dirty="0" smtClean="0"/>
              <a:t>TxDOT web page: </a:t>
            </a:r>
            <a:r>
              <a:rPr lang="en-US" sz="2200" b="1" dirty="0" smtClean="0"/>
              <a:t>txdot.gov/business.html</a:t>
            </a:r>
          </a:p>
          <a:p>
            <a:pPr marL="0" indent="0">
              <a:buNone/>
            </a:pPr>
            <a:endParaRPr lang="en-US" sz="2200" dirty="0"/>
          </a:p>
          <a:p>
            <a:pPr marL="0" indent="0">
              <a:buNone/>
            </a:pPr>
            <a:endParaRPr lang="en-US" sz="2200"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29</a:t>
            </a:fld>
            <a:endParaRPr dirty="0">
              <a:solidFill>
                <a:prstClr val="white"/>
              </a:solidFill>
            </a:endParaRPr>
          </a:p>
        </p:txBody>
      </p:sp>
      <p:pic>
        <p:nvPicPr>
          <p:cNvPr id="151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096000" cy="499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345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523220"/>
          </a:xfrm>
        </p:spPr>
        <p:txBody>
          <a:bodyPr/>
          <a:lstStyle/>
          <a:p>
            <a:pPr algn="ctr"/>
            <a:r>
              <a:rPr lang="en-US" sz="2800" b="1" cap="all" spc="200" dirty="0" smtClean="0">
                <a:latin typeface="Franklin Gothic Book" panose="020B0503020102020204" pitchFamily="34" charset="0"/>
              </a:rPr>
              <a:t>Regulatory Authority</a:t>
            </a:r>
            <a:endParaRPr lang="en-US" sz="2800" b="1" cap="all" spc="200" dirty="0">
              <a:latin typeface="Franklin Gothic Book" panose="020B0503020102020204" pitchFamily="34" charset="0"/>
            </a:endParaRPr>
          </a:p>
        </p:txBody>
      </p:sp>
      <p:sp>
        <p:nvSpPr>
          <p:cNvPr id="3" name="Content Placeholder 2"/>
          <p:cNvSpPr>
            <a:spLocks noGrp="1"/>
          </p:cNvSpPr>
          <p:nvPr>
            <p:ph idx="1"/>
          </p:nvPr>
        </p:nvSpPr>
        <p:spPr>
          <a:xfrm>
            <a:off x="304800" y="1371600"/>
            <a:ext cx="8458200" cy="3962400"/>
          </a:xfrm>
        </p:spPr>
        <p:txBody>
          <a:bodyPr>
            <a:normAutofit/>
          </a:bodyPr>
          <a:lstStyle/>
          <a:p>
            <a:pPr algn="ctr">
              <a:buNone/>
            </a:pPr>
            <a:r>
              <a:rPr lang="en-US" altLang="en-US" b="1" dirty="0" smtClean="0"/>
              <a:t>Code of Federal Regulations (CFR)</a:t>
            </a:r>
            <a:endParaRPr lang="en-US" altLang="en-US" b="1" dirty="0"/>
          </a:p>
          <a:p>
            <a:pPr algn="ctr">
              <a:buNone/>
            </a:pPr>
            <a:r>
              <a:rPr lang="en-US" altLang="en-US" b="1" dirty="0" smtClean="0"/>
              <a:t>Title 49 - Transportation</a:t>
            </a:r>
            <a:endParaRPr lang="en-US" altLang="en-US" b="1" dirty="0"/>
          </a:p>
          <a:p>
            <a:pPr algn="ctr">
              <a:buNone/>
            </a:pPr>
            <a:r>
              <a:rPr lang="en-US" altLang="en-US" b="1" dirty="0" smtClean="0"/>
              <a:t>Subtitle A – Office of the Secretary of Transportation</a:t>
            </a:r>
            <a:endParaRPr lang="en-US" altLang="en-US" b="1" dirty="0"/>
          </a:p>
          <a:p>
            <a:pPr algn="ctr">
              <a:buNone/>
            </a:pPr>
            <a:r>
              <a:rPr lang="en-US" altLang="en-US" b="1" dirty="0"/>
              <a:t>Part 26—Participation By Disadvantaged Business Enterprises in Department of Transportation Financial Assistance </a:t>
            </a:r>
            <a:r>
              <a:rPr lang="en-US" altLang="en-US" b="1" dirty="0" smtClean="0"/>
              <a:t>Programs</a:t>
            </a:r>
          </a:p>
          <a:p>
            <a:pPr algn="ctr">
              <a:buNone/>
            </a:pPr>
            <a:endParaRPr lang="en-US" altLang="en-US" b="1" dirty="0"/>
          </a:p>
          <a:p>
            <a:pPr algn="ctr">
              <a:buNone/>
            </a:pPr>
            <a:r>
              <a:rPr lang="en-US" altLang="en-US" b="1" dirty="0" smtClean="0"/>
              <a:t>49 CFR Part 26</a:t>
            </a:r>
            <a:endParaRPr lang="en-US" altLang="en-US" b="1" dirty="0"/>
          </a:p>
          <a:p>
            <a:pPr marL="284162" lvl="1" indent="0">
              <a:spcBef>
                <a:spcPts val="0"/>
              </a:spcBef>
              <a:buClr>
                <a:srgbClr val="0A1B2B"/>
              </a:buClr>
              <a:buNone/>
            </a:pPr>
            <a:endParaRPr lang="en-US" sz="2800"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3</a:t>
            </a:fld>
            <a:endParaRPr lang="en-US" dirty="0"/>
          </a:p>
        </p:txBody>
      </p:sp>
    </p:spTree>
    <p:extLst>
      <p:ext uri="{BB962C8B-B14F-4D97-AF65-F5344CB8AC3E}">
        <p14:creationId xmlns:p14="http://schemas.microsoft.com/office/powerpoint/2010/main" val="62726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838200"/>
            <a:ext cx="8839199" cy="5181600"/>
          </a:xfrm>
        </p:spPr>
        <p:txBody>
          <a:bodyPr>
            <a:normAutofit/>
          </a:bodyPr>
          <a:lstStyle/>
          <a:p>
            <a:pPr marL="0" indent="0">
              <a:buNone/>
            </a:pPr>
            <a:r>
              <a:rPr lang="en-US" sz="2200" dirty="0" smtClean="0"/>
              <a:t>Letting Schedule</a:t>
            </a:r>
          </a:p>
          <a:p>
            <a:pPr marL="0" indent="0">
              <a:buNone/>
            </a:pPr>
            <a:endParaRPr lang="en-US" sz="2200" dirty="0"/>
          </a:p>
          <a:p>
            <a:pPr marL="0" indent="0">
              <a:buNone/>
            </a:pPr>
            <a:endParaRPr lang="en-US" sz="2200"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30</a:t>
            </a:fld>
            <a:endParaRPr dirty="0">
              <a:solidFill>
                <a:prstClr val="white"/>
              </a:solidFill>
            </a:endParaRPr>
          </a:p>
        </p:txBody>
      </p:sp>
      <p:pic>
        <p:nvPicPr>
          <p:cNvPr id="153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218" b="21093"/>
          <a:stretch/>
        </p:blipFill>
        <p:spPr bwMode="auto">
          <a:xfrm>
            <a:off x="914400" y="1219200"/>
            <a:ext cx="7543799" cy="484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87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838200"/>
            <a:ext cx="8839199" cy="5410200"/>
          </a:xfrm>
        </p:spPr>
        <p:txBody>
          <a:bodyPr>
            <a:normAutofit/>
          </a:bodyPr>
          <a:lstStyle/>
          <a:p>
            <a:pPr marL="0" indent="0">
              <a:buNone/>
            </a:pPr>
            <a:r>
              <a:rPr lang="en-US" sz="2200" dirty="0" smtClean="0"/>
              <a:t>Current Statewide 12-Month Letting Schedule for FY 2019 by District</a:t>
            </a:r>
          </a:p>
          <a:p>
            <a:pPr marL="0" indent="0">
              <a:buNone/>
            </a:pPr>
            <a:endParaRPr lang="en-US" sz="2200" dirty="0" smtClean="0"/>
          </a:p>
          <a:p>
            <a:pPr marL="0" indent="0">
              <a:buNone/>
            </a:pPr>
            <a:endParaRPr lang="en-US" sz="2200" dirty="0" smtClean="0"/>
          </a:p>
          <a:p>
            <a:pPr marL="0" indent="0">
              <a:buNone/>
            </a:pPr>
            <a:endParaRPr lang="en-US" sz="2200" dirty="0"/>
          </a:p>
          <a:p>
            <a:pPr marL="0" indent="0">
              <a:buNone/>
            </a:pPr>
            <a:endParaRPr lang="en-US" sz="2200" dirty="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31</a:t>
            </a:fld>
            <a:endParaRPr dirty="0">
              <a:solidFill>
                <a:prstClr val="white"/>
              </a:solidFill>
            </a:endParaRPr>
          </a:p>
        </p:txBody>
      </p:sp>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2486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38" y="2457450"/>
            <a:ext cx="8247212"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6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00400"/>
            <a:ext cx="8248650" cy="294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343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762000"/>
            <a:ext cx="8839199" cy="5410200"/>
          </a:xfrm>
        </p:spPr>
        <p:txBody>
          <a:bodyPr>
            <a:normAutofit/>
          </a:bodyPr>
          <a:lstStyle/>
          <a:p>
            <a:pPr marL="0" indent="0">
              <a:buNone/>
            </a:pPr>
            <a:r>
              <a:rPr lang="en-US" sz="2200" dirty="0" smtClean="0"/>
              <a:t>State Let Construction and Maintenance Projects Bidders List</a:t>
            </a:r>
          </a:p>
          <a:p>
            <a:pPr marL="0" indent="0">
              <a:buNone/>
            </a:pPr>
            <a:endParaRPr lang="en-US" sz="2200" dirty="0" smtClean="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32</a:t>
            </a:fld>
            <a:endParaRPr dirty="0">
              <a:solidFill>
                <a:prstClr val="white"/>
              </a:solidFill>
            </a:endParaRPr>
          </a:p>
        </p:txBody>
      </p:sp>
      <p:pic>
        <p:nvPicPr>
          <p:cNvPr id="155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24" y="1352549"/>
            <a:ext cx="7103376" cy="471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911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838200"/>
            <a:ext cx="8839199" cy="5410200"/>
          </a:xfrm>
        </p:spPr>
        <p:txBody>
          <a:bodyPr>
            <a:normAutofit/>
          </a:bodyPr>
          <a:lstStyle/>
          <a:p>
            <a:pPr marL="0" indent="0">
              <a:buNone/>
            </a:pPr>
            <a:r>
              <a:rPr lang="en-US" sz="2200" dirty="0" smtClean="0"/>
              <a:t>Contractors</a:t>
            </a:r>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33</a:t>
            </a:fld>
            <a:endParaRPr dirty="0">
              <a:solidFill>
                <a:prstClr val="white"/>
              </a:solidFill>
            </a:endParaRPr>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85800"/>
            <a:ext cx="5221046"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737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152400" y="838200"/>
            <a:ext cx="8839199" cy="5410200"/>
          </a:xfrm>
        </p:spPr>
        <p:txBody>
          <a:bodyPr>
            <a:normAutofit/>
          </a:bodyPr>
          <a:lstStyle/>
          <a:p>
            <a:pPr marL="0" indent="0">
              <a:buNone/>
            </a:pPr>
            <a:r>
              <a:rPr lang="en-US" sz="2000" dirty="0" smtClean="0"/>
              <a:t>Monthly State Let Construction Report for Dallas District as of March 19, 2019</a:t>
            </a:r>
          </a:p>
          <a:p>
            <a:pPr marL="0" indent="0">
              <a:buNone/>
            </a:pPr>
            <a:endParaRPr lang="en-US" sz="2000" dirty="0" smtClean="0"/>
          </a:p>
        </p:txBody>
      </p:sp>
      <p:sp>
        <p:nvSpPr>
          <p:cNvPr id="16" name="Slide Number Placeholder 15"/>
          <p:cNvSpPr>
            <a:spLocks noGrp="1"/>
          </p:cNvSpPr>
          <p:nvPr>
            <p:ph type="sldNum" sz="quarter" idx="4"/>
          </p:nvPr>
        </p:nvSpPr>
        <p:spPr/>
        <p:txBody>
          <a:bodyPr/>
          <a:lstStyle/>
          <a:p>
            <a:pPr lvl="1"/>
            <a:fld id="{126B356D-DBE9-445A-9C43-3D3F41468F04}" type="slidenum">
              <a:rPr>
                <a:solidFill>
                  <a:prstClr val="white"/>
                </a:solidFill>
              </a:rPr>
              <a:pPr lvl="1"/>
              <a:t>34</a:t>
            </a:fld>
            <a:endParaRPr dirty="0">
              <a:solidFill>
                <a:prstClr val="white"/>
              </a:solidFill>
            </a:endParaRPr>
          </a:p>
        </p:txBody>
      </p:sp>
      <p:pic>
        <p:nvPicPr>
          <p:cNvPr id="157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1818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76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4" r="789"/>
          <a:stretch/>
        </p:blipFill>
        <p:spPr bwMode="auto">
          <a:xfrm>
            <a:off x="685799" y="1924051"/>
            <a:ext cx="7181851" cy="432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461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89"/>
            <a:ext cx="8353425" cy="523220"/>
          </a:xfrm>
        </p:spPr>
        <p:txBody>
          <a:bodyPr/>
          <a:lstStyle/>
          <a:p>
            <a:pPr algn="ctr"/>
            <a:r>
              <a:rPr lang="en-US" sz="2800" cap="all" dirty="0" smtClean="0"/>
              <a:t>QUESTIONS</a:t>
            </a:r>
            <a:endParaRPr lang="en-US" sz="2800" cap="all" dirty="0"/>
          </a:p>
        </p:txBody>
      </p:sp>
      <p:sp>
        <p:nvSpPr>
          <p:cNvPr id="3" name="Content Placeholder 2"/>
          <p:cNvSpPr>
            <a:spLocks noGrp="1"/>
          </p:cNvSpPr>
          <p:nvPr>
            <p:ph idx="1"/>
          </p:nvPr>
        </p:nvSpPr>
        <p:spPr>
          <a:xfrm>
            <a:off x="333375" y="685800"/>
            <a:ext cx="8477250" cy="5562600"/>
          </a:xfrm>
        </p:spPr>
        <p:txBody>
          <a:bodyPr>
            <a:normAutofit/>
          </a:bodyPr>
          <a:lstStyle/>
          <a:p>
            <a:pPr marL="0" indent="0">
              <a:buNone/>
            </a:pPr>
            <a:endParaRPr lang="en-US" sz="2200" dirty="0" smtClean="0"/>
          </a:p>
          <a:p>
            <a:pPr marL="0" indent="0" algn="ctr">
              <a:buNone/>
            </a:pPr>
            <a:endParaRPr lang="en-US" sz="2200" dirty="0"/>
          </a:p>
          <a:p>
            <a:pPr marL="0" indent="0" algn="ctr">
              <a:buNone/>
            </a:pPr>
            <a:endParaRPr lang="en-US" sz="2200" dirty="0" smtClean="0"/>
          </a:p>
          <a:p>
            <a:pPr marL="0" indent="0" algn="ctr">
              <a:buNone/>
            </a:pPr>
            <a:endParaRPr lang="en-US" sz="2200" dirty="0"/>
          </a:p>
          <a:p>
            <a:pPr marL="0" indent="0" algn="ctr">
              <a:buNone/>
            </a:pPr>
            <a:endParaRPr lang="en-US" sz="2200" dirty="0" smtClean="0"/>
          </a:p>
          <a:p>
            <a:pPr marL="0" indent="0" algn="ctr">
              <a:buNone/>
            </a:pPr>
            <a:r>
              <a:rPr lang="en-US" sz="3600" dirty="0" smtClean="0"/>
              <a:t>QUESTIONS?</a:t>
            </a:r>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35</a:t>
            </a:fld>
            <a:endParaRPr lang="en-US" dirty="0"/>
          </a:p>
        </p:txBody>
      </p:sp>
    </p:spTree>
    <p:extLst>
      <p:ext uri="{BB962C8B-B14F-4D97-AF65-F5344CB8AC3E}">
        <p14:creationId xmlns:p14="http://schemas.microsoft.com/office/powerpoint/2010/main" val="742808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523220"/>
          </a:xfrm>
        </p:spPr>
        <p:txBody>
          <a:bodyPr/>
          <a:lstStyle/>
          <a:p>
            <a:pPr algn="ctr"/>
            <a:r>
              <a:rPr lang="en-US" sz="2800" b="1" cap="all" spc="200" dirty="0" smtClean="0">
                <a:latin typeface="Franklin Gothic Book" panose="020B0503020102020204" pitchFamily="34" charset="0"/>
              </a:rPr>
              <a:t>Disadvantaged business enterprise</a:t>
            </a:r>
            <a:endParaRPr lang="en-US" sz="2800" b="1" cap="all" spc="200" dirty="0">
              <a:latin typeface="Franklin Gothic Book" panose="020B0503020102020204" pitchFamily="34" charset="0"/>
            </a:endParaRPr>
          </a:p>
        </p:txBody>
      </p:sp>
      <p:sp>
        <p:nvSpPr>
          <p:cNvPr id="3" name="Content Placeholder 2"/>
          <p:cNvSpPr>
            <a:spLocks noGrp="1"/>
          </p:cNvSpPr>
          <p:nvPr>
            <p:ph idx="1"/>
          </p:nvPr>
        </p:nvSpPr>
        <p:spPr/>
        <p:txBody>
          <a:bodyPr>
            <a:normAutofit/>
          </a:bodyPr>
          <a:lstStyle/>
          <a:p>
            <a:r>
              <a:rPr lang="en-US" sz="2800" b="1" dirty="0"/>
              <a:t>Disadvantaged Business Enterprise (DBE)</a:t>
            </a:r>
          </a:p>
          <a:p>
            <a:pPr lvl="1">
              <a:spcBef>
                <a:spcPts val="1200"/>
              </a:spcBef>
              <a:buFont typeface="Wingdings" panose="05000000000000000000" pitchFamily="2" charset="2"/>
              <a:buChar char="§"/>
            </a:pPr>
            <a:r>
              <a:rPr lang="en-US" sz="2400" dirty="0" smtClean="0"/>
              <a:t>A for profit </a:t>
            </a:r>
            <a:r>
              <a:rPr lang="en-US" sz="2400" dirty="0"/>
              <a:t>small business concern </a:t>
            </a:r>
            <a:r>
              <a:rPr lang="en-US" sz="2400" dirty="0" smtClean="0"/>
              <a:t>certified through the Texas Unified Certification Program, that </a:t>
            </a:r>
            <a:r>
              <a:rPr lang="en-US" sz="2400" dirty="0"/>
              <a:t>is at least 51% owned by one or more individuals who are both socially and economically </a:t>
            </a:r>
            <a:r>
              <a:rPr lang="en-US" sz="2400" dirty="0" smtClean="0"/>
              <a:t>disadvantaged, and</a:t>
            </a:r>
            <a:endParaRPr lang="en-US" sz="2400" dirty="0"/>
          </a:p>
          <a:p>
            <a:pPr lvl="1">
              <a:spcBef>
                <a:spcPts val="1800"/>
              </a:spcBef>
              <a:buFont typeface="Wingdings" panose="05000000000000000000" pitchFamily="2" charset="2"/>
              <a:buChar char="§"/>
            </a:pPr>
            <a:r>
              <a:rPr lang="en-US" sz="2400" dirty="0" smtClean="0"/>
              <a:t>Whose management and daily business operations are controlled by one or more of the socially and economically disadvantaged individuals who own it.</a:t>
            </a:r>
          </a:p>
          <a:p>
            <a:pPr marL="284162" lvl="1" indent="0">
              <a:spcBef>
                <a:spcPts val="1800"/>
              </a:spcBef>
              <a:buNone/>
            </a:pPr>
            <a:endParaRPr lang="en-US" sz="2800"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4</a:t>
            </a:fld>
            <a:endParaRPr lang="en-US" dirty="0"/>
          </a:p>
        </p:txBody>
      </p:sp>
    </p:spTree>
    <p:extLst>
      <p:ext uri="{BB962C8B-B14F-4D97-AF65-F5344CB8AC3E}">
        <p14:creationId xmlns:p14="http://schemas.microsoft.com/office/powerpoint/2010/main" val="370349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05825" cy="523220"/>
          </a:xfrm>
        </p:spPr>
        <p:txBody>
          <a:bodyPr/>
          <a:lstStyle/>
          <a:p>
            <a:pPr algn="ctr"/>
            <a:r>
              <a:rPr lang="en-US" sz="2800" b="1" cap="all" dirty="0" smtClean="0">
                <a:latin typeface="Franklin Gothic Book" panose="020B0503020102020204" pitchFamily="34" charset="0"/>
              </a:rPr>
              <a:t>Texas unified certification program (TUCP)</a:t>
            </a:r>
            <a:endParaRPr lang="en-US" sz="2800" b="1" cap="all" dirty="0">
              <a:latin typeface="Franklin Gothic Book" panose="020B0503020102020204" pitchFamily="34" charset="0"/>
            </a:endParaRPr>
          </a:p>
        </p:txBody>
      </p:sp>
      <p:sp>
        <p:nvSpPr>
          <p:cNvPr id="3" name="Content Placeholder 2"/>
          <p:cNvSpPr>
            <a:spLocks noGrp="1"/>
          </p:cNvSpPr>
          <p:nvPr>
            <p:ph idx="1"/>
          </p:nvPr>
        </p:nvSpPr>
        <p:spPr/>
        <p:txBody>
          <a:bodyPr>
            <a:normAutofit/>
          </a:bodyPr>
          <a:lstStyle/>
          <a:p>
            <a:r>
              <a:rPr lang="en-US" sz="2800" b="1" dirty="0" smtClean="0"/>
              <a:t>Texas Unified Certification Program (TUCP)</a:t>
            </a:r>
          </a:p>
          <a:p>
            <a:pPr marL="0" indent="0">
              <a:spcBef>
                <a:spcPts val="0"/>
              </a:spcBef>
              <a:buNone/>
            </a:pPr>
            <a:r>
              <a:rPr lang="en-US" sz="2800" b="1" dirty="0"/>
              <a:t> </a:t>
            </a:r>
            <a:r>
              <a:rPr lang="en-US" sz="2800" b="1" dirty="0" smtClean="0"/>
              <a:t>  certifying entities:</a:t>
            </a:r>
          </a:p>
          <a:p>
            <a:pPr lvl="1">
              <a:spcBef>
                <a:spcPts val="1800"/>
              </a:spcBef>
              <a:buFont typeface="Wingdings" panose="05000000000000000000" pitchFamily="2" charset="2"/>
              <a:buChar char="§"/>
            </a:pPr>
            <a:r>
              <a:rPr lang="en-US" sz="2400" dirty="0" smtClean="0"/>
              <a:t>City </a:t>
            </a:r>
            <a:r>
              <a:rPr lang="en-US" sz="2400" dirty="0"/>
              <a:t>of Austin</a:t>
            </a:r>
          </a:p>
          <a:p>
            <a:pPr lvl="1">
              <a:spcBef>
                <a:spcPts val="1800"/>
              </a:spcBef>
              <a:buFont typeface="Wingdings" panose="05000000000000000000" pitchFamily="2" charset="2"/>
              <a:buChar char="§"/>
            </a:pPr>
            <a:r>
              <a:rPr lang="en-US" sz="2400" dirty="0"/>
              <a:t>City of Houston</a:t>
            </a:r>
          </a:p>
          <a:p>
            <a:pPr lvl="1">
              <a:spcBef>
                <a:spcPts val="1800"/>
              </a:spcBef>
              <a:buFont typeface="Wingdings" panose="05000000000000000000" pitchFamily="2" charset="2"/>
              <a:buChar char="§"/>
            </a:pPr>
            <a:r>
              <a:rPr lang="en-US" sz="2400" dirty="0"/>
              <a:t>Corpus Christi Regional Transportation Authority (CCRTA)</a:t>
            </a:r>
          </a:p>
          <a:p>
            <a:pPr lvl="1">
              <a:spcBef>
                <a:spcPts val="1800"/>
              </a:spcBef>
              <a:buFont typeface="Wingdings" panose="05000000000000000000" pitchFamily="2" charset="2"/>
              <a:buChar char="§"/>
            </a:pPr>
            <a:r>
              <a:rPr lang="en-US" sz="2400" dirty="0"/>
              <a:t>North Central Texas Regional Certification Authority (NCTRCA)</a:t>
            </a:r>
          </a:p>
          <a:p>
            <a:pPr lvl="1">
              <a:spcBef>
                <a:spcPts val="1800"/>
              </a:spcBef>
              <a:buFont typeface="Wingdings" panose="05000000000000000000" pitchFamily="2" charset="2"/>
              <a:buChar char="§"/>
            </a:pPr>
            <a:r>
              <a:rPr lang="en-US" sz="2400" dirty="0"/>
              <a:t>South Central Texas Regional Certification Authority (SCTRCA</a:t>
            </a:r>
            <a:r>
              <a:rPr lang="en-US" sz="2400" dirty="0" smtClean="0"/>
              <a:t>)</a:t>
            </a:r>
          </a:p>
          <a:p>
            <a:pPr lvl="1">
              <a:spcBef>
                <a:spcPts val="1800"/>
              </a:spcBef>
              <a:buFont typeface="Wingdings" panose="05000000000000000000" pitchFamily="2" charset="2"/>
              <a:buChar char="§"/>
            </a:pPr>
            <a:r>
              <a:rPr lang="en-US" sz="2400" dirty="0"/>
              <a:t>Texas Department of Transportation (TxDOT)</a:t>
            </a:r>
          </a:p>
          <a:p>
            <a:pPr marL="284162" lvl="1" indent="0">
              <a:spcBef>
                <a:spcPts val="1800"/>
              </a:spcBef>
              <a:buNone/>
            </a:pPr>
            <a:endParaRPr lang="en-US" sz="2400"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5</a:t>
            </a:fld>
            <a:endParaRPr lang="en-US" dirty="0"/>
          </a:p>
        </p:txBody>
      </p:sp>
    </p:spTree>
    <p:extLst>
      <p:ext uri="{BB962C8B-B14F-4D97-AF65-F5344CB8AC3E}">
        <p14:creationId xmlns:p14="http://schemas.microsoft.com/office/powerpoint/2010/main" val="354892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05825" cy="523220"/>
          </a:xfrm>
        </p:spPr>
        <p:txBody>
          <a:bodyPr/>
          <a:lstStyle/>
          <a:p>
            <a:pPr algn="ctr"/>
            <a:r>
              <a:rPr lang="en-US" sz="2800" b="1" cap="all" dirty="0" smtClean="0">
                <a:latin typeface="Franklin Gothic Book" panose="020B0503020102020204" pitchFamily="34" charset="0"/>
              </a:rPr>
              <a:t>Texas unified certification program (TUCP)</a:t>
            </a:r>
            <a:endParaRPr lang="en-US" sz="2800" b="1" cap="all" dirty="0">
              <a:latin typeface="Franklin Gothic Book" panose="020B0503020102020204" pitchFamily="34" charset="0"/>
            </a:endParaRPr>
          </a:p>
        </p:txBody>
      </p:sp>
      <p:sp>
        <p:nvSpPr>
          <p:cNvPr id="3" name="Content Placeholder 2"/>
          <p:cNvSpPr>
            <a:spLocks noGrp="1"/>
          </p:cNvSpPr>
          <p:nvPr>
            <p:ph idx="1"/>
          </p:nvPr>
        </p:nvSpPr>
        <p:spPr/>
        <p:txBody>
          <a:bodyPr>
            <a:normAutofit/>
          </a:bodyPr>
          <a:lstStyle/>
          <a:p>
            <a:pPr lvl="0"/>
            <a:r>
              <a:rPr lang="en-US" dirty="0"/>
              <a:t>The </a:t>
            </a:r>
            <a:r>
              <a:rPr lang="en-US" dirty="0" smtClean="0"/>
              <a:t>TUCP </a:t>
            </a:r>
            <a:r>
              <a:rPr lang="en-US" dirty="0"/>
              <a:t>provides “one stop shopping” for firms seeking certification in the federal DBE program in Texas. </a:t>
            </a:r>
            <a:endParaRPr lang="en-US" dirty="0" smtClean="0"/>
          </a:p>
          <a:p>
            <a:pPr marL="0" lvl="0" indent="0">
              <a:buNone/>
            </a:pPr>
            <a:endParaRPr lang="en-US" sz="4000" dirty="0"/>
          </a:p>
          <a:p>
            <a:pPr lvl="0"/>
            <a:r>
              <a:rPr lang="en-US" dirty="0"/>
              <a:t>A DBE certified by any one of the TUCP member entities is automatically DBE certified with TxDOT. </a:t>
            </a:r>
          </a:p>
          <a:p>
            <a:pPr lvl="0"/>
            <a:endParaRPr lang="en-US" sz="2400" dirty="0" smtClean="0"/>
          </a:p>
          <a:p>
            <a:pPr lvl="0"/>
            <a:r>
              <a:rPr lang="en-US" sz="2400" dirty="0" smtClean="0"/>
              <a:t>Only </a:t>
            </a:r>
            <a:r>
              <a:rPr lang="en-US" sz="2400" dirty="0"/>
              <a:t>those DBEs listed in the TUCP DBE Directory are eligible to be used </a:t>
            </a:r>
            <a:r>
              <a:rPr lang="en-US" sz="2400" dirty="0" smtClean="0"/>
              <a:t>for DBE goal </a:t>
            </a:r>
            <a:r>
              <a:rPr lang="en-US" sz="2400" dirty="0"/>
              <a:t>attainment</a:t>
            </a:r>
            <a:r>
              <a:rPr lang="en-US" sz="2400" dirty="0" smtClean="0"/>
              <a:t>.</a:t>
            </a:r>
          </a:p>
          <a:p>
            <a:pPr marL="284162" lvl="1" indent="0">
              <a:spcBef>
                <a:spcPts val="1800"/>
              </a:spcBef>
              <a:buNone/>
            </a:pPr>
            <a:endParaRPr lang="en-US" sz="2400"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6</a:t>
            </a:fld>
            <a:endParaRPr lang="en-US" dirty="0"/>
          </a:p>
        </p:txBody>
      </p:sp>
    </p:spTree>
    <p:extLst>
      <p:ext uri="{BB962C8B-B14F-4D97-AF65-F5344CB8AC3E}">
        <p14:creationId xmlns:p14="http://schemas.microsoft.com/office/powerpoint/2010/main" val="1226872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05825" cy="523220"/>
          </a:xfrm>
        </p:spPr>
        <p:txBody>
          <a:bodyPr/>
          <a:lstStyle/>
          <a:p>
            <a:pPr algn="ctr"/>
            <a:r>
              <a:rPr lang="en-US" sz="2800" b="1" cap="all" dirty="0" smtClean="0">
                <a:latin typeface="Franklin Gothic Book" panose="020B0503020102020204" pitchFamily="34" charset="0"/>
              </a:rPr>
              <a:t>Texas unified certification program (TUCP)</a:t>
            </a:r>
            <a:endParaRPr lang="en-US" sz="2800" b="1" cap="all" dirty="0">
              <a:latin typeface="Franklin Gothic Book" panose="020B0503020102020204" pitchFamily="34" charset="0"/>
            </a:endParaRPr>
          </a:p>
        </p:txBody>
      </p:sp>
      <p:sp>
        <p:nvSpPr>
          <p:cNvPr id="3" name="Content Placeholder 2"/>
          <p:cNvSpPr>
            <a:spLocks noGrp="1"/>
          </p:cNvSpPr>
          <p:nvPr>
            <p:ph idx="1"/>
          </p:nvPr>
        </p:nvSpPr>
        <p:spPr/>
        <p:txBody>
          <a:bodyPr>
            <a:normAutofit/>
          </a:bodyPr>
          <a:lstStyle/>
          <a:p>
            <a:pPr lvl="0"/>
            <a:r>
              <a:rPr lang="en-US" dirty="0" smtClean="0"/>
              <a:t>The </a:t>
            </a:r>
            <a:r>
              <a:rPr lang="en-US" dirty="0"/>
              <a:t>TUCP Directory lists the firm’s name, address, phone number, and the most specific North American Industry Classification System (NAICS) code to describe the principal goods or services the DBE will provide. </a:t>
            </a:r>
            <a:endParaRPr lang="en-US" dirty="0" smtClean="0"/>
          </a:p>
          <a:p>
            <a:pPr marL="0" lvl="0" indent="0">
              <a:buNone/>
            </a:pPr>
            <a:endParaRPr lang="en-US" dirty="0"/>
          </a:p>
          <a:p>
            <a:pPr lvl="0"/>
            <a:r>
              <a:rPr lang="en-US" dirty="0"/>
              <a:t>The TUCP Directory is located in the Diversity Management System (DMS) located on TxDOT’s website at https://</a:t>
            </a:r>
            <a:r>
              <a:rPr lang="en-US" dirty="0" smtClean="0"/>
              <a:t>txdot.txdotcms.com/.</a:t>
            </a:r>
            <a:endParaRPr lang="en-US" dirty="0"/>
          </a:p>
          <a:p>
            <a:pPr marL="284162" lvl="1" indent="0">
              <a:spcBef>
                <a:spcPts val="1800"/>
              </a:spcBef>
              <a:buNone/>
            </a:pPr>
            <a:endParaRPr lang="en-US" sz="2400"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7</a:t>
            </a:fld>
            <a:endParaRPr lang="en-US" dirty="0"/>
          </a:p>
        </p:txBody>
      </p:sp>
    </p:spTree>
    <p:extLst>
      <p:ext uri="{BB962C8B-B14F-4D97-AF65-F5344CB8AC3E}">
        <p14:creationId xmlns:p14="http://schemas.microsoft.com/office/powerpoint/2010/main" val="3148092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05825" cy="523220"/>
          </a:xfrm>
        </p:spPr>
        <p:txBody>
          <a:bodyPr/>
          <a:lstStyle/>
          <a:p>
            <a:pPr algn="ctr"/>
            <a:r>
              <a:rPr lang="en-US" sz="2800" b="1" cap="all" dirty="0" smtClean="0">
                <a:latin typeface="Franklin Gothic Book" panose="020B0503020102020204" pitchFamily="34" charset="0"/>
              </a:rPr>
              <a:t>NAICS Codes</a:t>
            </a:r>
            <a:endParaRPr lang="en-US" sz="2800" b="1" cap="all" dirty="0">
              <a:latin typeface="Franklin Gothic Book" panose="020B0503020102020204" pitchFamily="34" charset="0"/>
            </a:endParaRPr>
          </a:p>
        </p:txBody>
      </p:sp>
      <p:sp>
        <p:nvSpPr>
          <p:cNvPr id="3" name="Content Placeholder 2"/>
          <p:cNvSpPr>
            <a:spLocks noGrp="1"/>
          </p:cNvSpPr>
          <p:nvPr>
            <p:ph idx="1"/>
          </p:nvPr>
        </p:nvSpPr>
        <p:spPr>
          <a:xfrm>
            <a:off x="381000" y="914400"/>
            <a:ext cx="8477250" cy="5181600"/>
          </a:xfrm>
        </p:spPr>
        <p:txBody>
          <a:bodyPr>
            <a:normAutofit fontScale="92500" lnSpcReduction="10000"/>
          </a:bodyPr>
          <a:lstStyle/>
          <a:p>
            <a:pPr marL="284162" lvl="1" indent="0">
              <a:spcBef>
                <a:spcPts val="1800"/>
              </a:spcBef>
              <a:buNone/>
            </a:pPr>
            <a:r>
              <a:rPr lang="en-US" sz="2400" dirty="0" smtClean="0"/>
              <a:t>49 CFR Part 26.71(n)(1-2)</a:t>
            </a:r>
          </a:p>
          <a:p>
            <a:pPr lvl="1">
              <a:spcBef>
                <a:spcPts val="1800"/>
              </a:spcBef>
              <a:buFont typeface="Wingdings" panose="05000000000000000000" pitchFamily="2" charset="2"/>
              <a:buChar char="§"/>
            </a:pPr>
            <a:r>
              <a:rPr lang="en-US" sz="2400" dirty="0"/>
              <a:t>The types of work a firm can perform </a:t>
            </a:r>
            <a:r>
              <a:rPr lang="en-US" sz="2400" dirty="0" smtClean="0"/>
              <a:t>must </a:t>
            </a:r>
            <a:r>
              <a:rPr lang="en-US" sz="2400" dirty="0"/>
              <a:t>be described in terms of the most specific available NAICS code for that type of work. </a:t>
            </a:r>
            <a:endParaRPr lang="en-US" sz="2400" dirty="0" smtClean="0"/>
          </a:p>
          <a:p>
            <a:pPr lvl="1">
              <a:spcBef>
                <a:spcPts val="1800"/>
              </a:spcBef>
              <a:buFont typeface="Wingdings" panose="05000000000000000000" pitchFamily="2" charset="2"/>
              <a:buChar char="§"/>
            </a:pPr>
            <a:r>
              <a:rPr lang="en-US" sz="2400" dirty="0" smtClean="0"/>
              <a:t>In </a:t>
            </a:r>
            <a:r>
              <a:rPr lang="en-US" sz="2400" dirty="0"/>
              <a:t>addition to </a:t>
            </a:r>
            <a:r>
              <a:rPr lang="en-US" sz="2400" dirty="0" smtClean="0"/>
              <a:t>NAICS </a:t>
            </a:r>
            <a:r>
              <a:rPr lang="en-US" sz="2400" dirty="0"/>
              <a:t>code, </a:t>
            </a:r>
            <a:r>
              <a:rPr lang="en-US" sz="2400" dirty="0" smtClean="0"/>
              <a:t>a </a:t>
            </a:r>
            <a:r>
              <a:rPr lang="en-US" sz="2400" dirty="0"/>
              <a:t>descriptor from a classification scheme of equivalent detail and </a:t>
            </a:r>
            <a:r>
              <a:rPr lang="en-US" sz="2400" dirty="0" smtClean="0"/>
              <a:t>specificity may be applied.</a:t>
            </a:r>
          </a:p>
          <a:p>
            <a:pPr lvl="1">
              <a:spcBef>
                <a:spcPts val="1800"/>
              </a:spcBef>
              <a:buFont typeface="Wingdings" panose="05000000000000000000" pitchFamily="2" charset="2"/>
              <a:buChar char="§"/>
            </a:pPr>
            <a:r>
              <a:rPr lang="en-US" sz="2400" dirty="0"/>
              <a:t>A correct NAICS code is one that describes, as specifically as possible, the principal goods or services which the firm would provide to DOT recipients. Multiple NAICS codes may be assigned where appropriate. </a:t>
            </a:r>
            <a:endParaRPr lang="en-US" sz="2400" dirty="0" smtClean="0"/>
          </a:p>
          <a:p>
            <a:pPr lvl="1">
              <a:spcBef>
                <a:spcPts val="1800"/>
              </a:spcBef>
              <a:buFont typeface="Wingdings" panose="05000000000000000000" pitchFamily="2" charset="2"/>
              <a:buChar char="§"/>
            </a:pPr>
            <a:r>
              <a:rPr lang="en-US" sz="2400" dirty="0"/>
              <a:t>Firms and recipients must check carefully to make sure that the NAICS codes cited in a certification are kept up-to-date and accurately reflect work which the UCP has determined the firm's owners can control. </a:t>
            </a:r>
            <a:endParaRPr lang="en-US" sz="2400" dirty="0" smtClean="0"/>
          </a:p>
          <a:p>
            <a:pPr lvl="1">
              <a:spcBef>
                <a:spcPts val="1800"/>
              </a:spcBef>
              <a:buFont typeface="Wingdings" panose="05000000000000000000" pitchFamily="2" charset="2"/>
              <a:buChar char="§"/>
            </a:pPr>
            <a:endParaRPr lang="en-US" sz="2400" dirty="0" smtClean="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8</a:t>
            </a:fld>
            <a:endParaRPr lang="en-US" dirty="0"/>
          </a:p>
        </p:txBody>
      </p:sp>
    </p:spTree>
    <p:extLst>
      <p:ext uri="{BB962C8B-B14F-4D97-AF65-F5344CB8AC3E}">
        <p14:creationId xmlns:p14="http://schemas.microsoft.com/office/powerpoint/2010/main" val="3529341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05825" cy="523220"/>
          </a:xfrm>
        </p:spPr>
        <p:txBody>
          <a:bodyPr/>
          <a:lstStyle/>
          <a:p>
            <a:pPr algn="ctr"/>
            <a:r>
              <a:rPr lang="en-US" sz="2800" b="1" cap="all" dirty="0" smtClean="0">
                <a:latin typeface="Franklin Gothic Book" panose="020B0503020102020204" pitchFamily="34" charset="0"/>
              </a:rPr>
              <a:t>NAICS Codes</a:t>
            </a:r>
            <a:endParaRPr lang="en-US" sz="2800" b="1" cap="all" dirty="0">
              <a:latin typeface="Franklin Gothic Book" panose="020B0503020102020204" pitchFamily="34" charset="0"/>
            </a:endParaRPr>
          </a:p>
        </p:txBody>
      </p:sp>
      <p:sp>
        <p:nvSpPr>
          <p:cNvPr id="3" name="Content Placeholder 2"/>
          <p:cNvSpPr>
            <a:spLocks noGrp="1"/>
          </p:cNvSpPr>
          <p:nvPr>
            <p:ph idx="1"/>
          </p:nvPr>
        </p:nvSpPr>
        <p:spPr>
          <a:xfrm>
            <a:off x="381000" y="762000"/>
            <a:ext cx="8477250" cy="5334000"/>
          </a:xfrm>
        </p:spPr>
        <p:txBody>
          <a:bodyPr>
            <a:normAutofit fontScale="70000" lnSpcReduction="20000"/>
          </a:bodyPr>
          <a:lstStyle/>
          <a:p>
            <a:pPr marL="284162" lvl="1" indent="0">
              <a:spcBef>
                <a:spcPts val="1800"/>
              </a:spcBef>
              <a:buNone/>
            </a:pPr>
            <a:r>
              <a:rPr lang="en-US" sz="2400" dirty="0" smtClean="0"/>
              <a:t>POPULAR NAICS Codes</a:t>
            </a:r>
          </a:p>
          <a:p>
            <a:pPr lvl="1">
              <a:spcBef>
                <a:spcPts val="1800"/>
              </a:spcBef>
              <a:buFont typeface="Wingdings" panose="05000000000000000000" pitchFamily="2" charset="2"/>
              <a:buChar char="§"/>
            </a:pPr>
            <a:r>
              <a:rPr lang="en-US" sz="2200" dirty="0" smtClean="0"/>
              <a:t>237310 – Highway, Street, &amp; Bridge Construction</a:t>
            </a:r>
          </a:p>
          <a:p>
            <a:pPr lvl="1">
              <a:spcBef>
                <a:spcPts val="1800"/>
              </a:spcBef>
              <a:buFont typeface="Wingdings" panose="05000000000000000000" pitchFamily="2" charset="2"/>
              <a:buChar char="§"/>
            </a:pPr>
            <a:r>
              <a:rPr lang="en-US" sz="2200" dirty="0" smtClean="0"/>
              <a:t>237310 – Asphalt Paving (i.e. highway, road, street, public sidewalk)</a:t>
            </a:r>
          </a:p>
          <a:p>
            <a:pPr lvl="1">
              <a:spcBef>
                <a:spcPts val="1800"/>
              </a:spcBef>
              <a:buFont typeface="Wingdings" panose="05000000000000000000" pitchFamily="2" charset="2"/>
              <a:buChar char="§"/>
            </a:pPr>
            <a:r>
              <a:rPr lang="en-US" sz="2200" dirty="0" smtClean="0"/>
              <a:t>237310  - Concrete Paving (i.e., highway, road, street, public sidewalk)</a:t>
            </a:r>
          </a:p>
          <a:p>
            <a:pPr lvl="1">
              <a:spcBef>
                <a:spcPts val="1800"/>
              </a:spcBef>
              <a:buFont typeface="Wingdings" panose="05000000000000000000" pitchFamily="2" charset="2"/>
              <a:buChar char="§"/>
            </a:pPr>
            <a:r>
              <a:rPr lang="en-US" sz="2200" dirty="0" smtClean="0"/>
              <a:t>237310 – Guardrail Construction</a:t>
            </a:r>
          </a:p>
          <a:p>
            <a:pPr lvl="1">
              <a:spcBef>
                <a:spcPts val="1800"/>
              </a:spcBef>
              <a:buFont typeface="Wingdings" panose="05000000000000000000" pitchFamily="2" charset="2"/>
              <a:buChar char="§"/>
            </a:pPr>
            <a:r>
              <a:rPr lang="en-US" sz="2200" dirty="0" smtClean="0"/>
              <a:t>238120 – Structural Steel and Precast Concrete Contractors</a:t>
            </a:r>
          </a:p>
          <a:p>
            <a:pPr lvl="1">
              <a:spcBef>
                <a:spcPts val="1800"/>
              </a:spcBef>
              <a:buFont typeface="Wingdings" panose="05000000000000000000" pitchFamily="2" charset="2"/>
              <a:buChar char="§"/>
            </a:pPr>
            <a:r>
              <a:rPr lang="en-US" sz="2200" dirty="0" smtClean="0"/>
              <a:t>238210 – Electrical Contracting</a:t>
            </a:r>
          </a:p>
          <a:p>
            <a:pPr lvl="1">
              <a:spcBef>
                <a:spcPts val="1800"/>
              </a:spcBef>
              <a:buFont typeface="Wingdings" panose="05000000000000000000" pitchFamily="2" charset="2"/>
              <a:buChar char="§"/>
            </a:pPr>
            <a:r>
              <a:rPr lang="en-US" sz="2200" dirty="0" smtClean="0"/>
              <a:t>238910 – Drill Shaft (i.e., drilled building foundations) Construction</a:t>
            </a:r>
          </a:p>
          <a:p>
            <a:pPr lvl="1">
              <a:spcBef>
                <a:spcPts val="1800"/>
              </a:spcBef>
              <a:buFont typeface="Wingdings" panose="05000000000000000000" pitchFamily="2" charset="2"/>
              <a:buChar char="§"/>
            </a:pPr>
            <a:r>
              <a:rPr lang="en-US" sz="2200" dirty="0" smtClean="0"/>
              <a:t>238990 – All Other Specialty Trade Contractors</a:t>
            </a:r>
          </a:p>
          <a:p>
            <a:pPr lvl="1">
              <a:spcBef>
                <a:spcPts val="1800"/>
              </a:spcBef>
              <a:buFont typeface="Wingdings" panose="05000000000000000000" pitchFamily="2" charset="2"/>
              <a:buChar char="§"/>
            </a:pPr>
            <a:r>
              <a:rPr lang="en-US" sz="2200" dirty="0" smtClean="0"/>
              <a:t>423320 – Brick, Stone, and Related Construction Material Merchant Wholesalers</a:t>
            </a:r>
          </a:p>
          <a:p>
            <a:pPr lvl="1">
              <a:spcBef>
                <a:spcPts val="1800"/>
              </a:spcBef>
              <a:buFont typeface="Wingdings" panose="05000000000000000000" pitchFamily="2" charset="2"/>
              <a:buChar char="§"/>
            </a:pPr>
            <a:r>
              <a:rPr lang="en-US" sz="2200" dirty="0" smtClean="0"/>
              <a:t>484121 – General Freight Trucking, Long-Distance, Truckload</a:t>
            </a:r>
          </a:p>
          <a:p>
            <a:pPr lvl="1">
              <a:spcBef>
                <a:spcPts val="1800"/>
              </a:spcBef>
              <a:buFont typeface="Wingdings" panose="05000000000000000000" pitchFamily="2" charset="2"/>
              <a:buChar char="§"/>
            </a:pPr>
            <a:r>
              <a:rPr lang="en-US" sz="2200" dirty="0" smtClean="0"/>
              <a:t>541330 – Engineering Services</a:t>
            </a:r>
          </a:p>
          <a:p>
            <a:pPr lvl="1">
              <a:spcBef>
                <a:spcPts val="1800"/>
              </a:spcBef>
              <a:buFont typeface="Wingdings" panose="05000000000000000000" pitchFamily="2" charset="2"/>
              <a:buChar char="§"/>
            </a:pPr>
            <a:r>
              <a:rPr lang="en-US" sz="2200" dirty="0" smtClean="0"/>
              <a:t>561730 – Landscaping Services</a:t>
            </a:r>
          </a:p>
          <a:p>
            <a:pPr lvl="1">
              <a:spcBef>
                <a:spcPts val="1800"/>
              </a:spcBef>
              <a:buFont typeface="Wingdings" panose="05000000000000000000" pitchFamily="2" charset="2"/>
              <a:buChar char="§"/>
            </a:pPr>
            <a:endParaRPr lang="en-US" sz="2400" dirty="0" smtClean="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9</a:t>
            </a:fld>
            <a:endParaRPr lang="en-US" dirty="0"/>
          </a:p>
        </p:txBody>
      </p:sp>
    </p:spTree>
    <p:extLst>
      <p:ext uri="{BB962C8B-B14F-4D97-AF65-F5344CB8AC3E}">
        <p14:creationId xmlns:p14="http://schemas.microsoft.com/office/powerpoint/2010/main" val="2122483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theme1.xml><?xml version="1.0" encoding="utf-8"?>
<a:theme xmlns:a="http://schemas.openxmlformats.org/drawingml/2006/main" name="MASTER_powerpoint_template[1]">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MASTER_powerpoint_template[1]</Template>
  <TotalTime>2802</TotalTime>
  <Words>2383</Words>
  <Application>Microsoft Office PowerPoint</Application>
  <PresentationFormat>On-screen Show (4:3)</PresentationFormat>
  <Paragraphs>336</Paragraphs>
  <Slides>35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MASTER_powerpoint_template[1]</vt:lpstr>
      <vt:lpstr>think-cell Slide</vt:lpstr>
      <vt:lpstr>DISADVANTAGED BUSINESS ENTERPRISE (DBE) program</vt:lpstr>
      <vt:lpstr>civil rights DIVISION</vt:lpstr>
      <vt:lpstr>Regulatory Authority</vt:lpstr>
      <vt:lpstr>Disadvantaged business enterprise</vt:lpstr>
      <vt:lpstr>Texas unified certification program (TUCP)</vt:lpstr>
      <vt:lpstr>Texas unified certification program (TUCP)</vt:lpstr>
      <vt:lpstr>Texas unified certification program (TUCP)</vt:lpstr>
      <vt:lpstr>NAICS Codes</vt:lpstr>
      <vt:lpstr>NAICS Codes</vt:lpstr>
      <vt:lpstr>TXDOT WORK CATEGORIES</vt:lpstr>
      <vt:lpstr>TXDOT WORK CATEGORIES</vt:lpstr>
      <vt:lpstr>GOAL ATTAINMENT &amp; UTILIZATION PLANS</vt:lpstr>
      <vt:lpstr>GOAL ATTAINMENT &amp; UTILIZATION PLANS</vt:lpstr>
      <vt:lpstr>GOAL CREDIT &amp; COUNTING</vt:lpstr>
      <vt:lpstr>GOAL CREDIT &amp; COUNTING</vt:lpstr>
      <vt:lpstr>GOAL CREDIT &amp; COUNTING</vt:lpstr>
      <vt:lpstr>COMMERCIALLY USEFUL FUNCTION (CUF)</vt:lpstr>
      <vt:lpstr>COMMERCIALLY USEFUL FUNCTION (CUF)</vt:lpstr>
      <vt:lpstr>COMMERCIALLY USEFUL FUNCTION (CUF)</vt:lpstr>
      <vt:lpstr>COMMERCIALLY USEFUL FUNCTION (CUF)</vt:lpstr>
      <vt:lpstr>TERMINATION &amp; SUBSTITUTION</vt:lpstr>
      <vt:lpstr>TERMINATION &amp; SUBSTITUTION</vt:lpstr>
      <vt:lpstr>PowerPoint Presentation</vt:lpstr>
      <vt:lpstr>GOOD FAITH EFFORTS (GFE)</vt:lpstr>
      <vt:lpstr>PROMPT PAYMENT</vt:lpstr>
      <vt:lpstr>PROMPT PAYMENT</vt:lpstr>
      <vt:lpstr>RESOURCES</vt:lpstr>
      <vt:lpstr>RESOURCES</vt:lpstr>
      <vt:lpstr>RESOURCES</vt:lpstr>
      <vt:lpstr>RESOURCES</vt:lpstr>
      <vt:lpstr>RESOURCES</vt:lpstr>
      <vt:lpstr>RESOURCES</vt:lpstr>
      <vt:lpstr>RESOURCES</vt:lpstr>
      <vt:lpstr>RESOURCES</vt:lpstr>
      <vt:lpstr>QUESTIONS</vt:lpstr>
    </vt:vector>
  </TitlesOfParts>
  <Company>TxDOT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DISADVANTAGED BUSINESS ENTERPRISE program (dbe)</dc:title>
  <dc:creator>Martha.Arnold@txdot.gov</dc:creator>
  <dc:description>Some information taken from presentation made by Teresa Banks, USDOT FHWA</dc:description>
  <cp:lastModifiedBy>Debra Wells</cp:lastModifiedBy>
  <cp:revision>156</cp:revision>
  <cp:lastPrinted>2016-03-21T22:29:21Z</cp:lastPrinted>
  <dcterms:created xsi:type="dcterms:W3CDTF">2014-01-21T22:45:52Z</dcterms:created>
  <dcterms:modified xsi:type="dcterms:W3CDTF">2019-03-22T14:37:41Z</dcterms:modified>
</cp:coreProperties>
</file>