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8" r:id="rId4"/>
  </p:sldMasterIdLst>
  <p:notesMasterIdLst>
    <p:notesMasterId r:id="rId18"/>
  </p:notesMasterIdLst>
  <p:handoutMasterIdLst>
    <p:handoutMasterId r:id="rId19"/>
  </p:handoutMasterIdLst>
  <p:sldIdLst>
    <p:sldId id="306" r:id="rId5"/>
    <p:sldId id="410" r:id="rId6"/>
    <p:sldId id="460" r:id="rId7"/>
    <p:sldId id="473" r:id="rId8"/>
    <p:sldId id="457" r:id="rId9"/>
    <p:sldId id="443" r:id="rId10"/>
    <p:sldId id="464" r:id="rId11"/>
    <p:sldId id="469" r:id="rId12"/>
    <p:sldId id="459" r:id="rId13"/>
    <p:sldId id="468" r:id="rId14"/>
    <p:sldId id="472" r:id="rId15"/>
    <p:sldId id="474" r:id="rId16"/>
    <p:sldId id="475" r:id="rId17"/>
  </p:sldIdLst>
  <p:sldSz cx="9144000" cy="6858000" type="letter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156">
          <p15:clr>
            <a:srgbClr val="A4A3A4"/>
          </p15:clr>
        </p15:guide>
        <p15:guide id="2" pos="374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FC10"/>
    <a:srgbClr val="0C0D6E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>
        <p:scale>
          <a:sx n="91" d="100"/>
          <a:sy n="91" d="100"/>
        </p:scale>
        <p:origin x="-725" y="-58"/>
      </p:cViewPr>
      <p:guideLst>
        <p:guide orient="horz" pos="4156"/>
        <p:guide pos="3742"/>
      </p:guideLst>
    </p:cSldViewPr>
  </p:slideViewPr>
  <p:outlineViewPr>
    <p:cViewPr>
      <p:scale>
        <a:sx n="33" d="100"/>
        <a:sy n="33" d="100"/>
      </p:scale>
      <p:origin x="0" y="53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3038475" cy="464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616" tIns="46808" rIns="93616" bIns="46808" numCol="1" anchor="t" anchorCtr="0" compatLnSpc="1">
            <a:prstTxWarp prst="textNoShape">
              <a:avLst/>
            </a:prstTxWarp>
          </a:bodyPr>
          <a:lstStyle>
            <a:lvl1pPr defTabSz="468313">
              <a:defRPr sz="1200">
                <a:ea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0339" y="0"/>
            <a:ext cx="3038475" cy="464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616" tIns="46808" rIns="93616" bIns="46808" numCol="1" anchor="t" anchorCtr="0" compatLnSpc="1">
            <a:prstTxWarp prst="textNoShape">
              <a:avLst/>
            </a:prstTxWarp>
          </a:bodyPr>
          <a:lstStyle>
            <a:lvl1pPr algn="r" defTabSz="468313">
              <a:defRPr sz="1200"/>
            </a:lvl1pPr>
          </a:lstStyle>
          <a:p>
            <a:fld id="{B7EE8007-E1AD-4F4B-83DA-56E7FCD8A72E}" type="datetime1">
              <a:rPr lang="en-US"/>
              <a:pPr/>
              <a:t>9/24/2019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8830321"/>
            <a:ext cx="3038475" cy="464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616" tIns="46808" rIns="93616" bIns="46808" numCol="1" anchor="b" anchorCtr="0" compatLnSpc="1">
            <a:prstTxWarp prst="textNoShape">
              <a:avLst/>
            </a:prstTxWarp>
          </a:bodyPr>
          <a:lstStyle>
            <a:lvl1pPr defTabSz="468313">
              <a:defRPr sz="1200">
                <a:ea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0339" y="8830321"/>
            <a:ext cx="3038475" cy="464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616" tIns="46808" rIns="93616" bIns="46808" numCol="1" anchor="b" anchorCtr="0" compatLnSpc="1">
            <a:prstTxWarp prst="textNoShape">
              <a:avLst/>
            </a:prstTxWarp>
          </a:bodyPr>
          <a:lstStyle>
            <a:lvl1pPr algn="r" defTabSz="468313">
              <a:defRPr sz="1200"/>
            </a:lvl1pPr>
          </a:lstStyle>
          <a:p>
            <a:fld id="{F3BACF48-709A-4F32-B16E-2E09DE6A306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6700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4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616" tIns="46808" rIns="93616" bIns="46808" numCol="1" anchor="t" anchorCtr="0" compatLnSpc="1">
            <a:prstTxWarp prst="textNoShape">
              <a:avLst/>
            </a:prstTxWarp>
          </a:bodyPr>
          <a:lstStyle>
            <a:lvl1pPr defTabSz="468313">
              <a:defRPr sz="1200">
                <a:latin typeface="Calibri" charset="0"/>
                <a:ea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0"/>
            <a:ext cx="3038475" cy="464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616" tIns="46808" rIns="93616" bIns="46808" numCol="1" anchor="t" anchorCtr="0" compatLnSpc="1">
            <a:prstTxWarp prst="textNoShape">
              <a:avLst/>
            </a:prstTxWarp>
          </a:bodyPr>
          <a:lstStyle>
            <a:lvl1pPr algn="r" defTabSz="468313">
              <a:defRPr sz="1200">
                <a:latin typeface="Calibri" charset="0"/>
              </a:defRPr>
            </a:lvl1pPr>
          </a:lstStyle>
          <a:p>
            <a:fld id="{3170522A-A9B9-4C82-BF48-011FFA91E37B}" type="datetime1">
              <a:rPr lang="en-US"/>
              <a:pPr/>
              <a:t>9/24/2019</a:t>
            </a:fld>
            <a:endParaRPr lang="en-US" dirty="0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5160"/>
            <a:ext cx="5607050" cy="4183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616" tIns="46808" rIns="93616" bIns="468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0321"/>
            <a:ext cx="3038475" cy="464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616" tIns="46808" rIns="93616" bIns="46808" numCol="1" anchor="b" anchorCtr="0" compatLnSpc="1">
            <a:prstTxWarp prst="textNoShape">
              <a:avLst/>
            </a:prstTxWarp>
          </a:bodyPr>
          <a:lstStyle>
            <a:lvl1pPr defTabSz="468313">
              <a:defRPr sz="1200">
                <a:latin typeface="Calibri" charset="0"/>
                <a:ea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830321"/>
            <a:ext cx="3038475" cy="464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616" tIns="46808" rIns="93616" bIns="46808" numCol="1" anchor="b" anchorCtr="0" compatLnSpc="1">
            <a:prstTxWarp prst="textNoShape">
              <a:avLst/>
            </a:prstTxWarp>
          </a:bodyPr>
          <a:lstStyle>
            <a:lvl1pPr algn="r" defTabSz="468313">
              <a:defRPr sz="1200">
                <a:latin typeface="Calibri" charset="0"/>
              </a:defRPr>
            </a:lvl1pPr>
          </a:lstStyle>
          <a:p>
            <a:fld id="{2773DFB3-424D-4300-8FBB-499BB04561F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5474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interval_bg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5" y="304800"/>
            <a:ext cx="8515350" cy="529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Rectangle 5"/>
          <p:cNvGrpSpPr>
            <a:grpSpLocks/>
          </p:cNvGrpSpPr>
          <p:nvPr/>
        </p:nvGrpSpPr>
        <p:grpSpPr bwMode="auto">
          <a:xfrm>
            <a:off x="311150" y="944563"/>
            <a:ext cx="8521700" cy="1768475"/>
            <a:chOff x="196" y="595"/>
            <a:chExt cx="5368" cy="1114"/>
          </a:xfrm>
        </p:grpSpPr>
        <p:pic>
          <p:nvPicPr>
            <p:cNvPr id="6" name="Rectangle 5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96" y="595"/>
              <a:ext cx="5368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198" y="599"/>
              <a:ext cx="5364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ea typeface="Arial" charset="0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314325" y="5638800"/>
            <a:ext cx="8515350" cy="1588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14325" y="6553200"/>
            <a:ext cx="8515350" cy="1588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5" descr="dnb_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20038" y="5807075"/>
            <a:ext cx="5810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720000" y="951484"/>
            <a:ext cx="7780644" cy="1752600"/>
          </a:xfrm>
          <a:prstGeom prst="rect">
            <a:avLst/>
          </a:prstGeom>
        </p:spPr>
        <p:txBody>
          <a:bodyPr vert="horz" bIns="180000" anchor="b"/>
          <a:lstStyle>
            <a:lvl1pPr algn="l">
              <a:defRPr sz="36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23" name="Subtitle 2"/>
          <p:cNvSpPr>
            <a:spLocks noGrp="1"/>
          </p:cNvSpPr>
          <p:nvPr>
            <p:ph type="subTitle" idx="1"/>
          </p:nvPr>
        </p:nvSpPr>
        <p:spPr>
          <a:xfrm>
            <a:off x="720000" y="2970784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/>
              <a:t>Click to edit Master subtitle style</a:t>
            </a:r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720725" y="59213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header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7500" y="0"/>
            <a:ext cx="8509000" cy="137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interval_bg.jpg"/>
          <p:cNvPicPr>
            <a:picLocks noChangeAspect="1"/>
          </p:cNvPicPr>
          <p:nvPr/>
        </p:nvPicPr>
        <p:blipFill>
          <a:blip r:embed="rId3"/>
          <a:srcRect t="6470" b="12938"/>
          <a:stretch>
            <a:fillRect/>
          </a:stretch>
        </p:blipFill>
        <p:spPr bwMode="auto">
          <a:xfrm>
            <a:off x="314325" y="1676400"/>
            <a:ext cx="8515350" cy="426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762000" y="2133600"/>
            <a:ext cx="7620000" cy="32004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Arial"/>
                <a:cs typeface="Arial"/>
              </a:defRPr>
            </a:lvl1pPr>
            <a:lvl2pPr marL="0" indent="0">
              <a:buFontTx/>
              <a:buNone/>
              <a:defRPr>
                <a:solidFill>
                  <a:schemeClr val="bg1"/>
                </a:solidFill>
              </a:defRPr>
            </a:lvl2pPr>
            <a:lvl3pPr marL="0" indent="0">
              <a:buFontTx/>
              <a:buNone/>
              <a:defRPr>
                <a:solidFill>
                  <a:schemeClr val="bg1"/>
                </a:solidFill>
              </a:defRPr>
            </a:lvl3pPr>
            <a:lvl4pPr marL="0" indent="0">
              <a:buFontTx/>
              <a:buNone/>
              <a:defRPr>
                <a:solidFill>
                  <a:schemeClr val="bg1"/>
                </a:solidFill>
              </a:defRPr>
            </a:lvl4pPr>
            <a:lvl5pPr marL="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 sz="1200">
                <a:solidFill>
                  <a:srgbClr val="A6A6A6"/>
                </a:solidFill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C98EFAD9-B9CC-445D-B858-767A0AAE0A9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header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7500" y="0"/>
            <a:ext cx="8509000" cy="137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317500" y="1676400"/>
            <a:ext cx="8509000" cy="3505200"/>
          </a:xfrm>
          <a:prstGeom prst="rect">
            <a:avLst/>
          </a:prstGeom>
        </p:spPr>
        <p:txBody>
          <a:bodyPr vert="horz"/>
          <a:lstStyle>
            <a:lvl1pPr>
              <a:defRPr sz="2400" b="0" i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>
              <a:buFont typeface="Arial"/>
              <a:buChar char="•"/>
              <a:defRPr sz="2000" b="0" i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2pPr>
            <a:lvl3pPr>
              <a:buSzPct val="75000"/>
              <a:buFont typeface="Courier New"/>
              <a:buChar char="o"/>
              <a:defRPr sz="2000" b="0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3pPr>
            <a:lvl4pPr>
              <a:buFont typeface="Arial" pitchFamily="34" charset="0"/>
              <a:buChar char="•"/>
              <a:defRPr sz="2000" b="0" i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4pPr>
            <a:lvl5pPr>
              <a:buFont typeface="Wingdings" charset="2"/>
              <a:buChar char="§"/>
              <a:defRPr sz="2000" b="0" i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17880" y="361436"/>
            <a:ext cx="7530719" cy="1018800"/>
          </a:xfrm>
          <a:prstGeom prst="rect">
            <a:avLst/>
          </a:prstGeom>
        </p:spPr>
        <p:txBody>
          <a:bodyPr vert="horz" anchor="ctr"/>
          <a:lstStyle>
            <a:lvl1pPr algn="l">
              <a:defRPr sz="3200" b="0" i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 sz="1200">
                <a:solidFill>
                  <a:srgbClr val="A6A6A6"/>
                </a:solidFill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E451845B-3F78-4739-9F73-F177C90DFAE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138"/>
            <a:ext cx="7378700" cy="10287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94D7D-9C2C-448A-8CF3-75BBE431AB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7500" y="6356350"/>
            <a:ext cx="57023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A6A6A6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2733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A6A6A6"/>
                </a:solidFill>
              </a:defRPr>
            </a:lvl1pPr>
          </a:lstStyle>
          <a:p>
            <a:fld id="{81F01DF7-057B-438F-99D8-C9D01EE3C002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1" r:id="rId4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charset="0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Geneva" charset="0"/>
          <a:cs typeface="Geneva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Geneva" charset="0"/>
          <a:cs typeface="Geneva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Geneva" charset="0"/>
          <a:cs typeface="Geneva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mycredit.dnb.com/monitor-business-credit/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mycredit.dnb.com/monitor-business-credit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sz="quarter" idx="13"/>
          </p:nvPr>
        </p:nvSpPr>
        <p:spPr bwMode="auto">
          <a:xfrm>
            <a:off x="1331640" y="2329500"/>
            <a:ext cx="6516960" cy="3528392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Arial" charset="0"/>
              <a:buNone/>
            </a:pPr>
            <a:r>
              <a:rPr lang="en-CA" dirty="0">
                <a:solidFill>
                  <a:srgbClr val="595959"/>
                </a:solidFill>
                <a:latin typeface="Arial" charset="0"/>
                <a:cs typeface="Arial" charset="0"/>
              </a:rPr>
              <a:t>Dun &amp; Bradstreet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en-CA" dirty="0">
                <a:solidFill>
                  <a:srgbClr val="595959"/>
                </a:solidFill>
                <a:latin typeface="Arial" charset="0"/>
                <a:cs typeface="Arial" charset="0"/>
              </a:rPr>
              <a:t>Established in 1841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en-CA" dirty="0">
                <a:solidFill>
                  <a:srgbClr val="595959"/>
                </a:solidFill>
                <a:latin typeface="Arial" charset="0"/>
                <a:cs typeface="Arial" charset="0"/>
              </a:rPr>
              <a:t>HQ is in Short Hills, NJ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en-CA" dirty="0">
                <a:solidFill>
                  <a:srgbClr val="595959"/>
                </a:solidFill>
                <a:latin typeface="Arial" charset="0"/>
                <a:cs typeface="Arial" charset="0"/>
              </a:rPr>
              <a:t>1.5 Billion in annual revenue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en-CA" dirty="0">
                <a:solidFill>
                  <a:srgbClr val="595959"/>
                </a:solidFill>
                <a:latin typeface="Arial" charset="0"/>
                <a:cs typeface="Arial" charset="0"/>
              </a:rPr>
              <a:t>Global Footprint 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en-CA" dirty="0">
                <a:solidFill>
                  <a:srgbClr val="595959"/>
                </a:solidFill>
                <a:latin typeface="Arial" charset="0"/>
                <a:cs typeface="Arial" charset="0"/>
              </a:rPr>
              <a:t>Owns 80% of the Market for Business Credit</a:t>
            </a:r>
          </a:p>
          <a:p>
            <a:pPr marL="0" indent="0" algn="ctr" eaLnBrk="1" hangingPunct="1">
              <a:buFont typeface="Arial" charset="0"/>
              <a:buNone/>
            </a:pPr>
            <a:endParaRPr lang="en-CA" dirty="0">
              <a:solidFill>
                <a:srgbClr val="595959"/>
              </a:solidFill>
              <a:latin typeface="Arial" charset="0"/>
              <a:cs typeface="Arial" charset="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17500" y="361950"/>
            <a:ext cx="7531100" cy="1017588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CA" sz="2400" dirty="0">
                <a:solidFill>
                  <a:srgbClr val="0C0D6E"/>
                </a:solidFill>
                <a:latin typeface="Arial" charset="0"/>
                <a:cs typeface="Arial" charset="0"/>
              </a:rPr>
              <a:t>Who is D&amp;B??</a:t>
            </a:r>
          </a:p>
        </p:txBody>
      </p:sp>
      <p:sp>
        <p:nvSpPr>
          <p:cNvPr id="26629" name="Slide Number Placeholder 5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F59B47E-97AE-4769-B893-C51D48F710C8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17500" y="2200349"/>
            <a:ext cx="8509000" cy="5045075"/>
          </a:xfrm>
        </p:spPr>
        <p:txBody>
          <a:bodyPr/>
          <a:lstStyle/>
          <a:p>
            <a:r>
              <a:rPr lang="en-US" sz="1600" b="1" dirty="0">
                <a:solidFill>
                  <a:schemeClr val="tx1"/>
                </a:solidFill>
              </a:rPr>
              <a:t>PAYDEX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PAYMENT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b="1" dirty="0">
                <a:solidFill>
                  <a:schemeClr val="tx1"/>
                </a:solidFill>
              </a:rPr>
              <a:t>SCORE 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b="1" dirty="0">
                <a:solidFill>
                  <a:schemeClr val="tx1"/>
                </a:solidFill>
              </a:rPr>
              <a:t>100</a:t>
            </a:r>
            <a:r>
              <a:rPr lang="en-US" sz="1600" dirty="0">
                <a:solidFill>
                  <a:schemeClr val="tx1"/>
                </a:solidFill>
              </a:rPr>
              <a:t> - Anticipate – </a:t>
            </a:r>
            <a:r>
              <a:rPr lang="en-US" sz="1600" i="1" dirty="0">
                <a:solidFill>
                  <a:schemeClr val="tx1"/>
                </a:solidFill>
              </a:rPr>
              <a:t>Payment detail may state: payments are received prior to date of invoice (Anticipated)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90 - Discount - </a:t>
            </a:r>
            <a:r>
              <a:rPr lang="en-US" sz="1600" i="1" dirty="0">
                <a:solidFill>
                  <a:schemeClr val="tx1"/>
                </a:solidFill>
              </a:rPr>
              <a:t>Payment detail may state: payments are received within trade discount period (Discount) 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80 - Prompt - /</a:t>
            </a:r>
            <a:r>
              <a:rPr lang="en-US" sz="1600" dirty="0" err="1">
                <a:solidFill>
                  <a:schemeClr val="tx1"/>
                </a:solidFill>
              </a:rPr>
              <a:t>i</a:t>
            </a:r>
            <a:r>
              <a:rPr lang="en-US" sz="1600" dirty="0">
                <a:solidFill>
                  <a:schemeClr val="tx1"/>
                </a:solidFill>
              </a:rPr>
              <a:t>&gt;Payment detail may state: payments are received 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within terms granted (Prompt)</a:t>
            </a:r>
          </a:p>
          <a:p>
            <a:r>
              <a:rPr lang="en-US" sz="1600" dirty="0">
                <a:solidFill>
                  <a:schemeClr val="tx1"/>
                </a:solidFill>
              </a:rPr>
              <a:t>70- 15 Days Beyond Terms</a:t>
            </a:r>
          </a:p>
          <a:p>
            <a:r>
              <a:rPr lang="en-US" sz="1600" dirty="0">
                <a:solidFill>
                  <a:schemeClr val="tx1"/>
                </a:solidFill>
              </a:rPr>
              <a:t>60- 22 Days Beyond Terms</a:t>
            </a:r>
          </a:p>
          <a:p>
            <a:r>
              <a:rPr lang="en-US" sz="1600" dirty="0">
                <a:solidFill>
                  <a:schemeClr val="tx1"/>
                </a:solidFill>
              </a:rPr>
              <a:t>50 - 30 Days Beyond Terms</a:t>
            </a:r>
          </a:p>
          <a:p>
            <a:r>
              <a:rPr lang="en-US" sz="1600" dirty="0">
                <a:solidFill>
                  <a:schemeClr val="tx1"/>
                </a:solidFill>
              </a:rPr>
              <a:t>40 - 60 Days Beyond Terms</a:t>
            </a:r>
          </a:p>
          <a:p>
            <a:r>
              <a:rPr lang="en-US" sz="1600" dirty="0">
                <a:solidFill>
                  <a:schemeClr val="tx1"/>
                </a:solidFill>
              </a:rPr>
              <a:t>30 - 90 Days Beyond Terms</a:t>
            </a:r>
          </a:p>
          <a:p>
            <a:r>
              <a:rPr lang="en-US" sz="1600" dirty="0">
                <a:solidFill>
                  <a:schemeClr val="tx1"/>
                </a:solidFill>
              </a:rPr>
              <a:t>20 - 120 Days Beyond</a:t>
            </a:r>
          </a:p>
          <a:p>
            <a:r>
              <a:rPr lang="en-US" sz="1600" dirty="0"/>
              <a:t/>
            </a:r>
            <a:br>
              <a:rPr lang="en-US" sz="16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Payment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51845B-3F78-4739-9F73-F177C90DFAE6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17500" y="1428736"/>
            <a:ext cx="8509000" cy="3505200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PUBLIC FILINGS</a:t>
            </a:r>
          </a:p>
          <a:p>
            <a:r>
              <a:rPr lang="en-US" sz="2000" dirty="0">
                <a:solidFill>
                  <a:schemeClr val="tx1"/>
                </a:solidFill>
              </a:rPr>
              <a:t>The following data is for information purposes only and is not the</a:t>
            </a:r>
          </a:p>
          <a:p>
            <a:r>
              <a:rPr lang="en-US" sz="2000" dirty="0">
                <a:solidFill>
                  <a:schemeClr val="tx1"/>
                </a:solidFill>
              </a:rPr>
              <a:t>official record. Certified copies can only be obtained from the</a:t>
            </a:r>
          </a:p>
          <a:p>
            <a:r>
              <a:rPr lang="en-US" sz="2000" dirty="0">
                <a:solidFill>
                  <a:schemeClr val="tx1"/>
                </a:solidFill>
              </a:rPr>
              <a:t>official source.</a:t>
            </a:r>
          </a:p>
          <a:p>
            <a:r>
              <a:rPr lang="en-US" sz="2000" dirty="0">
                <a:solidFill>
                  <a:schemeClr val="tx1"/>
                </a:solidFill>
              </a:rPr>
              <a:t>-------------------------------------------------------------------------------</a:t>
            </a:r>
          </a:p>
          <a:p>
            <a:r>
              <a:rPr lang="en-US" sz="2000" dirty="0">
                <a:solidFill>
                  <a:schemeClr val="tx1"/>
                </a:solidFill>
              </a:rPr>
              <a:t>-------------------------------------------------------------------------------</a:t>
            </a:r>
          </a:p>
          <a:p>
            <a:r>
              <a:rPr lang="en-US" sz="2000" dirty="0">
                <a:solidFill>
                  <a:schemeClr val="tx1"/>
                </a:solidFill>
              </a:rPr>
              <a:t>* * * SUIT(S) * * *</a:t>
            </a:r>
          </a:p>
          <a:p>
            <a:r>
              <a:rPr lang="en-US" sz="2000" dirty="0">
                <a:solidFill>
                  <a:schemeClr val="tx1"/>
                </a:solidFill>
              </a:rPr>
              <a:t>-------------------------------------------------------------------------------</a:t>
            </a:r>
          </a:p>
          <a:p>
            <a:r>
              <a:rPr lang="en-US" sz="2000" dirty="0">
                <a:solidFill>
                  <a:schemeClr val="tx1"/>
                </a:solidFill>
              </a:rPr>
              <a:t>DOCKET NO.: 859995395</a:t>
            </a:r>
          </a:p>
          <a:p>
            <a:r>
              <a:rPr lang="en-US" sz="2000" dirty="0">
                <a:solidFill>
                  <a:schemeClr val="tx1"/>
                </a:solidFill>
              </a:rPr>
              <a:t>PLAINTIFF: $19,999-SOLBECK STRUCTURES STATUS: Pending</a:t>
            </a:r>
          </a:p>
          <a:p>
            <a:r>
              <a:rPr lang="en-US" sz="2000" dirty="0">
                <a:solidFill>
                  <a:schemeClr val="tx1"/>
                </a:solidFill>
              </a:rPr>
              <a:t>INC DATE STATUS ATTAINED: 05/16/1995</a:t>
            </a:r>
          </a:p>
          <a:p>
            <a:r>
              <a:rPr lang="en-US" sz="2000" dirty="0">
                <a:solidFill>
                  <a:schemeClr val="tx1"/>
                </a:solidFill>
              </a:rPr>
              <a:t>DEFENDANT: WALLBURN'S CONSTRUCTION DATE FILED: 05/16/1995</a:t>
            </a:r>
          </a:p>
          <a:p>
            <a:r>
              <a:rPr lang="en-US" sz="2000" dirty="0">
                <a:solidFill>
                  <a:schemeClr val="tx1"/>
                </a:solidFill>
              </a:rPr>
              <a:t>and OTHERS LATEST INFO RECEIVED: 05/26/1995</a:t>
            </a:r>
          </a:p>
          <a:p>
            <a:r>
              <a:rPr lang="en-US" sz="2000" dirty="0">
                <a:solidFill>
                  <a:schemeClr val="tx1"/>
                </a:solidFill>
              </a:rPr>
              <a:t>WHERE FILED: KING COUNTY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Public Filings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51845B-3F78-4739-9F73-F177C90DFAE6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/>
            <a:r>
              <a:rPr lang="en-US" dirty="0">
                <a:hlinkClick r:id="rId2"/>
              </a:rPr>
              <a:t>D&amp;B Credit Builder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600" b="1" dirty="0"/>
              <a:t>D&amp;B Monitoring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51845B-3F78-4739-9F73-F177C90DFAE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061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/>
            <a:r>
              <a:rPr lang="en-US" dirty="0">
                <a:hlinkClick r:id="rId2"/>
              </a:rPr>
              <a:t>D&amp;B Credit Builder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600" b="1" dirty="0"/>
              <a:t>D&amp;B Monitoring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51845B-3F78-4739-9F73-F177C90DFAE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874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sz="quarter" idx="4294967295"/>
          </p:nvPr>
        </p:nvSpPr>
        <p:spPr bwMode="auto">
          <a:xfrm>
            <a:off x="2411413" y="1857364"/>
            <a:ext cx="5970587" cy="3886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CA" sz="2800" dirty="0">
                <a:cs typeface="Arial" charset="0"/>
              </a:rPr>
              <a:t>Information to assist you in making decisions about customers, prospects, suppliers, and business partners.</a:t>
            </a:r>
          </a:p>
          <a:p>
            <a:pPr marL="0" indent="0" eaLnBrk="1" hangingPunct="1">
              <a:buFontTx/>
              <a:buNone/>
            </a:pPr>
            <a:endParaRPr lang="en-CA" sz="2800" dirty="0">
              <a:cs typeface="Arial" charset="0"/>
            </a:endParaRPr>
          </a:p>
          <a:p>
            <a:pPr marL="0" indent="0" eaLnBrk="1" hangingPunct="1">
              <a:buFontTx/>
              <a:buNone/>
            </a:pPr>
            <a:r>
              <a:rPr lang="en-CA" sz="2800" dirty="0">
                <a:cs typeface="Arial" charset="0"/>
              </a:rPr>
              <a:t>You need deeper insight into</a:t>
            </a:r>
            <a:br>
              <a:rPr lang="en-CA" sz="2800" dirty="0">
                <a:cs typeface="Arial" charset="0"/>
              </a:rPr>
            </a:br>
            <a:r>
              <a:rPr lang="en-CA" sz="2800" dirty="0">
                <a:cs typeface="Arial" charset="0"/>
              </a:rPr>
              <a:t>their current status and where</a:t>
            </a:r>
            <a:br>
              <a:rPr lang="en-CA" sz="2800" dirty="0">
                <a:cs typeface="Arial" charset="0"/>
              </a:rPr>
            </a:br>
            <a:r>
              <a:rPr lang="en-CA" sz="2800" dirty="0">
                <a:cs typeface="Arial" charset="0"/>
              </a:rPr>
              <a:t>they are headed.</a:t>
            </a:r>
            <a:endParaRPr lang="en-US" sz="2800" dirty="0">
              <a:cs typeface="Arial" charset="0"/>
            </a:endParaRPr>
          </a:p>
        </p:txBody>
      </p:sp>
      <p:sp>
        <p:nvSpPr>
          <p:cNvPr id="33795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FFBF696-6102-4CA4-BE0B-60C021AFE3A4}" type="slidenum">
              <a:rPr lang="en-US"/>
              <a:pPr/>
              <a:t>2</a:t>
            </a:fld>
            <a:endParaRPr lang="en-US" dirty="0"/>
          </a:p>
        </p:txBody>
      </p:sp>
      <p:pic>
        <p:nvPicPr>
          <p:cNvPr id="33796" name="Picture 4" descr="deeper_insight_icon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600200"/>
            <a:ext cx="2125663" cy="212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sz="quarter" idx="13"/>
          </p:nvPr>
        </p:nvSpPr>
        <p:spPr bwMode="auto">
          <a:xfrm>
            <a:off x="1331640" y="2472376"/>
            <a:ext cx="6516960" cy="3528392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Arial" charset="0"/>
              <a:buNone/>
            </a:pPr>
            <a:r>
              <a:rPr lang="en-CA" sz="7200" b="1" dirty="0">
                <a:solidFill>
                  <a:srgbClr val="595959"/>
                </a:solidFill>
                <a:latin typeface="Arial" charset="0"/>
                <a:cs typeface="Arial" charset="0"/>
              </a:rPr>
              <a:t>Let’s Discuss</a:t>
            </a:r>
          </a:p>
          <a:p>
            <a:pPr marL="0" indent="0" algn="ctr" eaLnBrk="1" hangingPunct="1">
              <a:buFont typeface="Arial" charset="0"/>
              <a:buNone/>
            </a:pPr>
            <a:endParaRPr lang="en-CA" dirty="0">
              <a:solidFill>
                <a:srgbClr val="595959"/>
              </a:solidFill>
              <a:latin typeface="Arial" charset="0"/>
              <a:cs typeface="Arial" charset="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17500" y="361950"/>
            <a:ext cx="7531100" cy="1017588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CA" sz="2400" dirty="0">
                <a:solidFill>
                  <a:srgbClr val="0C0D6E"/>
                </a:solidFill>
                <a:latin typeface="Arial" charset="0"/>
                <a:cs typeface="Arial" charset="0"/>
              </a:rPr>
              <a:t>How Does D&amp;B Make Money??</a:t>
            </a:r>
            <a:br>
              <a:rPr lang="en-CA" sz="2400" dirty="0">
                <a:solidFill>
                  <a:srgbClr val="0C0D6E"/>
                </a:solidFill>
                <a:latin typeface="Arial" charset="0"/>
                <a:cs typeface="Arial" charset="0"/>
              </a:rPr>
            </a:br>
            <a:r>
              <a:rPr lang="en-CA" sz="2400" dirty="0">
                <a:solidFill>
                  <a:srgbClr val="0C0D6E"/>
                </a:solidFill>
                <a:latin typeface="Arial" charset="0"/>
                <a:cs typeface="Arial" charset="0"/>
              </a:rPr>
              <a:t>How Do they market Themselves??</a:t>
            </a:r>
          </a:p>
        </p:txBody>
      </p:sp>
      <p:sp>
        <p:nvSpPr>
          <p:cNvPr id="26629" name="Slide Number Placeholder 5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F59B47E-97AE-4769-B893-C51D48F710C8}" type="slidenum">
              <a:rPr lang="en-US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636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17500" y="1484784"/>
            <a:ext cx="8509000" cy="3505200"/>
          </a:xfrm>
        </p:spPr>
        <p:txBody>
          <a:bodyPr/>
          <a:lstStyle/>
          <a:p>
            <a:r>
              <a:rPr lang="en-US" sz="4000" dirty="0">
                <a:solidFill>
                  <a:schemeClr val="tx2">
                    <a:lumMod val="75000"/>
                  </a:schemeClr>
                </a:solidFill>
              </a:rPr>
              <a:t>Insurance Companies</a:t>
            </a:r>
          </a:p>
          <a:p>
            <a:r>
              <a:rPr lang="en-US" sz="4000" dirty="0">
                <a:solidFill>
                  <a:schemeClr val="tx2">
                    <a:lumMod val="75000"/>
                  </a:schemeClr>
                </a:solidFill>
              </a:rPr>
              <a:t>Financial Institution</a:t>
            </a:r>
          </a:p>
          <a:p>
            <a:r>
              <a:rPr lang="en-US" sz="4000" dirty="0">
                <a:solidFill>
                  <a:schemeClr val="tx2">
                    <a:lumMod val="75000"/>
                  </a:schemeClr>
                </a:solidFill>
              </a:rPr>
              <a:t>Creditors</a:t>
            </a:r>
          </a:p>
          <a:p>
            <a:r>
              <a:rPr lang="en-US" sz="4000" dirty="0">
                <a:solidFill>
                  <a:schemeClr val="tx2">
                    <a:lumMod val="75000"/>
                  </a:schemeClr>
                </a:solidFill>
              </a:rPr>
              <a:t>Government - SBA</a:t>
            </a:r>
          </a:p>
          <a:p>
            <a:r>
              <a:rPr lang="en-US" sz="4000" dirty="0">
                <a:solidFill>
                  <a:schemeClr val="tx2">
                    <a:lumMod val="75000"/>
                  </a:schemeClr>
                </a:solidFill>
              </a:rPr>
              <a:t>Business  -  Prequalification </a:t>
            </a:r>
          </a:p>
          <a:p>
            <a:r>
              <a:rPr lang="en-US" sz="4000" dirty="0">
                <a:solidFill>
                  <a:schemeClr val="tx2">
                    <a:lumMod val="75000"/>
                  </a:schemeClr>
                </a:solidFill>
              </a:rPr>
              <a:t>Business  -  Sales &amp; Marketing</a:t>
            </a:r>
          </a:p>
          <a:p>
            <a:r>
              <a:rPr lang="en-US" sz="4000" dirty="0">
                <a:solidFill>
                  <a:schemeClr val="tx2">
                    <a:lumMod val="75000"/>
                  </a:schemeClr>
                </a:solidFill>
              </a:rPr>
              <a:t>Others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Who use Dun &amp; Bradstreet?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51845B-3F78-4739-9F73-F177C90DFAE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384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sz="quarter" idx="13"/>
          </p:nvPr>
        </p:nvSpPr>
        <p:spPr bwMode="auto">
          <a:xfrm>
            <a:off x="1143000" y="2515344"/>
            <a:ext cx="6705600" cy="220980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Arial" charset="0"/>
              <a:buNone/>
            </a:pPr>
            <a:r>
              <a:rPr lang="en-CA" dirty="0">
                <a:solidFill>
                  <a:srgbClr val="595959"/>
                </a:solidFill>
                <a:latin typeface="Arial" charset="0"/>
                <a:cs typeface="Arial" charset="0"/>
              </a:rPr>
              <a:t>D_U-N_S 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en-CA" dirty="0">
                <a:solidFill>
                  <a:srgbClr val="595959"/>
                </a:solidFill>
                <a:latin typeface="Arial" charset="0"/>
                <a:cs typeface="Arial" charset="0"/>
              </a:rPr>
              <a:t>Data-Universal—Numbering—System</a:t>
            </a:r>
          </a:p>
          <a:p>
            <a:pPr marL="0" indent="0" algn="ctr" eaLnBrk="1" hangingPunct="1">
              <a:buFont typeface="Arial" charset="0"/>
              <a:buNone/>
            </a:pPr>
            <a:endParaRPr lang="en-CA" dirty="0">
              <a:solidFill>
                <a:srgbClr val="595959"/>
              </a:solidFill>
              <a:latin typeface="Arial" charset="0"/>
              <a:cs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r>
              <a:rPr lang="en-CA" dirty="0">
                <a:solidFill>
                  <a:srgbClr val="595959"/>
                </a:solidFill>
                <a:latin typeface="Arial" charset="0"/>
                <a:cs typeface="Arial" charset="0"/>
              </a:rPr>
              <a:t>It is basically a social security number for a business that remains with the business for the life of it’s existence</a:t>
            </a:r>
          </a:p>
          <a:p>
            <a:pPr marL="0" indent="0" algn="ctr" eaLnBrk="1" hangingPunct="1">
              <a:buFont typeface="Arial" charset="0"/>
              <a:buNone/>
            </a:pPr>
            <a:endParaRPr lang="en-CA" dirty="0">
              <a:solidFill>
                <a:srgbClr val="595959"/>
              </a:solidFill>
              <a:latin typeface="Arial" charset="0"/>
              <a:cs typeface="Arial" charset="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17500" y="361950"/>
            <a:ext cx="7531100" cy="1017588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CA" sz="2400" dirty="0">
                <a:solidFill>
                  <a:srgbClr val="0C0D6E"/>
                </a:solidFill>
                <a:latin typeface="Arial" charset="0"/>
                <a:cs typeface="Arial" charset="0"/>
              </a:rPr>
              <a:t>What is a Duns Number??</a:t>
            </a:r>
          </a:p>
        </p:txBody>
      </p:sp>
      <p:sp>
        <p:nvSpPr>
          <p:cNvPr id="26629" name="Slide Number Placeholder 5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F59B47E-97AE-4769-B893-C51D48F710C8}" type="slidenum">
              <a:rPr lang="en-US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348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6" descr="storyboard_2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95413" y="2822575"/>
            <a:ext cx="7748587" cy="403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7" name="Slide Number Placeholder 6"/>
          <p:cNvSpPr txBox="1">
            <a:spLocks noGrp="1"/>
          </p:cNvSpPr>
          <p:nvPr/>
        </p:nvSpPr>
        <p:spPr bwMode="auto">
          <a:xfrm>
            <a:off x="6553200" y="6356350"/>
            <a:ext cx="22733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57200"/>
            <a:fld id="{0899350D-6952-4AF0-8F12-4D22BABB9E9E}" type="slidenum">
              <a:rPr lang="en-US" sz="1200">
                <a:solidFill>
                  <a:srgbClr val="A6A6A6"/>
                </a:solidFill>
              </a:rPr>
              <a:pPr algn="r" defTabSz="457200"/>
              <a:t>6</a:t>
            </a:fld>
            <a:endParaRPr lang="en-US" sz="1200" dirty="0">
              <a:solidFill>
                <a:srgbClr val="A6A6A6"/>
              </a:solidFill>
            </a:endParaRP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title"/>
          </p:nvPr>
        </p:nvSpPr>
        <p:spPr>
          <a:xfrm>
            <a:off x="1277938" y="338138"/>
            <a:ext cx="6557962" cy="1028700"/>
          </a:xfrm>
        </p:spPr>
        <p:txBody>
          <a:bodyPr/>
          <a:lstStyle/>
          <a:p>
            <a:pPr eaLnBrk="1" hangingPunct="1"/>
            <a:r>
              <a:rPr lang="en-US" dirty="0"/>
              <a:t>D-U-N-S Number</a:t>
            </a:r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000" dirty="0"/>
              <a:t>D&amp;B’s proprietary D-U-N-S Number </a:t>
            </a:r>
          </a:p>
          <a:p>
            <a:pPr lvl="1" eaLnBrk="1" hangingPunct="1"/>
            <a:r>
              <a:rPr lang="en-US" sz="1800" dirty="0"/>
              <a:t>Track a business, and its activities, anywhere in the world,</a:t>
            </a:r>
            <a:br>
              <a:rPr lang="en-US" sz="1800" dirty="0"/>
            </a:br>
            <a:r>
              <a:rPr lang="en-US" sz="1800" dirty="0"/>
              <a:t>for as long as it exists—and even after it closes, if you need to</a:t>
            </a:r>
          </a:p>
          <a:p>
            <a:pPr eaLnBrk="1" hangingPunct="1">
              <a:buFontTx/>
              <a:buNone/>
            </a:pPr>
            <a:r>
              <a:rPr lang="en-US" sz="2000" dirty="0"/>
              <a:t>Your competitive advantage</a:t>
            </a:r>
          </a:p>
          <a:p>
            <a:pPr lvl="1" eaLnBrk="1" hangingPunct="1"/>
            <a:r>
              <a:rPr lang="en-US" sz="1800" dirty="0"/>
              <a:t>See and track any business in a way that nobody else can without </a:t>
            </a:r>
            <a:br>
              <a:rPr lang="en-US" sz="1800" dirty="0"/>
            </a:br>
            <a:r>
              <a:rPr lang="en-US" sz="1800" dirty="0"/>
              <a:t>access to the capabilities that the D-U-N-S Number enables</a:t>
            </a:r>
          </a:p>
          <a:p>
            <a:pPr eaLnBrk="1" hangingPunct="1"/>
            <a:endParaRPr lang="en-US" sz="2000" dirty="0"/>
          </a:p>
        </p:txBody>
      </p:sp>
      <p:pic>
        <p:nvPicPr>
          <p:cNvPr id="52230" name="Picture 3" descr="3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600000">
            <a:off x="303213" y="423863"/>
            <a:ext cx="941387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sz="quarter" idx="13"/>
          </p:nvPr>
        </p:nvSpPr>
        <p:spPr bwMode="auto">
          <a:xfrm>
            <a:off x="317500" y="1196752"/>
            <a:ext cx="8509000" cy="5159598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endParaRPr lang="en-US" b="1" dirty="0"/>
          </a:p>
          <a:p>
            <a:r>
              <a:rPr lang="en-US" b="1" dirty="0"/>
              <a:t>What it contains</a:t>
            </a:r>
          </a:p>
          <a:p>
            <a:r>
              <a:rPr lang="en-US" dirty="0"/>
              <a:t>The Business Information Report includes valuable information that can help you make</a:t>
            </a:r>
          </a:p>
          <a:p>
            <a:r>
              <a:rPr lang="en-US" dirty="0"/>
              <a:t>better business decisions. The BIR gives you immediate access to over 11 million U.S.</a:t>
            </a:r>
          </a:p>
          <a:p>
            <a:r>
              <a:rPr lang="en-US" dirty="0"/>
              <a:t>businesses. Each report is packed with information, analysis, and interpretations to</a:t>
            </a:r>
          </a:p>
          <a:p>
            <a:r>
              <a:rPr lang="en-US" dirty="0"/>
              <a:t>enhance your decision making process. Information includes payment records, public</a:t>
            </a:r>
          </a:p>
          <a:p>
            <a:r>
              <a:rPr lang="en-US" dirty="0"/>
              <a:t>filings, financial information, banking commentary, business background of principals,</a:t>
            </a:r>
          </a:p>
          <a:p>
            <a:r>
              <a:rPr lang="en-US" dirty="0"/>
              <a:t>and a description of the firm’s operation.</a:t>
            </a:r>
          </a:p>
          <a:p>
            <a:pPr marL="0" indent="0" algn="ctr" eaLnBrk="1" hangingPunct="1">
              <a:buFont typeface="Arial" charset="0"/>
              <a:buNone/>
            </a:pPr>
            <a:endParaRPr lang="en-CA" dirty="0">
              <a:solidFill>
                <a:srgbClr val="595959"/>
              </a:solidFill>
              <a:latin typeface="Arial" charset="0"/>
              <a:cs typeface="Arial" charset="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17500" y="361950"/>
            <a:ext cx="6235700" cy="1017588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CA" sz="2400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Business  Information Report</a:t>
            </a:r>
          </a:p>
        </p:txBody>
      </p:sp>
      <p:sp>
        <p:nvSpPr>
          <p:cNvPr id="26629" name="Slide Number Placeholder 5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F59B47E-97AE-4769-B893-C51D48F710C8}" type="slidenum">
              <a:rPr lang="en-US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17500" y="2396479"/>
            <a:ext cx="8509000" cy="4128865"/>
          </a:xfrm>
        </p:spPr>
        <p:txBody>
          <a:bodyPr/>
          <a:lstStyle/>
          <a:p>
            <a:r>
              <a:rPr lang="en-US" sz="1600" dirty="0">
                <a:solidFill>
                  <a:schemeClr val="tx1"/>
                </a:solidFill>
              </a:rPr>
              <a:t>DUNS: 13-342-9999                        DATE PRINTED                            SUMMARY</a:t>
            </a:r>
          </a:p>
          <a:p>
            <a:r>
              <a:rPr lang="en-US" sz="1600" dirty="0">
                <a:solidFill>
                  <a:schemeClr val="tx1"/>
                </a:solidFill>
              </a:rPr>
              <a:t>WALLBURN'S CONSTRUCTION     JAN 28 2000                                 RATING 1R3</a:t>
            </a:r>
          </a:p>
          <a:p>
            <a:r>
              <a:rPr lang="en-US" sz="1600" dirty="0">
                <a:solidFill>
                  <a:schemeClr val="tx1"/>
                </a:solidFill>
              </a:rPr>
              <a:t>CO INC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                                                          CONCRETE WORK         STARTED 1976</a:t>
            </a:r>
          </a:p>
          <a:p>
            <a:r>
              <a:rPr lang="en-US" sz="1600" dirty="0">
                <a:solidFill>
                  <a:schemeClr val="tx1"/>
                </a:solidFill>
              </a:rPr>
              <a:t>PO BOX 33999 HILLSIDE                                                          SALES $100,000</a:t>
            </a:r>
          </a:p>
          <a:p>
            <a:r>
              <a:rPr lang="en-US" sz="1600" dirty="0">
                <a:solidFill>
                  <a:schemeClr val="tx1"/>
                </a:solidFill>
              </a:rPr>
              <a:t>SEATTLE WA 98133                          STABILIZATION &amp;            EMPLOYS 12</a:t>
            </a:r>
          </a:p>
          <a:p>
            <a:r>
              <a:rPr lang="en-US" sz="1600" dirty="0">
                <a:solidFill>
                  <a:schemeClr val="tx1"/>
                </a:solidFill>
              </a:rPr>
              <a:t>19999 43RD AVE NW                        FOUNDATIONS               HISTORY CLEAR</a:t>
            </a:r>
          </a:p>
          <a:p>
            <a:r>
              <a:rPr lang="en-US" sz="1600" dirty="0">
                <a:solidFill>
                  <a:schemeClr val="tx1"/>
                </a:solidFill>
              </a:rPr>
              <a:t>SEATTLE WA 98125                          SIC NO.                           FINANCING SECURED</a:t>
            </a:r>
          </a:p>
          <a:p>
            <a:r>
              <a:rPr lang="de-DE" sz="1600" dirty="0">
                <a:solidFill>
                  <a:schemeClr val="tx1"/>
                </a:solidFill>
              </a:rPr>
              <a:t>   TEL: 206 363-3195                          17 71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Business Information Report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51845B-3F78-4739-9F73-F177C90DFAE6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sz="quarter" idx="13"/>
          </p:nvPr>
        </p:nvSpPr>
        <p:spPr bwMode="auto">
          <a:xfrm>
            <a:off x="1331640" y="2400938"/>
            <a:ext cx="6516960" cy="3528392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Arial" charset="0"/>
              <a:buNone/>
            </a:pPr>
            <a:r>
              <a:rPr lang="en-CA" dirty="0" err="1">
                <a:solidFill>
                  <a:schemeClr val="tx1"/>
                </a:solidFill>
                <a:latin typeface="Arial" charset="0"/>
                <a:cs typeface="Arial" charset="0"/>
              </a:rPr>
              <a:t>Paydex</a:t>
            </a:r>
            <a:r>
              <a:rPr lang="en-CA" dirty="0">
                <a:solidFill>
                  <a:schemeClr val="tx1"/>
                </a:solidFill>
                <a:latin typeface="Arial" charset="0"/>
                <a:cs typeface="Arial" charset="0"/>
              </a:rPr>
              <a:t> Score is a score between 0-100 that grades your payment history over the past 12-18 months.  This score is historic report card.</a:t>
            </a:r>
          </a:p>
          <a:p>
            <a:pPr marL="0" indent="0" algn="ctr" eaLnBrk="1" hangingPunct="1">
              <a:buFont typeface="Arial" charset="0"/>
              <a:buNone/>
            </a:pPr>
            <a:endParaRPr lang="en-CA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r>
              <a:rPr lang="en-CA" dirty="0">
                <a:solidFill>
                  <a:schemeClr val="tx1"/>
                </a:solidFill>
                <a:latin typeface="Arial" charset="0"/>
                <a:cs typeface="Arial" charset="0"/>
              </a:rPr>
              <a:t>Commercial Credit score is a score between 0-100 but it predicts how you will pay in the future and it is driven by payment history and other factors.</a:t>
            </a:r>
          </a:p>
          <a:p>
            <a:pPr marL="0" indent="0" algn="ctr" eaLnBrk="1" hangingPunct="1">
              <a:buFont typeface="Arial" charset="0"/>
              <a:buNone/>
            </a:pPr>
            <a:endParaRPr lang="en-CA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r>
              <a:rPr lang="en-CA" dirty="0">
                <a:solidFill>
                  <a:schemeClr val="tx1"/>
                </a:solidFill>
                <a:latin typeface="Arial" charset="0"/>
                <a:cs typeface="Arial" charset="0"/>
              </a:rPr>
              <a:t>Let’s Discuss</a:t>
            </a:r>
          </a:p>
          <a:p>
            <a:pPr marL="0" indent="0" algn="ctr" eaLnBrk="1" hangingPunct="1">
              <a:buFont typeface="Arial" charset="0"/>
              <a:buNone/>
            </a:pPr>
            <a:endParaRPr lang="en-CA" dirty="0">
              <a:solidFill>
                <a:srgbClr val="595959"/>
              </a:solidFill>
              <a:latin typeface="Arial" charset="0"/>
              <a:cs typeface="Arial" charset="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17500" y="361950"/>
            <a:ext cx="7531100" cy="1017588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CA" sz="2400" dirty="0">
                <a:solidFill>
                  <a:srgbClr val="0C0D6E"/>
                </a:solidFill>
                <a:latin typeface="Arial" charset="0"/>
                <a:cs typeface="Arial" charset="0"/>
              </a:rPr>
              <a:t>What is a </a:t>
            </a:r>
            <a:r>
              <a:rPr lang="en-CA" sz="2400" dirty="0" err="1">
                <a:solidFill>
                  <a:srgbClr val="0C0D6E"/>
                </a:solidFill>
                <a:latin typeface="Arial" charset="0"/>
                <a:cs typeface="Arial" charset="0"/>
              </a:rPr>
              <a:t>Paydex</a:t>
            </a:r>
            <a:r>
              <a:rPr lang="en-CA" sz="2400" dirty="0">
                <a:solidFill>
                  <a:srgbClr val="0C0D6E"/>
                </a:solidFill>
                <a:latin typeface="Arial" charset="0"/>
                <a:cs typeface="Arial" charset="0"/>
              </a:rPr>
              <a:t> Score &amp; What’s the difference from other Scores??</a:t>
            </a:r>
          </a:p>
        </p:txBody>
      </p:sp>
      <p:sp>
        <p:nvSpPr>
          <p:cNvPr id="26629" name="Slide Number Placeholder 5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F59B47E-97AE-4769-B893-C51D48F710C8}" type="slidenum">
              <a:rPr lang="en-US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636990"/>
      </p:ext>
    </p:extLst>
  </p:cSld>
  <p:clrMapOvr>
    <a:masterClrMapping/>
  </p:clrMapOvr>
</p:sld>
</file>

<file path=ppt/theme/theme1.xml><?xml version="1.0" encoding="utf-8"?>
<a:theme xmlns:a="http://schemas.openxmlformats.org/drawingml/2006/main" name="4_DNB-15500_DUNSRight PPT_v1.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4_DNB-15500_DUNSRight PPT_v1.1">
      <a:majorFont>
        <a:latin typeface=""/>
        <a:ea typeface="Geneva"/>
        <a:cs typeface="Geneva"/>
      </a:majorFont>
      <a:minorFont>
        <a:latin typeface=""/>
        <a:ea typeface="Geneva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029D0CC9D9E849AAF4D1E8C446C7B5" ma:contentTypeVersion="8" ma:contentTypeDescription="Create a new document." ma:contentTypeScope="" ma:versionID="25c12e6ee92bbe5c62642d6518c60cf4">
  <xsd:schema xmlns:xsd="http://www.w3.org/2001/XMLSchema" xmlns:xs="http://www.w3.org/2001/XMLSchema" xmlns:p="http://schemas.microsoft.com/office/2006/metadata/properties" xmlns:ns2="10c230e6-5f94-4b2a-8d7b-a7ae8143708f" xmlns:ns3="c5e9e5b1-031e-45b8-8b92-d0ef497ac66f" targetNamespace="http://schemas.microsoft.com/office/2006/metadata/properties" ma:root="true" ma:fieldsID="2da3b1dd42129dabf94cdbff29bd7d89" ns2:_="" ns3:_="">
    <xsd:import namespace="10c230e6-5f94-4b2a-8d7b-a7ae8143708f"/>
    <xsd:import namespace="c5e9e5b1-031e-45b8-8b92-d0ef497ac6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c230e6-5f94-4b2a-8d7b-a7ae814370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e9e5b1-031e-45b8-8b92-d0ef497ac66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9331242-989D-4067-BDF4-330D7DE179A6}">
  <ds:schemaRefs>
    <ds:schemaRef ds:uri="10c230e6-5f94-4b2a-8d7b-a7ae8143708f"/>
    <ds:schemaRef ds:uri="http://purl.org/dc/elements/1.1/"/>
    <ds:schemaRef ds:uri="c5e9e5b1-031e-45b8-8b92-d0ef497ac66f"/>
    <ds:schemaRef ds:uri="http://purl.org/dc/terms/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F0A8C76-F291-485A-915B-A9A4854122F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B5E2E5-E687-4DCE-A083-BF1863ADF0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c230e6-5f94-4b2a-8d7b-a7ae8143708f"/>
    <ds:schemaRef ds:uri="c5e9e5b1-031e-45b8-8b92-d0ef497ac6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DNB-15500_DUNSRight PPT_v1.1.ppt</Template>
  <TotalTime>6600</TotalTime>
  <Words>449</Words>
  <Application>Microsoft Office PowerPoint</Application>
  <PresentationFormat>Letter Paper (8.5x11 in)</PresentationFormat>
  <Paragraphs>108</Paragraphs>
  <Slides>13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4_DNB-15500_DUNSRight PPT_v1.1</vt:lpstr>
      <vt:lpstr>Who is D&amp;B??</vt:lpstr>
      <vt:lpstr>PowerPoint Presentation</vt:lpstr>
      <vt:lpstr>How Does D&amp;B Make Money?? How Do they market Themselves??</vt:lpstr>
      <vt:lpstr>Who use Dun &amp; Bradstreet?</vt:lpstr>
      <vt:lpstr>What is a Duns Number??</vt:lpstr>
      <vt:lpstr>D-U-N-S Number</vt:lpstr>
      <vt:lpstr>Business  Information Report</vt:lpstr>
      <vt:lpstr>Business Information Report</vt:lpstr>
      <vt:lpstr>What is a Paydex Score &amp; What’s the difference from other Scores??</vt:lpstr>
      <vt:lpstr>Payment</vt:lpstr>
      <vt:lpstr>Public Filings</vt:lpstr>
      <vt:lpstr>D&amp;B Monitoring</vt:lpstr>
      <vt:lpstr>D&amp;B Monitoring</vt:lpstr>
    </vt:vector>
  </TitlesOfParts>
  <Company>McMillan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Nancy Minogue</dc:creator>
  <cp:lastModifiedBy>Debra Wells</cp:lastModifiedBy>
  <cp:revision>383</cp:revision>
  <cp:lastPrinted>2013-02-28T20:11:15Z</cp:lastPrinted>
  <dcterms:created xsi:type="dcterms:W3CDTF">2010-08-31T20:04:29Z</dcterms:created>
  <dcterms:modified xsi:type="dcterms:W3CDTF">2019-09-24T19:28:32Z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0x010100BC029D0CC9D9E849AAF4D1E8C446C7B5</vt:lpwstr>
  </property>
  <property fmtid="{D5CDD505-2E9C-101B-9397-08002B2CF9AE}" pid="3" name="Order">
    <vt:r8>2000400</vt:r8>
  </property>
</Properties>
</file>