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98" r:id="rId5"/>
    <p:sldId id="283" r:id="rId6"/>
    <p:sldId id="299" r:id="rId7"/>
    <p:sldId id="301" r:id="rId8"/>
    <p:sldId id="300" r:id="rId9"/>
    <p:sldId id="302" r:id="rId10"/>
    <p:sldId id="291" r:id="rId11"/>
    <p:sldId id="284" r:id="rId12"/>
    <p:sldId id="285" r:id="rId13"/>
    <p:sldId id="287" r:id="rId14"/>
    <p:sldId id="289" r:id="rId15"/>
    <p:sldId id="290" r:id="rId16"/>
    <p:sldId id="288" r:id="rId17"/>
    <p:sldId id="303" r:id="rId18"/>
    <p:sldId id="304" r:id="rId19"/>
    <p:sldId id="292" r:id="rId20"/>
    <p:sldId id="293" r:id="rId21"/>
    <p:sldId id="294" r:id="rId22"/>
    <p:sldId id="296" r:id="rId2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B84117C2-5057-4B7D-8C04-0357607E5C39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17C44877-D290-4FF0-A228-1C2895067E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36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E1E02A33-3E5E-4DC6-910E-684A94672ADA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15607F75-9E0A-46F6-BDDD-3AEE833284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3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11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28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489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774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47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3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7F75-9E0A-46F6-BDDD-3AEE833284C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5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9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0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9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4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4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6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9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1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3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58A3-C0FF-48D3-BD26-C9F7E2C98B28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D7A00-6363-4446-9B53-EE6F5536025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"/>
            <a:ext cx="60960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78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47002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“The Importance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How-to’s of Bonding”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95600"/>
            <a:ext cx="76200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Presentation by the Gulf Region Small Business Transportation Resource Center (SBTRC), </a:t>
            </a:r>
          </a:p>
          <a:p>
            <a:r>
              <a:rPr lang="en-US" sz="2000" dirty="0">
                <a:solidFill>
                  <a:schemeClr val="tx1"/>
                </a:solidFill>
              </a:rPr>
              <a:t>A Field Office of the U.S. DOT/OSDBU</a:t>
            </a:r>
          </a:p>
          <a:p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3130" y="493412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black"/>
                </a:solidFill>
              </a:rPr>
              <a:t>TxDOT CIP Dallas  </a:t>
            </a:r>
          </a:p>
          <a:p>
            <a:pPr algn="ctr"/>
            <a:r>
              <a:rPr lang="en-GB" b="1" dirty="0">
                <a:solidFill>
                  <a:prstClr val="black"/>
                </a:solidFill>
              </a:rPr>
              <a:t> </a:t>
            </a:r>
            <a:r>
              <a:rPr lang="en-US" b="1" dirty="0"/>
              <a:t>Bonding 101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Dallas, TX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September 19, 2019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54864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37338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Presented By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Tony Arps, Project Director, U.S DOT Gulf Region SBTRC 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    Herman Ross, </a:t>
            </a:r>
            <a:r>
              <a:rPr lang="en-US" dirty="0"/>
              <a:t>CEO/CFO, National Insurance Consultants, Inc. (NICI)</a:t>
            </a:r>
          </a:p>
          <a:p>
            <a:pPr algn="ctr"/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5334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3CDA069-031E-48EC-8B2D-C1E06CC88A0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49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524000"/>
          </a:xfrm>
        </p:spPr>
        <p:txBody>
          <a:bodyPr>
            <a:normAutofit lnSpcReduction="10000"/>
          </a:bodyPr>
          <a:lstStyle/>
          <a:p>
            <a:pPr marL="457200" lvl="1" indent="0">
              <a:spcBef>
                <a:spcPts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altLang="en-US" sz="2400" b="1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bid bond</a:t>
            </a:r>
            <a:r>
              <a:rPr lang="en-US" altLang="en-US" sz="240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 assures that the bid is submitted in good faith       and that the contractor will enter into the contract at the price bid and provide the required performance and payment bonds. </a:t>
            </a:r>
            <a:endParaRPr lang="en-US" altLang="en-US" sz="2400" dirty="0">
              <a:solidFill>
                <a:prstClr val="black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3151322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-246063" fontAlgn="base">
              <a:spcAft>
                <a:spcPct val="0"/>
              </a:spcAft>
              <a:buClr>
                <a:srgbClr val="009DD9"/>
              </a:buClr>
              <a:buSzPct val="70000"/>
              <a:buFont typeface="Arial" pitchFamily="34" charset="0"/>
              <a:buNone/>
            </a:pPr>
            <a:r>
              <a:rPr lang="en-US" altLang="en-US" sz="260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	The </a:t>
            </a:r>
            <a:r>
              <a:rPr lang="en-US" altLang="en-US" sz="2600" b="1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performance bond</a:t>
            </a:r>
            <a:r>
              <a:rPr lang="en-US" altLang="en-US" sz="260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 protects the owner from financial             loss should the contractor fail to perform the contract in accordance with its terms and conditions</a:t>
            </a:r>
            <a:r>
              <a:rPr lang="en-US" altLang="en-US" sz="2600" dirty="0">
                <a:solidFill>
                  <a:prstClr val="blac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altLang="en-US" sz="2100" dirty="0">
                <a:solidFill>
                  <a:prstClr val="blac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altLang="en-US" sz="2100" dirty="0">
                <a:solidFill>
                  <a:prstClr val="blac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</a:br>
            <a:endParaRPr lang="en-US" altLang="en-US" sz="2100" dirty="0">
              <a:solidFill>
                <a:prstClr val="black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44196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en-US" sz="2400" kern="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altLang="en-US" sz="2400" b="1" kern="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payment bond</a:t>
            </a:r>
            <a:r>
              <a:rPr lang="en-US" altLang="en-US" sz="2400" kern="0" dirty="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t> assures that the contractor will pay specified subcontractors, laborers, and materials suppliers associated with the project. </a:t>
            </a:r>
            <a:endParaRPr lang="en-US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65D4E82-7310-4A85-83A9-5B4331BDEB3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32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3429000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Bonding capacity can increase your project opportunities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Bonding is a competitive advantage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Objective 3</a:t>
            </a:r>
            <a:r>
              <a:rPr lang="en-US" sz="2400" baseline="30000" dirty="0">
                <a:solidFill>
                  <a:prstClr val="black"/>
                </a:solidFill>
              </a:rPr>
              <a:t>rd</a:t>
            </a:r>
            <a:r>
              <a:rPr lang="en-US" sz="2400" dirty="0">
                <a:solidFill>
                  <a:prstClr val="black"/>
                </a:solidFill>
              </a:rPr>
              <a:t> party with a broader perspective-evaluating contractors is what they do 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Access to a trusted advisor and an advocate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Deep relationships and understanding of surety and construction</a:t>
            </a:r>
          </a:p>
          <a:p>
            <a:pPr marL="914400" lvl="2" indent="-246063" fontAlgn="base">
              <a:spcAft>
                <a:spcPct val="0"/>
              </a:spcAft>
              <a:buClr>
                <a:srgbClr val="009DD9"/>
              </a:buClr>
              <a:buSzPct val="70000"/>
              <a:buNone/>
            </a:pPr>
            <a:r>
              <a:rPr lang="en-US" altLang="en-US" sz="2100" dirty="0">
                <a:solidFill>
                  <a:prstClr val="blac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altLang="en-US" sz="2100" dirty="0">
                <a:solidFill>
                  <a:prstClr val="black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</a:br>
            <a:endParaRPr lang="en-US" altLang="en-US" sz="2100" dirty="0">
              <a:solidFill>
                <a:prstClr val="black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5000" y="16764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does having a surety bond benefit the Contractor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1232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00400"/>
            <a:ext cx="8229600" cy="2819400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Capacity - Can the contractor perform the obligations of the   contract?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Character - Historically, how has the contractor performed? What is the contractor’s reputation?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Capital - Does the contactor have the financial strength to fulfill the terms of the contract?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006025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>
                <a:solidFill>
                  <a:srgbClr val="3866AF"/>
                </a:solidFill>
                <a:latin typeface="Trebuchet MS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Prequalification Criteria – The 3 “C’s”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EEFC950-19A5-4FCC-943A-BFAD99F783C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2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Organizational chart of company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Resumes of key personnel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Contractor’s business plan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Financial Statements  (last 3 to 5 years)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Work in Progress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Continuity and contingency plans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Subcontractor and supplier references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</a:rPr>
              <a:t>Bank line of credit (if any) or banking reference</a:t>
            </a:r>
          </a:p>
          <a:p>
            <a:pPr lvl="0">
              <a:spcBef>
                <a:spcPts val="0"/>
              </a:spcBef>
              <a:defRPr/>
            </a:pPr>
            <a:r>
              <a:rPr lang="en-US" sz="2400" dirty="0">
                <a:solidFill>
                  <a:prstClr val="black"/>
                </a:solidFill>
              </a:rPr>
              <a:t>Letters of recommendation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 that the Surety Requires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D99EEDF-81D3-4D68-99E0-468CA3776B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19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rmAutofit/>
          </a:bodyPr>
          <a:lstStyle/>
          <a:p>
            <a:r>
              <a:rPr lang="en-US" sz="2400" dirty="0"/>
              <a:t>References-success stories</a:t>
            </a:r>
          </a:p>
          <a:p>
            <a:r>
              <a:rPr lang="en-US" sz="2400" dirty="0"/>
              <a:t>Does the agent understand the contractor’s goals and are they willing to help you get there?</a:t>
            </a:r>
          </a:p>
          <a:p>
            <a:r>
              <a:rPr lang="en-US" sz="2400" dirty="0"/>
              <a:t>Does the agent provide strategic insight and focus on job selection, contract language, cash flow and prime contractor relationships?</a:t>
            </a:r>
          </a:p>
          <a:p>
            <a:r>
              <a:rPr lang="en-US" sz="2400" dirty="0"/>
              <a:t>Does the agent have a true relationship with a range of surety companies?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Qualify a Surety Producer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D99EEDF-81D3-4D68-99E0-468CA3776B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6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SOFT- Bonds are relatively easy to get</a:t>
            </a:r>
          </a:p>
          <a:p>
            <a:r>
              <a:rPr lang="en-US" sz="2400" dirty="0"/>
              <a:t>Contractors must make the decision of whether they are running a lifestyle business or legacy business</a:t>
            </a:r>
          </a:p>
          <a:p>
            <a:r>
              <a:rPr lang="en-US" sz="2400" dirty="0"/>
              <a:t>There is a substandard market for the surety product</a:t>
            </a:r>
          </a:p>
          <a:p>
            <a:r>
              <a:rPr lang="en-US" sz="2400" dirty="0"/>
              <a:t>There is also a predatory market that focuses on Individual Surety</a:t>
            </a:r>
          </a:p>
          <a:p>
            <a:r>
              <a:rPr lang="en-US" sz="2400" dirty="0"/>
              <a:t>There are agents that engage will customers and help the contractor make decision around project selection, growth projections, strategic engagement and business development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Surety Market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D99EEDF-81D3-4D68-99E0-468CA3776B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84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6240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sz="4300" b="1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  <a:t>U.S. Department of Transportation</a:t>
            </a:r>
            <a:r>
              <a:rPr lang="en-US" sz="3900" b="1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  <a:t/>
            </a:r>
            <a:br>
              <a:rPr lang="en-US" sz="3900" b="1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</a:br>
            <a:r>
              <a:rPr lang="en-US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  <a:t>Office of Small and Disadvantaged Business Utilization </a:t>
            </a:r>
            <a:br>
              <a:rPr lang="en-US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</a:br>
            <a:r>
              <a:rPr lang="en-US" sz="39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  <a:t/>
            </a:r>
            <a:br>
              <a:rPr lang="en-US" sz="39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</a:br>
            <a:r>
              <a:rPr lang="en-US" sz="39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  <a:t>U.S. DOT Bonding and Access to Capital Program</a:t>
            </a:r>
            <a:r>
              <a:rPr lang="en-US" sz="3900" b="1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  <a:t> </a:t>
            </a:r>
            <a:r>
              <a:rPr lang="en-US" sz="39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  <a:t/>
            </a:r>
            <a:br>
              <a:rPr lang="en-US" sz="39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</a:br>
            <a:r>
              <a:rPr lang="en-US" sz="26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  <a:t>A partnership with The Surety &amp; Fidelity Association of America</a:t>
            </a:r>
            <a:r>
              <a:rPr lang="en-US" sz="2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  <a:t/>
            </a:r>
            <a:br>
              <a:rPr lang="en-US" sz="2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charset="0"/>
              </a:rPr>
            </a:br>
            <a:r>
              <a:rPr lang="en-US" sz="39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  <a:t/>
            </a:r>
            <a:br>
              <a:rPr lang="en-US" sz="39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Arial" charset="0"/>
              </a:rPr>
            </a:br>
            <a:endParaRPr lang="en-US" sz="2200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640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429000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Inform and disseminate information to small businesses specializing in transportation-related construction and construction-related goods and services about the bonding process 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Assist those small businesses to qualify for and have access to bonding or increase their bonding capacity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Dispel “Myths” about bonding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Provide a peer learning environment for contractors seeking to build business capacity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7203" y="1600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94714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Autofit/>
          </a:bodyPr>
          <a:lstStyle/>
          <a:p>
            <a:pPr marL="273050" lvl="0" indent="-273050" eaLnBrk="0" fontAlgn="base" hangingPunct="0">
              <a:spcBef>
                <a:spcPts val="0"/>
              </a:spcBef>
              <a:spcAft>
                <a:spcPct val="0"/>
              </a:spcAft>
              <a:buClr>
                <a:prstClr val="black"/>
              </a:buClr>
              <a:buSzPct val="95000"/>
              <a:buFont typeface="Wingdings 2" pitchFamily="18" charset="2"/>
              <a:buChar char=""/>
              <a:defRPr/>
            </a:pPr>
            <a:r>
              <a:rPr lang="en-US" sz="2400" dirty="0">
                <a:solidFill>
                  <a:prstClr val="black"/>
                </a:solidFill>
              </a:rPr>
              <a:t>MOU with Surety Fidelity Association of America (SFAA), USDOT OSDBU provides a Bonding Education Program (BEP)</a:t>
            </a:r>
          </a:p>
          <a:p>
            <a:pPr marL="273050" lvl="0" indent="-273050" eaLnBrk="0" fontAlgn="base" hangingPunct="0">
              <a:spcBef>
                <a:spcPts val="0"/>
              </a:spcBef>
              <a:spcAft>
                <a:spcPct val="0"/>
              </a:spcAft>
              <a:buClr>
                <a:prstClr val="black"/>
              </a:buClr>
              <a:buSzPct val="95000"/>
              <a:buFont typeface="Wingdings 2" pitchFamily="18" charset="2"/>
              <a:buChar char=""/>
              <a:defRPr/>
            </a:pPr>
            <a:r>
              <a:rPr lang="en-US" sz="2400" dirty="0">
                <a:solidFill>
                  <a:prstClr val="black"/>
                </a:solidFill>
              </a:rPr>
              <a:t>In partnership with the surety industry, OSDBU delivers this multi-component program designed to address the bonding operational improvement opportunities </a:t>
            </a:r>
          </a:p>
          <a:p>
            <a:pPr marL="273050" lvl="0" indent="-273050" eaLnBrk="0" fontAlgn="base" hangingPunct="0">
              <a:spcBef>
                <a:spcPts val="0"/>
              </a:spcBef>
              <a:spcAft>
                <a:spcPct val="0"/>
              </a:spcAft>
              <a:buClr>
                <a:prstClr val="black"/>
              </a:buClr>
              <a:buSzPct val="95000"/>
              <a:buFont typeface="Wingdings 2" pitchFamily="18" charset="2"/>
              <a:buChar char=""/>
              <a:defRPr/>
            </a:pPr>
            <a:endParaRPr lang="en-US" sz="500" dirty="0">
              <a:solidFill>
                <a:prstClr val="black"/>
              </a:solidFill>
            </a:endParaRPr>
          </a:p>
          <a:p>
            <a:pPr marL="639763" lvl="1" indent="-246063" eaLnBrk="0" fontAlgn="base" hangingPunct="0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sz="2000" dirty="0">
                <a:solidFill>
                  <a:prstClr val="black"/>
                </a:solidFill>
              </a:rPr>
              <a:t>Stakeholder’s meeting</a:t>
            </a:r>
          </a:p>
          <a:p>
            <a:pPr marL="639763" lvl="1" indent="-246063" eaLnBrk="0" fontAlgn="base" hangingPunct="0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sz="2000" dirty="0">
                <a:solidFill>
                  <a:prstClr val="black"/>
                </a:solidFill>
              </a:rPr>
              <a:t>Educational Component</a:t>
            </a:r>
          </a:p>
          <a:p>
            <a:pPr marL="639763" lvl="1" indent="-246063" eaLnBrk="0" fontAlgn="base" hangingPunct="0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sz="2000" dirty="0">
                <a:solidFill>
                  <a:prstClr val="black"/>
                </a:solidFill>
              </a:rPr>
              <a:t>Bond-readiness Component</a:t>
            </a:r>
          </a:p>
          <a:p>
            <a:pPr marL="639763" lvl="1" indent="-246063" eaLnBrk="0" fontAlgn="base" hangingPunct="0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sz="2000" dirty="0">
                <a:solidFill>
                  <a:prstClr val="black"/>
                </a:solidFill>
              </a:rPr>
              <a:t>Follow-up assistance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7203" y="1600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Overview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9288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>
            <a:noAutofit/>
          </a:bodyPr>
          <a:lstStyle/>
          <a:p>
            <a:pPr marL="0" lvl="0" indent="0" algn="ctr" fontAlgn="base">
              <a:spcAft>
                <a:spcPct val="0"/>
              </a:spcAft>
              <a:buClr>
                <a:prstClr val="black"/>
              </a:buClr>
              <a:buSzPct val="95000"/>
              <a:buNone/>
              <a:defRPr/>
            </a:pPr>
            <a:r>
              <a:rPr lang="en-US" sz="5400" i="1" spc="-300" dirty="0">
                <a:solidFill>
                  <a:prstClr val="black"/>
                </a:solidFill>
              </a:rPr>
              <a:t>“A bondable Contractor is a  sustainable business……we see bonding as a challenge not a barrier”</a:t>
            </a:r>
          </a:p>
        </p:txBody>
      </p:sp>
    </p:spTree>
    <p:extLst>
      <p:ext uri="{BB962C8B-B14F-4D97-AF65-F5344CB8AC3E}">
        <p14:creationId xmlns:p14="http://schemas.microsoft.com/office/powerpoint/2010/main" val="84533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endParaRPr lang="en-US" sz="3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Who is in the room….which contractor are you?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What is Surety Bonding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Benefits of Bonding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Issues in Access to Bonding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Surety Requirements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What do Sureties Look for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</a:rPr>
              <a:t>U.S. DOT Bonding Education Program (BEP)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     A partnership with The Surety &amp; Fidelity Association of America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05200" y="1752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4094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>
            <a:noAutofit/>
          </a:bodyPr>
          <a:lstStyle/>
          <a:p>
            <a:pPr marL="0" lvl="0" indent="0" algn="ctr" fontAlgn="base">
              <a:spcAft>
                <a:spcPct val="0"/>
              </a:spcAft>
              <a:buClr>
                <a:prstClr val="black"/>
              </a:buClr>
              <a:buSzPct val="95000"/>
              <a:buNone/>
              <a:defRPr/>
            </a:pPr>
            <a:r>
              <a:rPr lang="en-US" sz="5400" i="1" spc="-300" dirty="0">
                <a:solidFill>
                  <a:prstClr val="black"/>
                </a:solidFill>
              </a:rPr>
              <a:t>“A bondable Contractor is a  sustainable business……we see bonding as a challenge not a barrier”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96B1D1DB-DB52-49BE-8BCD-9E37B8978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1752600"/>
            <a:ext cx="7886700" cy="484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0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6;p17">
            <a:extLst>
              <a:ext uri="{FF2B5EF4-FFF2-40B4-BE49-F238E27FC236}">
                <a16:creationId xmlns:a16="http://schemas.microsoft.com/office/drawing/2014/main" xmlns="" id="{C9F7B952-066A-44BA-AD4D-484B606FBF2B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63708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Prime Contractors Fail Too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dirty="0"/>
              <a:t>Morrison Knudsen (1905-1995)</a:t>
            </a:r>
          </a:p>
          <a:p>
            <a:r>
              <a:rPr lang="en-US" sz="2800" dirty="0"/>
              <a:t>Guy F. Atkinson (1926-1997)</a:t>
            </a:r>
          </a:p>
          <a:p>
            <a:r>
              <a:rPr lang="en-US" sz="2800" dirty="0"/>
              <a:t>J.A. Jones (1890’s-2003)</a:t>
            </a:r>
          </a:p>
          <a:p>
            <a:r>
              <a:rPr lang="en-US" sz="2800" dirty="0"/>
              <a:t>Modern Continental (1967-2008)</a:t>
            </a:r>
          </a:p>
          <a:p>
            <a:r>
              <a:rPr lang="en-US" sz="2800" dirty="0"/>
              <a:t>Ballenger (1937-2012)</a:t>
            </a:r>
          </a:p>
          <a:p>
            <a:r>
              <a:rPr lang="en-US" sz="2800" dirty="0"/>
              <a:t>Truland (1913-2014)</a:t>
            </a:r>
          </a:p>
          <a:p>
            <a:r>
              <a:rPr lang="en-US" sz="2800" dirty="0"/>
              <a:t>Thor (1980-2019)</a:t>
            </a:r>
          </a:p>
          <a:p>
            <a:pPr indent="-241300">
              <a:spcBef>
                <a:spcPts val="320"/>
              </a:spcBef>
              <a:buClr>
                <a:schemeClr val="dk1"/>
              </a:buClr>
              <a:buSzPts val="1600"/>
              <a:buFont typeface="Arial"/>
              <a:buNone/>
            </a:pPr>
            <a:endParaRPr lang="en-US"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461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>
            <a:noAutofit/>
          </a:bodyPr>
          <a:lstStyle/>
          <a:p>
            <a:pPr marL="0" lvl="0" indent="0" algn="ctr" fontAlgn="base">
              <a:spcAft>
                <a:spcPct val="0"/>
              </a:spcAft>
              <a:buClr>
                <a:prstClr val="black"/>
              </a:buClr>
              <a:buSzPct val="95000"/>
              <a:buNone/>
              <a:defRPr/>
            </a:pPr>
            <a:r>
              <a:rPr lang="en-US" sz="5400" i="1" spc="-300" dirty="0">
                <a:solidFill>
                  <a:prstClr val="black"/>
                </a:solidFill>
              </a:rPr>
              <a:t>“A bondable Contractor is a  sustainable business……we see bonding as a challenge not a barrier”</a:t>
            </a:r>
          </a:p>
        </p:txBody>
      </p:sp>
    </p:spTree>
    <p:extLst>
      <p:ext uri="{BB962C8B-B14F-4D97-AF65-F5344CB8AC3E}">
        <p14:creationId xmlns:p14="http://schemas.microsoft.com/office/powerpoint/2010/main" val="93162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>
            <a:noAutofit/>
          </a:bodyPr>
          <a:lstStyle/>
          <a:p>
            <a:pPr marL="0" lvl="0" indent="0" algn="ctr" fontAlgn="base">
              <a:spcAft>
                <a:spcPct val="0"/>
              </a:spcAft>
              <a:buClr>
                <a:prstClr val="black"/>
              </a:buClr>
              <a:buSzPct val="95000"/>
              <a:buNone/>
              <a:defRPr/>
            </a:pPr>
            <a:r>
              <a:rPr lang="en-US" sz="5400" i="1" spc="-300" dirty="0">
                <a:solidFill>
                  <a:prstClr val="black"/>
                </a:solidFill>
              </a:rPr>
              <a:t>“A bondable Contractor is a  sustainable business……we see bonding as a challenge not a barrier”</a:t>
            </a:r>
          </a:p>
        </p:txBody>
      </p:sp>
    </p:spTree>
    <p:extLst>
      <p:ext uri="{BB962C8B-B14F-4D97-AF65-F5344CB8AC3E}">
        <p14:creationId xmlns:p14="http://schemas.microsoft.com/office/powerpoint/2010/main" val="234716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4290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Changes in industry appetite for emerging contractors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Lack of understanding of the bonding process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Poor credit history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Poor financial records and company management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Difficulty in identifying appropriate bonding support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Breakdown in communications with bond producer/surety company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Late entry in the bonding arena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Access to Capital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</a:rPr>
              <a:t>Capability and Capacity</a:t>
            </a:r>
            <a:endParaRPr lang="en-US" sz="2200" u="sng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7203" y="1580827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9869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A surety bond is a three-party agreement/contract that binds 3 parties  together in a legally binding contract. </a:t>
            </a:r>
          </a:p>
          <a:p>
            <a:pPr marL="0" lvl="0" indent="0">
              <a:buNone/>
            </a:pPr>
            <a:endParaRPr lang="en-US" sz="800" dirty="0">
              <a:solidFill>
                <a:prstClr val="black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The </a:t>
            </a:r>
            <a:r>
              <a:rPr lang="en-US" sz="2000" b="1" u="sng" dirty="0">
                <a:solidFill>
                  <a:prstClr val="black"/>
                </a:solidFill>
              </a:rPr>
              <a:t>principal</a:t>
            </a:r>
            <a:r>
              <a:rPr lang="en-US" sz="2000" dirty="0">
                <a:solidFill>
                  <a:prstClr val="black"/>
                </a:solidFill>
              </a:rPr>
              <a:t> or contractor is the individual or business that purchases the bond to guarantee future work performance. </a:t>
            </a:r>
          </a:p>
          <a:p>
            <a:pPr lvl="0"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The </a:t>
            </a:r>
            <a:r>
              <a:rPr lang="en-US" sz="2000" b="1" u="sng" dirty="0">
                <a:solidFill>
                  <a:prstClr val="black"/>
                </a:solidFill>
              </a:rPr>
              <a:t>obligee</a:t>
            </a:r>
            <a:r>
              <a:rPr lang="en-US" sz="2000" dirty="0">
                <a:solidFill>
                  <a:prstClr val="black"/>
                </a:solidFill>
              </a:rPr>
              <a:t>  or owner is the entity that requires the bond. Obliges are typically government agencies working to regulate industries and reduce the likelihood of financial loss. </a:t>
            </a:r>
          </a:p>
          <a:p>
            <a:pPr lvl="0"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The </a:t>
            </a:r>
            <a:r>
              <a:rPr lang="en-US" sz="2000" b="1" u="sng" dirty="0">
                <a:solidFill>
                  <a:prstClr val="black"/>
                </a:solidFill>
              </a:rPr>
              <a:t>surety</a:t>
            </a:r>
            <a:r>
              <a:rPr lang="en-US" sz="2000" dirty="0">
                <a:solidFill>
                  <a:prstClr val="black"/>
                </a:solidFill>
              </a:rPr>
              <a:t> is the insurance company that backs the bond. The surety provides a line of credit in case the principal fails to fulfill the task. </a:t>
            </a: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   </a:t>
            </a:r>
            <a:r>
              <a:rPr lang="en-US" sz="2200" u="sng" dirty="0">
                <a:solidFill>
                  <a:prstClr val="black"/>
                </a:solidFill>
              </a:rPr>
              <a:t>If the principal fails to perform as agreed in the contract he bond </a:t>
            </a: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</a:rPr>
              <a:t>       </a:t>
            </a:r>
            <a:r>
              <a:rPr lang="en-US" sz="2200" u="sng" dirty="0">
                <a:solidFill>
                  <a:prstClr val="black"/>
                </a:solidFill>
              </a:rPr>
              <a:t>will cover resulting damages or losses.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3600" y="16764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a Surety Bond</a:t>
            </a: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FDAC7DE-06A0-4631-80C2-D68BC75B36E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1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29000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3200" dirty="0"/>
              <a:t>Bid</a:t>
            </a:r>
          </a:p>
          <a:p>
            <a:pPr marL="914400" lvl="2" indent="0">
              <a:buNone/>
            </a:pPr>
            <a:endParaRPr lang="en-US" altLang="en-US" sz="32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3200" dirty="0"/>
              <a:t>Performance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altLang="en-US" sz="32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3200" dirty="0"/>
              <a:t>Payment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3600" y="16764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3866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Types of Surety Bonds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51F164C-F964-44C8-BF4F-77CCF7F0CA2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28" y="6059865"/>
            <a:ext cx="424815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900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029D0CC9D9E849AAF4D1E8C446C7B5" ma:contentTypeVersion="12" ma:contentTypeDescription="Create a new document." ma:contentTypeScope="" ma:versionID="32afdf41c0e487a5599c5762f60f6ed2">
  <xsd:schema xmlns:xsd="http://www.w3.org/2001/XMLSchema" xmlns:xs="http://www.w3.org/2001/XMLSchema" xmlns:p="http://schemas.microsoft.com/office/2006/metadata/properties" xmlns:ns2="10c230e6-5f94-4b2a-8d7b-a7ae8143708f" xmlns:ns3="c5e9e5b1-031e-45b8-8b92-d0ef497ac66f" targetNamespace="http://schemas.microsoft.com/office/2006/metadata/properties" ma:root="true" ma:fieldsID="aede8ee840411b32b31708b8a0d18641" ns2:_="" ns3:_="">
    <xsd:import namespace="10c230e6-5f94-4b2a-8d7b-a7ae8143708f"/>
    <xsd:import namespace="c5e9e5b1-031e-45b8-8b92-d0ef497ac6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230e6-5f94-4b2a-8d7b-a7ae81437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9e5b1-031e-45b8-8b92-d0ef497ac66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EDE176-807A-41C5-8D4D-2169AE74FA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230e6-5f94-4b2a-8d7b-a7ae8143708f"/>
    <ds:schemaRef ds:uri="c5e9e5b1-031e-45b8-8b92-d0ef497ac6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B69078-D5AD-47C7-9EE9-BD5D90305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CB99F8-633F-4BA3-BD88-2B395EFF63D2}">
  <ds:schemaRefs>
    <ds:schemaRef ds:uri="10c230e6-5f94-4b2a-8d7b-a7ae8143708f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c5e9e5b1-031e-45b8-8b92-d0ef497ac66f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843</Words>
  <Application>Microsoft Office PowerPoint</Application>
  <PresentationFormat>On-screen Show (4:3)</PresentationFormat>
  <Paragraphs>126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“The Importance  and How-to’s of Bonding”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GDHCC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</dc:creator>
  <cp:lastModifiedBy>Debra Wells</cp:lastModifiedBy>
  <cp:revision>42</cp:revision>
  <cp:lastPrinted>2012-01-19T23:02:15Z</cp:lastPrinted>
  <dcterms:created xsi:type="dcterms:W3CDTF">2012-01-19T22:26:56Z</dcterms:created>
  <dcterms:modified xsi:type="dcterms:W3CDTF">2019-09-24T19:26:30Z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0x010100BC029D0CC9D9E849AAF4D1E8C446C7B5</vt:lpwstr>
  </property>
  <property fmtid="{D5CDD505-2E9C-101B-9397-08002B2CF9AE}" pid="3" name="Order">
    <vt:r8>3634000</vt:r8>
  </property>
</Properties>
</file>