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348" r:id="rId2"/>
    <p:sldId id="259" r:id="rId3"/>
    <p:sldId id="323" r:id="rId4"/>
    <p:sldId id="262" r:id="rId5"/>
    <p:sldId id="350" r:id="rId6"/>
    <p:sldId id="358" r:id="rId7"/>
    <p:sldId id="359" r:id="rId8"/>
    <p:sldId id="266" r:id="rId9"/>
    <p:sldId id="352" r:id="rId10"/>
    <p:sldId id="355" r:id="rId11"/>
    <p:sldId id="357" r:id="rId12"/>
  </p:sldIdLst>
  <p:sldSz cx="9144000" cy="6858000" type="screen4x3"/>
  <p:notesSz cx="7315200" cy="96012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2">
          <p15:clr>
            <a:srgbClr val="A4A3A4"/>
          </p15:clr>
        </p15:guide>
        <p15:guide id="2" orient="horz" pos="3936">
          <p15:clr>
            <a:srgbClr val="A4A3A4"/>
          </p15:clr>
        </p15:guide>
        <p15:guide id="3" pos="217">
          <p15:clr>
            <a:srgbClr val="A4A3A4"/>
          </p15:clr>
        </p15:guide>
        <p15:guide id="4" pos="5568">
          <p15:clr>
            <a:srgbClr val="A4A3A4"/>
          </p15:clr>
        </p15:guide>
        <p15:guide id="5" pos="14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2A60"/>
    <a:srgbClr val="0000FF"/>
    <a:srgbClr val="392E7A"/>
    <a:srgbClr val="E6E6E6"/>
    <a:srgbClr val="925700"/>
    <a:srgbClr val="CC7A00"/>
    <a:srgbClr val="14385C"/>
    <a:srgbClr val="899BAD"/>
    <a:srgbClr val="042A45"/>
    <a:srgbClr val="042A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03" autoAdjust="0"/>
    <p:restoredTop sz="94673" autoAdjust="0"/>
  </p:normalViewPr>
  <p:slideViewPr>
    <p:cSldViewPr showGuides="1">
      <p:cViewPr varScale="1">
        <p:scale>
          <a:sx n="83" d="100"/>
          <a:sy n="83" d="100"/>
        </p:scale>
        <p:origin x="1262" y="77"/>
      </p:cViewPr>
      <p:guideLst>
        <p:guide orient="horz" pos="672"/>
        <p:guide orient="horz" pos="3936"/>
        <p:guide pos="217"/>
        <p:guide pos="5568"/>
        <p:guide pos="1433"/>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7016" tIns="48508" rIns="97016" bIns="48508"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7016" tIns="48508" rIns="97016" bIns="48508" rtlCol="0"/>
          <a:lstStyle>
            <a:lvl1pPr algn="r">
              <a:defRPr sz="1200"/>
            </a:lvl1pPr>
          </a:lstStyle>
          <a:p>
            <a:fld id="{7A790463-911A-4750-AD2E-671879DD54F4}" type="datetimeFigureOut">
              <a:rPr lang="en-US" smtClean="0"/>
              <a:pPr/>
              <a:t>10/30/2019</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7016" tIns="48508" rIns="97016" bIns="48508"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7016" tIns="48508" rIns="97016" bIns="485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7016" tIns="48508" rIns="97016" bIns="4850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7016" tIns="48508" rIns="97016" bIns="48508" rtlCol="0" anchor="b"/>
          <a:lstStyle>
            <a:lvl1pPr algn="r">
              <a:defRPr sz="1200"/>
            </a:lvl1pPr>
          </a:lstStyle>
          <a:p>
            <a:fld id="{09541898-D043-4569-A9A6-59B778BECE00}" type="slidenum">
              <a:rPr lang="en-US" smtClean="0"/>
              <a:pPr/>
              <a:t>‹#›</a:t>
            </a:fld>
            <a:endParaRPr lang="en-US" dirty="0"/>
          </a:p>
        </p:txBody>
      </p:sp>
    </p:spTree>
    <p:extLst>
      <p:ext uri="{BB962C8B-B14F-4D97-AF65-F5344CB8AC3E}">
        <p14:creationId xmlns:p14="http://schemas.microsoft.com/office/powerpoint/2010/main" val="75824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3</a:t>
            </a:fld>
            <a:endParaRPr lang="en-US" dirty="0"/>
          </a:p>
        </p:txBody>
      </p:sp>
    </p:spTree>
    <p:extLst>
      <p:ext uri="{BB962C8B-B14F-4D97-AF65-F5344CB8AC3E}">
        <p14:creationId xmlns:p14="http://schemas.microsoft.com/office/powerpoint/2010/main" val="265547951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8.xml"/><Relationship Id="rId7" Type="http://schemas.openxmlformats.org/officeDocument/2006/relationships/image" Target="../media/image3.png"/><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4.png"/><Relationship Id="rId2" Type="http://schemas.openxmlformats.org/officeDocument/2006/relationships/tags" Target="../tags/tag10.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3.xml"/><Relationship Id="rId7" Type="http://schemas.openxmlformats.org/officeDocument/2006/relationships/image" Target="../media/image6.png"/><Relationship Id="rId2" Type="http://schemas.openxmlformats.org/officeDocument/2006/relationships/tags" Target="../tags/tag12.xml"/><Relationship Id="rId1" Type="http://schemas.openxmlformats.org/officeDocument/2006/relationships/vmlDrawing" Target="../drawings/vmlDrawing4.vml"/><Relationship Id="rId6" Type="http://schemas.openxmlformats.org/officeDocument/2006/relationships/image" Target="../media/image5.png"/><Relationship Id="rId5" Type="http://schemas.openxmlformats.org/officeDocument/2006/relationships/oleObject" Target="../embeddings/oleObject4.bin"/><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0286"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hasCustomPrompt="1"/>
            <p:custDataLst>
              <p:tags r:id="rId3"/>
            </p:custDataLst>
          </p:nvPr>
        </p:nvSpPr>
        <p:spPr>
          <a:xfrm>
            <a:off x="481010" y="3657600"/>
            <a:ext cx="3862390" cy="1409700"/>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Medium" panose="020B06030201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3" name="Subtitle 2"/>
          <p:cNvSpPr>
            <a:spLocks noGrp="1"/>
          </p:cNvSpPr>
          <p:nvPr>
            <p:ph type="subTitle" idx="1" hasCustomPrompt="1"/>
            <p:custDataLst>
              <p:tags r:id="rId4"/>
            </p:custDataLst>
          </p:nvPr>
        </p:nvSpPr>
        <p:spPr>
          <a:xfrm>
            <a:off x="481010" y="5286374"/>
            <a:ext cx="3862390" cy="581026"/>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cxnSp>
        <p:nvCxnSpPr>
          <p:cNvPr id="9" name="Straight Connector 8"/>
          <p:cNvCxnSpPr/>
          <p:nvPr userDrawn="1"/>
        </p:nvCxnSpPr>
        <p:spPr>
          <a:xfrm>
            <a:off x="457200" y="5181600"/>
            <a:ext cx="38862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50639" name="think-cell Slide" r:id="rId5" imgW="0" imgH="0" progId="">
                  <p:embed/>
                </p:oleObj>
              </mc:Choice>
              <mc:Fallback>
                <p:oleObj name="think-cell Slide" r:id="rId5"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TitleFooterBlueandWhite.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
        <p:nvSpPr>
          <p:cNvPr id="13" name="Subtitle 2"/>
          <p:cNvSpPr>
            <a:spLocks noGrp="1"/>
          </p:cNvSpPr>
          <p:nvPr>
            <p:ph type="subTitle" idx="1" hasCustomPrompt="1"/>
            <p:custDataLst>
              <p:tags r:id="rId3"/>
            </p:custDataLst>
          </p:nvPr>
        </p:nvSpPr>
        <p:spPr>
          <a:xfrm>
            <a:off x="481009" y="5045869"/>
            <a:ext cx="5133855" cy="592931"/>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cxnSp>
        <p:nvCxnSpPr>
          <p:cNvPr id="14" name="Straight Connector 13"/>
          <p:cNvCxnSpPr/>
          <p:nvPr userDrawn="1"/>
        </p:nvCxnSpPr>
        <p:spPr>
          <a:xfrm>
            <a:off x="457200" y="4948238"/>
            <a:ext cx="48006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0"/>
          </p:nvPr>
        </p:nvSpPr>
        <p:spPr/>
        <p:txBody>
          <a:bodyPr/>
          <a:lstStyle/>
          <a:p>
            <a:pPr lvl="1">
              <a:spcBef>
                <a:spcPts val="900"/>
              </a:spcBef>
            </a:pPr>
            <a:fld id="{126B356D-DBE9-445A-9C43-3D3F41468F04}" type="slidenum">
              <a:rPr lang="en-US" smtClean="0"/>
              <a:pPr lvl="1">
                <a:spcBef>
                  <a:spcPts val="900"/>
                </a:spcBef>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effectLst/>
                <a:latin typeface="Franklin Gothic Demi" pitchFamily="34" charset="0"/>
              </a:defRPr>
            </a:lvl1pPr>
          </a:lstStyle>
          <a:p>
            <a:r>
              <a:rPr lang="en-US" dirty="0"/>
              <a:t>Click to edit master title style</a:t>
            </a:r>
          </a:p>
        </p:txBody>
      </p:sp>
      <p:sp>
        <p:nvSpPr>
          <p:cNvPr id="3" name="Content Placeholder 2"/>
          <p:cNvSpPr>
            <a:spLocks noGrp="1"/>
          </p:cNvSpPr>
          <p:nvPr>
            <p:ph idx="1" hasCustomPrompt="1"/>
          </p:nvPr>
        </p:nvSpPr>
        <p:spPr/>
        <p:txBody>
          <a:bodyPr>
            <a:normAutofit/>
          </a:bodyPr>
          <a:lstStyle>
            <a:lvl1pPr>
              <a:spcBef>
                <a:spcPts val="0"/>
              </a:spcBef>
              <a:spcAft>
                <a:spcPts val="1200"/>
              </a:spcAft>
              <a:defRPr sz="2000">
                <a:latin typeface="Franklin Gothic Book" pitchFamily="34" charset="0"/>
              </a:defRPr>
            </a:lvl1pPr>
            <a:lvl2pPr>
              <a:spcBef>
                <a:spcPts val="0"/>
              </a:spcBef>
              <a:spcAft>
                <a:spcPts val="1200"/>
              </a:spcAft>
              <a:defRPr sz="2000">
                <a:latin typeface="Franklin Gothic Book" pitchFamily="34" charset="0"/>
              </a:defRPr>
            </a:lvl2pPr>
            <a:lvl3pPr>
              <a:spcBef>
                <a:spcPts val="0"/>
              </a:spcBef>
              <a:spcAft>
                <a:spcPts val="1200"/>
              </a:spcAft>
              <a:defRPr sz="2000">
                <a:latin typeface="Franklin Gothic Book" pitchFamily="34" charset="0"/>
              </a:defRPr>
            </a:lvl3pPr>
            <a:lvl4pPr>
              <a:spcBef>
                <a:spcPts val="0"/>
              </a:spcBef>
              <a:spcAft>
                <a:spcPts val="1200"/>
              </a:spcAft>
              <a:defRPr sz="2000">
                <a:latin typeface="Franklin Gothic Book" pitchFamily="34" charset="0"/>
              </a:defRPr>
            </a:lvl4pPr>
            <a:lvl5pPr>
              <a:spcBef>
                <a:spcPts val="0"/>
              </a:spcBef>
              <a:spcAft>
                <a:spcPts val="1200"/>
              </a:spcAft>
              <a:defRPr sz="2000">
                <a:latin typeface="Franklin Gothic Book"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effectLst/>
                <a:latin typeface="Franklin Gothic Demi" pitchFamily="34" charset="0"/>
              </a:defRPr>
            </a:lvl1pPr>
          </a:lstStyle>
          <a:p>
            <a:r>
              <a:rPr lang="en-US" dirty="0"/>
              <a:t>Click to edit master title style</a:t>
            </a:r>
          </a:p>
        </p:txBody>
      </p:sp>
      <p:sp>
        <p:nvSpPr>
          <p:cNvPr id="7"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lang="en-US" smtClean="0"/>
              <a:pPr lvl="1" indent="-276225">
                <a:spcBef>
                  <a:spcPts val="900"/>
                </a:spcBef>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lang="en-US" smtClean="0"/>
              <a:pPr lvl="1" indent="-276225">
                <a:spcBef>
                  <a:spcPts val="900"/>
                </a:spcBef>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Z_title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1"/>
          <a:ext cx="158750" cy="158751"/>
        </p:xfrm>
        <a:graphic>
          <a:graphicData uri="http://schemas.openxmlformats.org/presentationml/2006/ole">
            <mc:AlternateContent xmlns:mc="http://schemas.openxmlformats.org/markup-compatibility/2006">
              <mc:Choice xmlns:v="urn:schemas-microsoft-com:vml" Requires="v">
                <p:oleObj spid="_x0000_s151597" name="think-cell Slide" r:id="rId5" imgW="0" imgH="0" progId="">
                  <p:embed/>
                </p:oleObj>
              </mc:Choice>
              <mc:Fallback>
                <p:oleObj name="think-cell Slide" r:id="rId5"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15875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Connector 7"/>
          <p:cNvCxnSpPr/>
          <p:nvPr userDrawn="1"/>
        </p:nvCxnSpPr>
        <p:spPr>
          <a:xfrm>
            <a:off x="276483" y="4637777"/>
            <a:ext cx="4133987"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rotWithShape="1">
          <a:blip r:embed="rId6" cstate="print">
            <a:extLst>
              <a:ext uri="{28A0092B-C50C-407E-A947-70E740481C1C}">
                <a14:useLocalDpi xmlns:a14="http://schemas.microsoft.com/office/drawing/2010/main" val="0"/>
              </a:ext>
            </a:extLst>
          </a:blip>
          <a:srcRect b="12951"/>
          <a:stretch/>
        </p:blipFill>
        <p:spPr>
          <a:xfrm>
            <a:off x="4410470" y="990600"/>
            <a:ext cx="4808007" cy="4490246"/>
          </a:xfrm>
          <a:prstGeom prst="rect">
            <a:avLst/>
          </a:prstGeom>
        </p:spPr>
      </p:pic>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8358" y="3429000"/>
            <a:ext cx="3218257" cy="1086234"/>
          </a:xfrm>
          <a:prstGeom prst="rect">
            <a:avLst/>
          </a:prstGeom>
        </p:spPr>
      </p:pic>
      <p:pic>
        <p:nvPicPr>
          <p:cNvPr id="14" name="Picture 13" descr="TitleFooterBlueandWhite.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405" y="6015002"/>
            <a:ext cx="9144000" cy="864263"/>
          </a:xfrm>
          <a:prstGeom prst="rect">
            <a:avLst/>
          </a:prstGeom>
        </p:spPr>
      </p:pic>
      <p:sp>
        <p:nvSpPr>
          <p:cNvPr id="2" name="Title 1"/>
          <p:cNvSpPr>
            <a:spLocks noGrp="1"/>
          </p:cNvSpPr>
          <p:nvPr>
            <p:ph type="ctrTitle"/>
            <p:custDataLst>
              <p:tags r:id="rId3"/>
            </p:custDataLst>
          </p:nvPr>
        </p:nvSpPr>
        <p:spPr>
          <a:xfrm>
            <a:off x="337896" y="4824864"/>
            <a:ext cx="4114800" cy="579651"/>
          </a:xfrm>
          <a:noFill/>
        </p:spPr>
        <p:txBody>
          <a:bodyPr wrap="square" lIns="0" tIns="0" rIns="0" bIns="0" rtlCol="0" anchor="b" anchorCtr="0">
            <a:noAutofit/>
          </a:bodyPr>
          <a:lstStyle>
            <a:lvl1pPr>
              <a:lnSpc>
                <a:spcPct val="90000"/>
              </a:lnSpc>
              <a:defRPr kumimoji="0" lang="en-US" sz="3600" b="0" i="0" u="none" strike="noStrike" kern="1200" cap="none" spc="0" normalizeH="0" baseline="0" noProof="0" dirty="0" smtClean="0">
                <a:ln>
                  <a:noFill/>
                </a:ln>
                <a:solidFill>
                  <a:schemeClr val="accent1"/>
                </a:solidFill>
                <a:effectLst/>
                <a:uLnTx/>
                <a:uFillTx/>
                <a:latin typeface="Franklin Gothic Book"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to edit Master title style</a:t>
            </a:r>
            <a:endParaRPr lang="en-US" dirty="0"/>
          </a:p>
        </p:txBody>
      </p:sp>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Tree>
    <p:extLst>
      <p:ext uri="{BB962C8B-B14F-4D97-AF65-F5344CB8AC3E}">
        <p14:creationId xmlns:p14="http://schemas.microsoft.com/office/powerpoint/2010/main" val="104958438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13"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5" name="Picture 4" descr="Foot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6292906"/>
            <a:ext cx="9144000" cy="565094"/>
          </a:xfrm>
          <a:prstGeom prst="rect">
            <a:avLst/>
          </a:prstGeom>
        </p:spPr>
      </p:pic>
      <p:pic>
        <p:nvPicPr>
          <p:cNvPr id="4" name="Picture 3" descr="Header.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631576"/>
          </a:xfrm>
          <a:prstGeom prst="rect">
            <a:avLst/>
          </a:prstGeom>
        </p:spPr>
      </p:pic>
      <p:graphicFrame>
        <p:nvGraphicFramePr>
          <p:cNvPr id="10" name="Object 9" hidden="1"/>
          <p:cNvGraphicFramePr>
            <a:graphicFrameLocks/>
          </p:cNvGraphicFramePr>
          <p:nvPr>
            <p:custDataLst>
              <p:tags r:id="rId9"/>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1311" name="think-cell Slide" r:id="rId16" imgW="0" imgH="0" progId="">
                  <p:embed/>
                </p:oleObj>
              </mc:Choice>
              <mc:Fallback>
                <p:oleObj name="think-cell Slide" r:id="rId16" imgW="0" imgH="0" progId="">
                  <p:embed/>
                  <p:pic>
                    <p:nvPicPr>
                      <p:cNvPr id="0" name="Rectangle 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custDataLst>
              <p:tags r:id="rId10"/>
            </p:custDataLst>
          </p:nvPr>
        </p:nvSpPr>
        <p:spPr>
          <a:xfrm>
            <a:off x="8886825" y="6579399"/>
            <a:ext cx="257175" cy="190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2" name="Title Placeholder 1"/>
          <p:cNvSpPr>
            <a:spLocks noGrp="1"/>
          </p:cNvSpPr>
          <p:nvPr>
            <p:ph type="title"/>
            <p:custDataLst>
              <p:tags r:id="rId11"/>
            </p:custDataLst>
          </p:nvPr>
        </p:nvSpPr>
        <p:spPr bwMode="gray">
          <a:xfrm>
            <a:off x="304800" y="76200"/>
            <a:ext cx="8353425" cy="461665"/>
          </a:xfrm>
          <a:prstGeom prst="rect">
            <a:avLst/>
          </a:prstGeom>
          <a:noFill/>
        </p:spPr>
        <p:txBody>
          <a:bodyPr wrap="square" lIns="0" rtlCol="0">
            <a:spAutoFit/>
          </a:bodyPr>
          <a:lstStyle/>
          <a:p>
            <a:r>
              <a:rPr lang="en-US"/>
              <a:t>Click to edit Master title style</a:t>
            </a:r>
            <a:endParaRPr lang="en-US" dirty="0"/>
          </a:p>
        </p:txBody>
      </p:sp>
      <p:sp>
        <p:nvSpPr>
          <p:cNvPr id="3" name="Text Placeholder 2"/>
          <p:cNvSpPr>
            <a:spLocks noGrp="1"/>
          </p:cNvSpPr>
          <p:nvPr>
            <p:ph type="body" idx="1"/>
            <p:custDataLst>
              <p:tags r:id="rId12"/>
            </p:custDataLst>
          </p:nvPr>
        </p:nvSpPr>
        <p:spPr>
          <a:xfrm>
            <a:off x="333375" y="1066800"/>
            <a:ext cx="8477250" cy="51816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custDataLst>
              <p:tags r:id="rId13"/>
            </p:custDataLst>
          </p:nvPr>
        </p:nvSpPr>
        <p:spPr>
          <a:xfrm>
            <a:off x="8870949" y="6582395"/>
            <a:ext cx="211057" cy="187507"/>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a:t>
            </a:fld>
            <a:endParaRPr lang="en-US" dirty="0"/>
          </a:p>
        </p:txBody>
      </p:sp>
      <p:sp>
        <p:nvSpPr>
          <p:cNvPr id="8" name="TextBox 7"/>
          <p:cNvSpPr txBox="1"/>
          <p:nvPr/>
        </p:nvSpPr>
        <p:spPr>
          <a:xfrm>
            <a:off x="304800" y="6519446"/>
            <a:ext cx="4267200" cy="276999"/>
          </a:xfrm>
          <a:prstGeom prst="rect">
            <a:avLst/>
          </a:prstGeom>
          <a:noFill/>
        </p:spPr>
        <p:txBody>
          <a:bodyPr wrap="square" rtlCol="0">
            <a:spAutoFit/>
          </a:bodyPr>
          <a:lstStyle/>
          <a:p>
            <a:r>
              <a:rPr lang="en-US" sz="1200" dirty="0">
                <a:solidFill>
                  <a:schemeClr val="bg1"/>
                </a:solidFill>
                <a:latin typeface="+mn-lt"/>
              </a:rPr>
              <a:t>Footer Text </a:t>
            </a:r>
          </a:p>
        </p:txBody>
      </p:sp>
      <p:sp>
        <p:nvSpPr>
          <p:cNvPr id="11" name="TextBox 10"/>
          <p:cNvSpPr txBox="1"/>
          <p:nvPr/>
        </p:nvSpPr>
        <p:spPr>
          <a:xfrm>
            <a:off x="4572000" y="6488668"/>
            <a:ext cx="4114800" cy="276999"/>
          </a:xfrm>
          <a:prstGeom prst="rect">
            <a:avLst/>
          </a:prstGeom>
          <a:noFill/>
        </p:spPr>
        <p:txBody>
          <a:bodyPr wrap="square" rtlCol="0">
            <a:spAutoFit/>
          </a:bodyPr>
          <a:lstStyle/>
          <a:p>
            <a:pPr algn="r"/>
            <a:r>
              <a:rPr lang="en-US" sz="1200" dirty="0">
                <a:solidFill>
                  <a:schemeClr val="bg1"/>
                </a:solidFill>
                <a:latin typeface="+mn-lt"/>
              </a:rPr>
              <a:t>Date</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55" r:id="rId5"/>
    <p:sldLayoutId id="2147483661" r:id="rId6"/>
  </p:sldLayoutIdLst>
  <p:hf hdr="0" dt="0"/>
  <p:txStyles>
    <p:titleStyle>
      <a:lvl1pPr marL="0" algn="l" defTabSz="914400" rtl="0" eaLnBrk="1" latinLnBrk="0" hangingPunct="1">
        <a:lnSpc>
          <a:spcPct val="100000"/>
        </a:lnSpc>
        <a:spcBef>
          <a:spcPct val="0"/>
        </a:spcBef>
        <a:buNone/>
        <a:defRPr lang="en-US" sz="2400" b="0" kern="1200" dirty="0" smtClean="0">
          <a:solidFill>
            <a:schemeClr val="bg1"/>
          </a:solidFill>
          <a:effectLst/>
          <a:latin typeface="Franklin Gothic Demi" pitchFamily="34" charset="0"/>
          <a:ea typeface="+mn-ea"/>
          <a:cs typeface="Arial" pitchFamily="34" charset="0"/>
        </a:defRPr>
      </a:lvl1pPr>
    </p:titleStyle>
    <p:bodyStyle>
      <a:lvl1pPr marL="230188" indent="-230188" algn="l" defTabSz="914400" rtl="0" eaLnBrk="1" latinLnBrk="0" hangingPunct="1">
        <a:spcBef>
          <a:spcPct val="20000"/>
        </a:spcBef>
        <a:buClr>
          <a:schemeClr val="accent1"/>
        </a:buClr>
        <a:buFont typeface="Wingdings" pitchFamily="2" charset="2"/>
        <a:buChar char="§"/>
        <a:defRPr sz="2400" kern="1200">
          <a:solidFill>
            <a:schemeClr val="tx1"/>
          </a:solidFill>
          <a:latin typeface="Franklin Gothic Book" pitchFamily="34" charset="0"/>
          <a:ea typeface="+mn-ea"/>
          <a:cs typeface="+mn-cs"/>
        </a:defRPr>
      </a:lvl1pPr>
      <a:lvl2pPr marL="514350" indent="-230188" algn="l" defTabSz="914400" rtl="0" eaLnBrk="1" latinLnBrk="0" hangingPunct="1">
        <a:spcBef>
          <a:spcPct val="20000"/>
        </a:spcBef>
        <a:buClr>
          <a:schemeClr val="accent1"/>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3pPr>
      <a:lvl4pPr marL="971550" indent="-228600" algn="l" defTabSz="914400" rtl="0" eaLnBrk="1" latinLnBrk="0" hangingPunct="1">
        <a:spcBef>
          <a:spcPct val="20000"/>
        </a:spcBef>
        <a:buClr>
          <a:schemeClr val="accent1"/>
        </a:buClr>
        <a:buFont typeface="Franklin Gothic Book" panose="020B0503020102020204" pitchFamily="34" charset="0"/>
        <a:buChar char="–"/>
        <a:defRPr sz="1800" kern="1200">
          <a:solidFill>
            <a:schemeClr val="tx1"/>
          </a:solidFill>
          <a:latin typeface="Franklin Gothic Book" pitchFamily="34" charset="0"/>
          <a:ea typeface="+mn-ea"/>
          <a:cs typeface="+mn-cs"/>
        </a:defRPr>
      </a:lvl4pPr>
      <a:lvl5pPr marL="114300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mailto:Jennifer.Godina@txdot.gov"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18" Type="http://schemas.openxmlformats.org/officeDocument/2006/relationships/tags" Target="../tags/tag30.xml"/><Relationship Id="rId26" Type="http://schemas.openxmlformats.org/officeDocument/2006/relationships/tags" Target="../tags/tag38.xml"/><Relationship Id="rId3" Type="http://schemas.openxmlformats.org/officeDocument/2006/relationships/tags" Target="../tags/tag15.xml"/><Relationship Id="rId21" Type="http://schemas.openxmlformats.org/officeDocument/2006/relationships/tags" Target="../tags/tag33.xml"/><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tags" Target="../tags/tag29.xml"/><Relationship Id="rId25" Type="http://schemas.openxmlformats.org/officeDocument/2006/relationships/tags" Target="../tags/tag37.xml"/><Relationship Id="rId2" Type="http://schemas.openxmlformats.org/officeDocument/2006/relationships/tags" Target="../tags/tag14.xml"/><Relationship Id="rId16" Type="http://schemas.openxmlformats.org/officeDocument/2006/relationships/tags" Target="../tags/tag28.xml"/><Relationship Id="rId20" Type="http://schemas.openxmlformats.org/officeDocument/2006/relationships/tags" Target="../tags/tag32.xml"/><Relationship Id="rId1" Type="http://schemas.openxmlformats.org/officeDocument/2006/relationships/vmlDrawing" Target="../drawings/vmlDrawing5.vml"/><Relationship Id="rId6" Type="http://schemas.openxmlformats.org/officeDocument/2006/relationships/tags" Target="../tags/tag18.xml"/><Relationship Id="rId11" Type="http://schemas.openxmlformats.org/officeDocument/2006/relationships/tags" Target="../tags/tag23.xml"/><Relationship Id="rId24" Type="http://schemas.openxmlformats.org/officeDocument/2006/relationships/tags" Target="../tags/tag36.xml"/><Relationship Id="rId5" Type="http://schemas.openxmlformats.org/officeDocument/2006/relationships/tags" Target="../tags/tag17.xml"/><Relationship Id="rId15" Type="http://schemas.openxmlformats.org/officeDocument/2006/relationships/tags" Target="../tags/tag27.xml"/><Relationship Id="rId23" Type="http://schemas.openxmlformats.org/officeDocument/2006/relationships/tags" Target="../tags/tag35.xml"/><Relationship Id="rId28" Type="http://schemas.openxmlformats.org/officeDocument/2006/relationships/oleObject" Target="../embeddings/oleObject5.bin"/><Relationship Id="rId10" Type="http://schemas.openxmlformats.org/officeDocument/2006/relationships/tags" Target="../tags/tag22.xml"/><Relationship Id="rId19" Type="http://schemas.openxmlformats.org/officeDocument/2006/relationships/tags" Target="../tags/tag31.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tags" Target="../tags/tag26.xml"/><Relationship Id="rId22" Type="http://schemas.openxmlformats.org/officeDocument/2006/relationships/tags" Target="../tags/tag34.xml"/><Relationship Id="rId27"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tags" Target="../tags/tag46.xml"/><Relationship Id="rId3" Type="http://schemas.openxmlformats.org/officeDocument/2006/relationships/tags" Target="../tags/tag41.xml"/><Relationship Id="rId7" Type="http://schemas.openxmlformats.org/officeDocument/2006/relationships/tags" Target="../tags/tag45.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hyperlink" Target="https://www.txdot.gov/business/contractors/contractor-prequalification.html" TargetMode="External"/><Relationship Id="rId5" Type="http://schemas.openxmlformats.org/officeDocument/2006/relationships/tags" Target="../tags/tag43.xml"/><Relationship Id="rId10" Type="http://schemas.openxmlformats.org/officeDocument/2006/relationships/image" Target="../media/image16.png"/><Relationship Id="rId4" Type="http://schemas.openxmlformats.org/officeDocument/2006/relationships/tags" Target="../tags/tag42.xml"/><Relationship Id="rId9"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81009" y="3862388"/>
            <a:ext cx="5100433" cy="954107"/>
          </a:xfrm>
        </p:spPr>
        <p:txBody>
          <a:bodyPr/>
          <a:lstStyle/>
          <a:p>
            <a:r>
              <a:rPr lang="en-US" sz="2800" dirty="0">
                <a:solidFill>
                  <a:srgbClr val="382A60"/>
                </a:solidFill>
              </a:rPr>
              <a:t>TXDOT DALLAS DISTRICT</a:t>
            </a:r>
            <a:br>
              <a:rPr lang="en-US" sz="2800" dirty="0">
                <a:solidFill>
                  <a:srgbClr val="382A60"/>
                </a:solidFill>
              </a:rPr>
            </a:br>
            <a:r>
              <a:rPr lang="en-US" sz="2800" dirty="0">
                <a:solidFill>
                  <a:srgbClr val="382A60"/>
                </a:solidFill>
              </a:rPr>
              <a:t>CONTRACTED MAINTENANCE</a:t>
            </a:r>
          </a:p>
        </p:txBody>
      </p:sp>
      <p:sp>
        <p:nvSpPr>
          <p:cNvPr id="3" name="Subtitle 2"/>
          <p:cNvSpPr>
            <a:spLocks noGrp="1"/>
          </p:cNvSpPr>
          <p:nvPr>
            <p:ph type="subTitle" idx="1"/>
          </p:nvPr>
        </p:nvSpPr>
        <p:spPr>
          <a:xfrm>
            <a:off x="481009" y="5045869"/>
            <a:ext cx="5133855" cy="821531"/>
          </a:xfrm>
        </p:spPr>
        <p:txBody>
          <a:bodyPr/>
          <a:lstStyle/>
          <a:p>
            <a:r>
              <a:rPr lang="en-US" dirty="0"/>
              <a:t>Jennifer Godina</a:t>
            </a:r>
          </a:p>
          <a:p>
            <a:r>
              <a:rPr lang="en-US" dirty="0"/>
              <a:t>Contract Administration Manager</a:t>
            </a:r>
          </a:p>
        </p:txBody>
      </p:sp>
      <p:pic>
        <p:nvPicPr>
          <p:cNvPr id="4" name="Picture 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742" t="2" r="20598" b="216"/>
          <a:stretch/>
        </p:blipFill>
        <p:spPr bwMode="auto">
          <a:xfrm>
            <a:off x="5681708" y="2057400"/>
            <a:ext cx="3191783" cy="3199397"/>
          </a:xfrm>
          <a:prstGeom prst="rect">
            <a:avLst/>
          </a:prstGeom>
          <a:noFill/>
          <a:ln w="9525" cmpd="sng">
            <a:solidFill>
              <a:schemeClr val="bg1"/>
            </a:solidFill>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145" t="14604" r="18324" b="2948"/>
          <a:stretch/>
        </p:blipFill>
        <p:spPr>
          <a:xfrm>
            <a:off x="1547743" y="2054536"/>
            <a:ext cx="1539794" cy="1182330"/>
          </a:xfrm>
          <a:prstGeom prst="rect">
            <a:avLst/>
          </a:prstGeom>
          <a:ln>
            <a:solidFill>
              <a:srgbClr val="FFFFFF"/>
            </a:solidFill>
          </a:ln>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2" r="2034" b="26560"/>
          <a:stretch/>
        </p:blipFill>
        <p:spPr>
          <a:xfrm>
            <a:off x="492409" y="2054536"/>
            <a:ext cx="1055010" cy="1181409"/>
          </a:xfrm>
          <a:prstGeom prst="rect">
            <a:avLst/>
          </a:prstGeom>
          <a:ln>
            <a:solidFill>
              <a:srgbClr val="FFFFFF"/>
            </a:solidFill>
          </a:ln>
        </p:spPr>
      </p:pic>
      <p:pic>
        <p:nvPicPr>
          <p:cNvPr id="7" name="Picture 6" descr="Sign cut10.JPG"/>
          <p:cNvPicPr>
            <a:picLocks noChangeAspect="1"/>
          </p:cNvPicPr>
          <p:nvPr/>
        </p:nvPicPr>
        <p:blipFill rotWithShape="1">
          <a:blip r:embed="rId5" cstate="print">
            <a:extLst>
              <a:ext uri="{28A0092B-C50C-407E-A947-70E740481C1C}">
                <a14:useLocalDpi xmlns:a14="http://schemas.microsoft.com/office/drawing/2010/main" val="0"/>
              </a:ext>
            </a:extLst>
          </a:blip>
          <a:srcRect l="14023" r="20791" b="3572"/>
          <a:stretch/>
        </p:blipFill>
        <p:spPr>
          <a:xfrm>
            <a:off x="3102136" y="2054536"/>
            <a:ext cx="1065676" cy="1182330"/>
          </a:xfrm>
          <a:prstGeom prst="rect">
            <a:avLst/>
          </a:prstGeom>
          <a:ln>
            <a:solidFill>
              <a:schemeClr val="bg1"/>
            </a:solidFill>
          </a:ln>
        </p:spPr>
      </p:pic>
      <p:pic>
        <p:nvPicPr>
          <p:cNvPr id="8" name="Picture 7" descr="Hypothermia12.JPG"/>
          <p:cNvPicPr>
            <a:picLocks noChangeAspect="1"/>
          </p:cNvPicPr>
          <p:nvPr/>
        </p:nvPicPr>
        <p:blipFill rotWithShape="1">
          <a:blip r:embed="rId6" cstate="print">
            <a:extLst>
              <a:ext uri="{28A0092B-C50C-407E-A947-70E740481C1C}">
                <a14:useLocalDpi xmlns:a14="http://schemas.microsoft.com/office/drawing/2010/main" val="0"/>
              </a:ext>
            </a:extLst>
          </a:blip>
          <a:srcRect l="5249" r="415" b="614"/>
          <a:stretch/>
        </p:blipFill>
        <p:spPr>
          <a:xfrm>
            <a:off x="4175108" y="2054536"/>
            <a:ext cx="1496325" cy="1182330"/>
          </a:xfrm>
          <a:prstGeom prst="rect">
            <a:avLst/>
          </a:prstGeom>
          <a:ln>
            <a:solidFill>
              <a:srgbClr val="FFFFFF"/>
            </a:solidFill>
          </a:ln>
        </p:spPr>
      </p:pic>
    </p:spTree>
    <p:extLst>
      <p:ext uri="{BB962C8B-B14F-4D97-AF65-F5344CB8AC3E}">
        <p14:creationId xmlns:p14="http://schemas.microsoft.com/office/powerpoint/2010/main" val="3540717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1"/>
            <a:ext cx="8839200" cy="307777"/>
          </a:xfrm>
        </p:spPr>
        <p:txBody>
          <a:bodyPr/>
          <a:lstStyle/>
          <a:p>
            <a:r>
              <a:rPr lang="en-US" sz="1400" dirty="0"/>
              <a:t>2014 Standard Specifications for  Construction and Maintenance of Highways, Streets and Bridges</a:t>
            </a:r>
          </a:p>
        </p:txBody>
      </p:sp>
      <p:sp>
        <p:nvSpPr>
          <p:cNvPr id="3" name="Slide Number Placeholder 2"/>
          <p:cNvSpPr>
            <a:spLocks noGrp="1"/>
          </p:cNvSpPr>
          <p:nvPr>
            <p:ph type="sldNum" sz="quarter" idx="4"/>
          </p:nvPr>
        </p:nvSpPr>
        <p:spPr/>
        <p:txBody>
          <a:bodyPr/>
          <a:lstStyle/>
          <a:p>
            <a:pPr lvl="1" indent="-276225">
              <a:spcBef>
                <a:spcPts val="900"/>
              </a:spcBef>
            </a:pPr>
            <a:fld id="{126B356D-DBE9-445A-9C43-3D3F41468F04}" type="slidenum">
              <a:rPr lang="en-US" smtClean="0"/>
              <a:pPr lvl="1" indent="-276225">
                <a:spcBef>
                  <a:spcPts val="900"/>
                </a:spcBef>
              </a:pPr>
              <a:t>10</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16463547"/>
              </p:ext>
            </p:extLst>
          </p:nvPr>
        </p:nvGraphicFramePr>
        <p:xfrm>
          <a:off x="42729" y="685800"/>
          <a:ext cx="9067801" cy="5201665"/>
        </p:xfrm>
        <a:graphic>
          <a:graphicData uri="http://schemas.openxmlformats.org/drawingml/2006/table">
            <a:tbl>
              <a:tblPr firstRow="1" bandRow="1">
                <a:tableStyleId>{5C22544A-7EE6-4342-B048-85BDC9FD1C3A}</a:tableStyleId>
              </a:tblPr>
              <a:tblGrid>
                <a:gridCol w="2612756">
                  <a:extLst>
                    <a:ext uri="{9D8B030D-6E8A-4147-A177-3AD203B41FA5}">
                      <a16:colId xmlns:a16="http://schemas.microsoft.com/office/drawing/2014/main" val="20000"/>
                    </a:ext>
                  </a:extLst>
                </a:gridCol>
                <a:gridCol w="2078177">
                  <a:extLst>
                    <a:ext uri="{9D8B030D-6E8A-4147-A177-3AD203B41FA5}">
                      <a16:colId xmlns:a16="http://schemas.microsoft.com/office/drawing/2014/main" val="20001"/>
                    </a:ext>
                  </a:extLst>
                </a:gridCol>
                <a:gridCol w="2189102">
                  <a:extLst>
                    <a:ext uri="{9D8B030D-6E8A-4147-A177-3AD203B41FA5}">
                      <a16:colId xmlns:a16="http://schemas.microsoft.com/office/drawing/2014/main" val="20002"/>
                    </a:ext>
                  </a:extLst>
                </a:gridCol>
                <a:gridCol w="2187766">
                  <a:extLst>
                    <a:ext uri="{9D8B030D-6E8A-4147-A177-3AD203B41FA5}">
                      <a16:colId xmlns:a16="http://schemas.microsoft.com/office/drawing/2014/main" val="20003"/>
                    </a:ext>
                  </a:extLst>
                </a:gridCol>
              </a:tblGrid>
              <a:tr h="421895">
                <a:tc gridSpan="4">
                  <a:txBody>
                    <a:bodyPr/>
                    <a:lstStyle/>
                    <a:p>
                      <a:pPr algn="ctr"/>
                      <a:r>
                        <a:rPr lang="en-US" dirty="0"/>
                        <a:t>ROUTINE</a:t>
                      </a:r>
                      <a:r>
                        <a:rPr lang="en-US" baseline="0" dirty="0"/>
                        <a:t> MAINTENANCE CONTRACT NAMES</a:t>
                      </a: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0"/>
                  </a:ext>
                </a:extLst>
              </a:tr>
              <a:tr h="644905">
                <a:tc>
                  <a:txBody>
                    <a:bodyPr/>
                    <a:lstStyle/>
                    <a:p>
                      <a:r>
                        <a:rPr lang="en-US" sz="1200" dirty="0"/>
                        <a:t>Bridge Preventative Maintenance - Bridge Repair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Debris Removal </a:t>
                      </a:r>
                    </a:p>
                    <a:p>
                      <a:endParaRPr lang="en-US" sz="1200" dirty="0"/>
                    </a:p>
                  </a:txBody>
                  <a:tcPr/>
                </a:tc>
                <a:tc>
                  <a:txBody>
                    <a:bodyPr/>
                    <a:lstStyle/>
                    <a:p>
                      <a:r>
                        <a:rPr lang="en-US" sz="1200" dirty="0"/>
                        <a:t>Litter Removal</a:t>
                      </a:r>
                    </a:p>
                  </a:txBody>
                  <a:tcPr/>
                </a:tc>
                <a:tc>
                  <a:txBody>
                    <a:bodyPr/>
                    <a:lstStyle/>
                    <a:p>
                      <a:r>
                        <a:rPr lang="en-US" sz="1200" dirty="0"/>
                        <a:t>Retroreflectorized Pavement Markings and Markers </a:t>
                      </a:r>
                    </a:p>
                  </a:txBody>
                  <a:tcPr/>
                </a:tc>
                <a:extLst>
                  <a:ext uri="{0D108BD9-81ED-4DB2-BD59-A6C34878D82A}">
                    <a16:rowId xmlns:a16="http://schemas.microsoft.com/office/drawing/2014/main" val="10001"/>
                  </a:ext>
                </a:extLst>
              </a:tr>
              <a:tr h="421895">
                <a:tc>
                  <a:txBody>
                    <a:bodyPr/>
                    <a:lstStyle/>
                    <a:p>
                      <a:r>
                        <a:rPr lang="en-US" sz="1200" dirty="0"/>
                        <a:t>Bridge Repair – Roadway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Flexible Pavement Structure Repair</a:t>
                      </a:r>
                    </a:p>
                  </a:txBody>
                  <a:tcPr/>
                </a:tc>
                <a:tc>
                  <a:txBody>
                    <a:bodyPr/>
                    <a:lstStyle/>
                    <a:p>
                      <a:r>
                        <a:rPr lang="en-US" sz="1200" dirty="0"/>
                        <a:t>Miscellaneous Concrete Repair</a:t>
                      </a:r>
                    </a:p>
                  </a:txBody>
                  <a:tcPr/>
                </a:tc>
                <a:tc>
                  <a:txBody>
                    <a:bodyPr/>
                    <a:lstStyle/>
                    <a:p>
                      <a:r>
                        <a:rPr lang="en-US" sz="1200" dirty="0"/>
                        <a:t>Roadway Illumination Maintenance</a:t>
                      </a:r>
                    </a:p>
                  </a:txBody>
                  <a:tcPr/>
                </a:tc>
                <a:extLst>
                  <a:ext uri="{0D108BD9-81ED-4DB2-BD59-A6C34878D82A}">
                    <a16:rowId xmlns:a16="http://schemas.microsoft.com/office/drawing/2014/main" val="10002"/>
                  </a:ext>
                </a:extLst>
              </a:tr>
              <a:tr h="421895">
                <a:tc>
                  <a:txBody>
                    <a:bodyPr/>
                    <a:lstStyle/>
                    <a:p>
                      <a:r>
                        <a:rPr lang="en-US" sz="1200" dirty="0"/>
                        <a:t>Cross Drain Structures Repair or Replacement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Full Depth Concrete Repair </a:t>
                      </a:r>
                    </a:p>
                  </a:txBody>
                  <a:tcPr/>
                </a:tc>
                <a:tc>
                  <a:txBody>
                    <a:bodyPr/>
                    <a:lstStyle/>
                    <a:p>
                      <a:r>
                        <a:rPr lang="en-US" sz="1200" dirty="0"/>
                        <a:t>Non-Site Specific Sign Replacement and Refurbishing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Roadside Mowing</a:t>
                      </a:r>
                    </a:p>
                  </a:txBody>
                  <a:tcPr/>
                </a:tc>
                <a:extLst>
                  <a:ext uri="{0D108BD9-81ED-4DB2-BD59-A6C34878D82A}">
                    <a16:rowId xmlns:a16="http://schemas.microsoft.com/office/drawing/2014/main" val="10003"/>
                  </a:ext>
                </a:extLst>
              </a:tr>
              <a:tr h="421895">
                <a:tc>
                  <a:txBody>
                    <a:bodyPr/>
                    <a:lstStyle/>
                    <a:p>
                      <a:r>
                        <a:rPr lang="en-US" sz="1200" dirty="0"/>
                        <a:t>Cleaning &amp; Reshaping Ditches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General Maintenance – Managed Lane</a:t>
                      </a:r>
                    </a:p>
                  </a:txBody>
                  <a:tcPr/>
                </a:tc>
                <a:tc>
                  <a:txBody>
                    <a:bodyPr/>
                    <a:lstStyle/>
                    <a:p>
                      <a:r>
                        <a:rPr lang="en-US" sz="1200" dirty="0"/>
                        <a:t>On Call Traffic Control Services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Seal Coat &amp; Pavement Markings</a:t>
                      </a:r>
                    </a:p>
                  </a:txBody>
                  <a:tcPr/>
                </a:tc>
                <a:extLst>
                  <a:ext uri="{0D108BD9-81ED-4DB2-BD59-A6C34878D82A}">
                    <a16:rowId xmlns:a16="http://schemas.microsoft.com/office/drawing/2014/main" val="10004"/>
                  </a:ext>
                </a:extLst>
              </a:tr>
              <a:tr h="421895">
                <a:tc>
                  <a:txBody>
                    <a:bodyPr/>
                    <a:lstStyle/>
                    <a:p>
                      <a:r>
                        <a:rPr lang="en-US" sz="1200" dirty="0"/>
                        <a:t>Cleaning &amp; Sealing Joints and/or Cracks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Graffiti Removal </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Pothole Repair </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Specialty Markings </a:t>
                      </a:r>
                    </a:p>
                    <a:p>
                      <a:endParaRPr lang="en-US" sz="1200" dirty="0"/>
                    </a:p>
                  </a:txBody>
                  <a:tcPr/>
                </a:tc>
                <a:extLst>
                  <a:ext uri="{0D108BD9-81ED-4DB2-BD59-A6C34878D82A}">
                    <a16:rowId xmlns:a16="http://schemas.microsoft.com/office/drawing/2014/main" val="10005"/>
                  </a:ext>
                </a:extLst>
              </a:tr>
              <a:tr h="421895">
                <a:tc>
                  <a:txBody>
                    <a:bodyPr/>
                    <a:lstStyle/>
                    <a:p>
                      <a:r>
                        <a:rPr lang="en-US" sz="1200" dirty="0"/>
                        <a:t>Cleaning and Sweeping Highways &amp; Debris Removal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Guard Fence &amp; Cable Barrier Repair</a:t>
                      </a:r>
                    </a:p>
                  </a:txBody>
                  <a:tcPr/>
                </a:tc>
                <a:tc>
                  <a:txBody>
                    <a:bodyPr/>
                    <a:lstStyle/>
                    <a:p>
                      <a:r>
                        <a:rPr lang="en-US" sz="1200" dirty="0"/>
                        <a:t>Raised Pavement Markers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TPWD – Rehabilitation of Roadways – Denton State Park </a:t>
                      </a:r>
                    </a:p>
                  </a:txBody>
                  <a:tcPr/>
                </a:tc>
                <a:extLst>
                  <a:ext uri="{0D108BD9-81ED-4DB2-BD59-A6C34878D82A}">
                    <a16:rowId xmlns:a16="http://schemas.microsoft.com/office/drawing/2014/main" val="10006"/>
                  </a:ext>
                </a:extLst>
              </a:tr>
              <a:tr h="766825">
                <a:tc>
                  <a:txBody>
                    <a:bodyPr/>
                    <a:lstStyle/>
                    <a:p>
                      <a:r>
                        <a:rPr lang="en-US" sz="1200" dirty="0"/>
                        <a:t>Culvert Extension/Replacement and Cross Drainage </a:t>
                      </a:r>
                    </a:p>
                  </a:txBody>
                  <a:tcPr/>
                </a:tc>
                <a:tc>
                  <a:txBody>
                    <a:bodyPr/>
                    <a:lstStyle/>
                    <a:p>
                      <a:r>
                        <a:rPr lang="en-US" sz="1200" dirty="0"/>
                        <a:t>HHSC – Rehabilitation of Roadways - Terrell State Hospital </a:t>
                      </a:r>
                    </a:p>
                  </a:txBody>
                  <a:tcPr/>
                </a:tc>
                <a:tc>
                  <a:txBody>
                    <a:bodyPr/>
                    <a:lstStyle/>
                    <a:p>
                      <a:r>
                        <a:rPr lang="en-US" sz="1200" dirty="0"/>
                        <a:t>Removal and Disposal of Driftwood and Debris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Traffic Signal &amp; Preventative Maintenance</a:t>
                      </a:r>
                    </a:p>
                    <a:p>
                      <a:endParaRPr lang="en-US" sz="1200" dirty="0"/>
                    </a:p>
                  </a:txBody>
                  <a:tcPr/>
                </a:tc>
                <a:extLst>
                  <a:ext uri="{0D108BD9-81ED-4DB2-BD59-A6C34878D82A}">
                    <a16:rowId xmlns:a16="http://schemas.microsoft.com/office/drawing/2014/main" val="10007"/>
                  </a:ext>
                </a:extLst>
              </a:tr>
              <a:tr h="461010">
                <a:tc>
                  <a:txBody>
                    <a:bodyPr/>
                    <a:lstStyle/>
                    <a:p>
                      <a:r>
                        <a:rPr lang="en-US" sz="1200" dirty="0"/>
                        <a:t>DADS – Rehabilitation of Roadways – Denton State Support Living Center </a:t>
                      </a:r>
                    </a:p>
                  </a:txBody>
                  <a:tcPr/>
                </a:tc>
                <a:tc>
                  <a:txBody>
                    <a:bodyPr/>
                    <a:lstStyle/>
                    <a:p>
                      <a:r>
                        <a:rPr lang="en-US" sz="1200" dirty="0"/>
                        <a:t>Inlet and Flume Drainage System Cleaning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On-Call Retroreflectorized Pavement Markings </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Tree &amp; Brush Removal and Trimming </a:t>
                      </a:r>
                    </a:p>
                  </a:txBody>
                  <a:tcPr/>
                </a:tc>
                <a:extLst>
                  <a:ext uri="{0D108BD9-81ED-4DB2-BD59-A6C34878D82A}">
                    <a16:rowId xmlns:a16="http://schemas.microsoft.com/office/drawing/2014/main" val="10008"/>
                  </a:ext>
                </a:extLst>
              </a:tr>
              <a:tr h="441960">
                <a:tc>
                  <a:txBody>
                    <a:bodyPr/>
                    <a:lstStyle/>
                    <a:p>
                      <a:endParaRPr lang="en-US" sz="1200" dirty="0"/>
                    </a:p>
                  </a:txBody>
                  <a:tcPr/>
                </a:tc>
                <a:tc>
                  <a:txBody>
                    <a:bodyPr/>
                    <a:lstStyle/>
                    <a:p>
                      <a:endParaRPr lang="en-US" dirty="0"/>
                    </a:p>
                  </a:txBody>
                  <a:tcPr/>
                </a:tc>
                <a:tc>
                  <a:txBody>
                    <a:bodyPr/>
                    <a:lstStyle/>
                    <a:p>
                      <a:endParaRPr lang="en-US" dirty="0"/>
                    </a:p>
                  </a:txBody>
                  <a:tcPr/>
                </a:tc>
                <a:tc>
                  <a:txBody>
                    <a:bodyPr/>
                    <a:lstStyle/>
                    <a:p>
                      <a:r>
                        <a:rPr lang="en-US" sz="1200" dirty="0"/>
                        <a:t>Vegetation Management</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486985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CONTACT INFORMATION</a:t>
            </a:r>
          </a:p>
        </p:txBody>
      </p:sp>
      <p:sp>
        <p:nvSpPr>
          <p:cNvPr id="3" name="Slide Number Placeholder 2"/>
          <p:cNvSpPr>
            <a:spLocks noGrp="1"/>
          </p:cNvSpPr>
          <p:nvPr>
            <p:ph type="sldNum" sz="quarter" idx="4"/>
          </p:nvPr>
        </p:nvSpPr>
        <p:spPr/>
        <p:txBody>
          <a:bodyPr/>
          <a:lstStyle/>
          <a:p>
            <a:pPr lvl="1" indent="-276225">
              <a:spcBef>
                <a:spcPts val="900"/>
              </a:spcBef>
            </a:pPr>
            <a:fld id="{126B356D-DBE9-445A-9C43-3D3F41468F04}" type="slidenum">
              <a:rPr lang="en-US" smtClean="0"/>
              <a:pPr lvl="1" indent="-276225">
                <a:spcBef>
                  <a:spcPts val="900"/>
                </a:spcBef>
              </a:pPr>
              <a:t>11</a:t>
            </a:fld>
            <a:endParaRPr lang="en-US" dirty="0"/>
          </a:p>
        </p:txBody>
      </p:sp>
      <p:sp>
        <p:nvSpPr>
          <p:cNvPr id="5" name="TextBox 4"/>
          <p:cNvSpPr txBox="1"/>
          <p:nvPr/>
        </p:nvSpPr>
        <p:spPr>
          <a:xfrm>
            <a:off x="152400" y="1447800"/>
            <a:ext cx="8915400" cy="3416320"/>
          </a:xfrm>
          <a:prstGeom prst="rect">
            <a:avLst/>
          </a:prstGeom>
          <a:noFill/>
        </p:spPr>
        <p:txBody>
          <a:bodyPr wrap="square" rtlCol="0">
            <a:spAutoFit/>
          </a:bodyPr>
          <a:lstStyle/>
          <a:p>
            <a:r>
              <a:rPr lang="en-US" sz="2400" b="1" dirty="0"/>
              <a:t>FOR ADDITIONAL INFORMATION AND QUESTIONS PLEASE  CONTACT:</a:t>
            </a:r>
          </a:p>
          <a:p>
            <a:endParaRPr lang="en-US" sz="1200" dirty="0"/>
          </a:p>
          <a:p>
            <a:endParaRPr lang="en-US" sz="1200" dirty="0"/>
          </a:p>
          <a:p>
            <a:endParaRPr lang="en-US" sz="1200" dirty="0"/>
          </a:p>
          <a:p>
            <a:pPr algn="ctr"/>
            <a:r>
              <a:rPr lang="en-US" sz="2400" b="1" dirty="0"/>
              <a:t>JENNIFER GODINA</a:t>
            </a:r>
          </a:p>
          <a:p>
            <a:pPr algn="ctr"/>
            <a:r>
              <a:rPr lang="en-US" sz="2400" b="1" dirty="0"/>
              <a:t>CONTRACT ADMINISTRATION MANAGER</a:t>
            </a:r>
          </a:p>
          <a:p>
            <a:pPr algn="ctr"/>
            <a:r>
              <a:rPr lang="en-US" sz="2400" b="1" dirty="0"/>
              <a:t>DALLAS DISTRICT CONTRACTED MAINTENANCE</a:t>
            </a:r>
          </a:p>
          <a:p>
            <a:pPr algn="ctr"/>
            <a:endParaRPr lang="en-US" b="1" dirty="0"/>
          </a:p>
          <a:p>
            <a:pPr algn="ctr"/>
            <a:r>
              <a:rPr lang="en-US" dirty="0"/>
              <a:t>214-320-6640</a:t>
            </a:r>
          </a:p>
          <a:p>
            <a:pPr algn="ctr"/>
            <a:endParaRPr lang="en-US" dirty="0"/>
          </a:p>
          <a:p>
            <a:pPr algn="ctr"/>
            <a:r>
              <a:rPr lang="en-US" dirty="0">
                <a:hlinkClick r:id="rId2"/>
              </a:rPr>
              <a:t>Jennifer.Godina@txdot.gov</a:t>
            </a:r>
            <a:r>
              <a:rPr lang="en-US" dirty="0"/>
              <a:t> </a:t>
            </a:r>
          </a:p>
          <a:p>
            <a:endParaRPr lang="en-US" sz="1200" dirty="0"/>
          </a:p>
        </p:txBody>
      </p:sp>
    </p:spTree>
    <p:extLst>
      <p:ext uri="{BB962C8B-B14F-4D97-AF65-F5344CB8AC3E}">
        <p14:creationId xmlns:p14="http://schemas.microsoft.com/office/powerpoint/2010/main" val="4187249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Object 60"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2099" name="think-cell Slide" r:id="rId28" imgW="0" imgH="0" progId="">
                  <p:embed/>
                </p:oleObj>
              </mc:Choice>
              <mc:Fallback>
                <p:oleObj name="think-cell Slide" r:id="rId28" imgW="0" imgH="0" progId="">
                  <p:embed/>
                  <p:pic>
                    <p:nvPicPr>
                      <p:cNvPr id="0" name="Rectangle 3"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Isosceles Triangle 31"/>
          <p:cNvSpPr/>
          <p:nvPr/>
        </p:nvSpPr>
        <p:spPr>
          <a:xfrm rot="10800000">
            <a:off x="341312" y="1535906"/>
            <a:ext cx="134932" cy="11668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5" name="Title 4"/>
          <p:cNvSpPr>
            <a:spLocks noGrp="1"/>
          </p:cNvSpPr>
          <p:nvPr>
            <p:ph type="title"/>
            <p:custDataLst>
              <p:tags r:id="rId3"/>
            </p:custDataLst>
          </p:nvPr>
        </p:nvSpPr>
        <p:spPr>
          <a:xfrm>
            <a:off x="301752" y="73152"/>
            <a:ext cx="8353425" cy="461665"/>
          </a:xfrm>
        </p:spPr>
        <p:txBody>
          <a:bodyPr/>
          <a:lstStyle/>
          <a:p>
            <a:r>
              <a:rPr lang="en-US" dirty="0"/>
              <a:t>Table of contents</a:t>
            </a:r>
          </a:p>
        </p:txBody>
      </p:sp>
      <p:sp>
        <p:nvSpPr>
          <p:cNvPr id="4" name="Slide Number Placeholder 3"/>
          <p:cNvSpPr>
            <a:spLocks noGrp="1"/>
          </p:cNvSpPr>
          <p:nvPr>
            <p:ph type="sldNum" sz="quarter" idx="4"/>
            <p:custDataLst>
              <p:tags r:id="rId4"/>
            </p:custDataLst>
          </p:nvPr>
        </p:nvSpPr>
        <p:spPr/>
        <p:txBody>
          <a:bodyPr/>
          <a:lstStyle/>
          <a:p>
            <a:pPr lvl="1"/>
            <a:fld id="{126B356D-DBE9-445A-9C43-3D3F41468F04}" type="slidenum">
              <a:rPr lang="en-US" smtClean="0"/>
              <a:pPr lvl="1"/>
              <a:t>2</a:t>
            </a:fld>
            <a:endParaRPr lang="en-US" dirty="0"/>
          </a:p>
        </p:txBody>
      </p:sp>
      <p:sp>
        <p:nvSpPr>
          <p:cNvPr id="45" name="Rectangle 44"/>
          <p:cNvSpPr/>
          <p:nvPr>
            <p:custDataLst>
              <p:tags r:id="rId5"/>
            </p:custDataLst>
          </p:nvPr>
        </p:nvSpPr>
        <p:spPr bwMode="auto">
          <a:xfrm>
            <a:off x="7848601" y="1733131"/>
            <a:ext cx="953487" cy="585216"/>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0" tIns="0" rIns="0" bIns="0" numCol="1" anchor="ctr"/>
          <a:lstStyle/>
          <a:p>
            <a:pPr algn="ctr">
              <a:lnSpc>
                <a:spcPct val="120000"/>
              </a:lnSpc>
              <a:spcBef>
                <a:spcPct val="20000"/>
              </a:spcBef>
              <a:spcAft>
                <a:spcPts val="400"/>
              </a:spcAft>
              <a:buClr>
                <a:srgbClr val="B51821"/>
              </a:buClr>
              <a:buSzPct val="100000"/>
              <a:defRPr/>
            </a:pPr>
            <a:r>
              <a:rPr lang="en-US" dirty="0">
                <a:solidFill>
                  <a:prstClr val="black"/>
                </a:solidFill>
                <a:latin typeface="Franklin Gothic Book" pitchFamily="34" charset="0"/>
              </a:rPr>
              <a:t>4</a:t>
            </a:r>
          </a:p>
        </p:txBody>
      </p:sp>
      <p:sp>
        <p:nvSpPr>
          <p:cNvPr id="46" name="Rectangle 45"/>
          <p:cNvSpPr/>
          <p:nvPr>
            <p:custDataLst>
              <p:tags r:id="rId6"/>
            </p:custDataLst>
          </p:nvPr>
        </p:nvSpPr>
        <p:spPr bwMode="auto">
          <a:xfrm>
            <a:off x="7848601" y="2400146"/>
            <a:ext cx="953487" cy="585216"/>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0" tIns="0" rIns="0" bIns="0" numCol="1" anchor="ctr"/>
          <a:lstStyle/>
          <a:p>
            <a:pPr algn="ctr">
              <a:lnSpc>
                <a:spcPct val="120000"/>
              </a:lnSpc>
              <a:spcBef>
                <a:spcPct val="20000"/>
              </a:spcBef>
              <a:spcAft>
                <a:spcPts val="400"/>
              </a:spcAft>
              <a:buClr>
                <a:srgbClr val="B51821"/>
              </a:buClr>
              <a:buSzPct val="100000"/>
              <a:defRPr/>
            </a:pPr>
            <a:r>
              <a:rPr lang="en-US" dirty="0">
                <a:solidFill>
                  <a:prstClr val="black"/>
                </a:solidFill>
                <a:latin typeface="Franklin Gothic Book" pitchFamily="34" charset="0"/>
              </a:rPr>
              <a:t>5</a:t>
            </a:r>
          </a:p>
        </p:txBody>
      </p:sp>
      <p:sp>
        <p:nvSpPr>
          <p:cNvPr id="50" name="Rectangle 49"/>
          <p:cNvSpPr/>
          <p:nvPr>
            <p:custDataLst>
              <p:tags r:id="rId7"/>
            </p:custDataLst>
          </p:nvPr>
        </p:nvSpPr>
        <p:spPr bwMode="auto">
          <a:xfrm>
            <a:off x="7848601" y="3067161"/>
            <a:ext cx="953487" cy="585216"/>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0" tIns="0" rIns="0" bIns="0" numCol="1" anchor="ctr"/>
          <a:lstStyle/>
          <a:p>
            <a:pPr algn="ctr">
              <a:lnSpc>
                <a:spcPct val="120000"/>
              </a:lnSpc>
              <a:spcBef>
                <a:spcPct val="20000"/>
              </a:spcBef>
              <a:spcAft>
                <a:spcPts val="400"/>
              </a:spcAft>
              <a:buClr>
                <a:srgbClr val="B51821"/>
              </a:buClr>
              <a:buSzPct val="100000"/>
              <a:defRPr/>
            </a:pPr>
            <a:r>
              <a:rPr lang="en-US" dirty="0">
                <a:solidFill>
                  <a:prstClr val="black"/>
                </a:solidFill>
                <a:latin typeface="Franklin Gothic Book" pitchFamily="34" charset="0"/>
              </a:rPr>
              <a:t>7</a:t>
            </a:r>
          </a:p>
        </p:txBody>
      </p:sp>
      <p:sp>
        <p:nvSpPr>
          <p:cNvPr id="51" name="Rectangle 50"/>
          <p:cNvSpPr/>
          <p:nvPr>
            <p:custDataLst>
              <p:tags r:id="rId8"/>
            </p:custDataLst>
          </p:nvPr>
        </p:nvSpPr>
        <p:spPr bwMode="auto">
          <a:xfrm>
            <a:off x="7848601" y="3734176"/>
            <a:ext cx="953487" cy="585216"/>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0" tIns="0" rIns="0" bIns="0" numCol="1" anchor="ctr"/>
          <a:lstStyle/>
          <a:p>
            <a:pPr algn="ctr">
              <a:lnSpc>
                <a:spcPct val="120000"/>
              </a:lnSpc>
              <a:spcBef>
                <a:spcPct val="20000"/>
              </a:spcBef>
              <a:spcAft>
                <a:spcPts val="400"/>
              </a:spcAft>
              <a:buClr>
                <a:srgbClr val="B51821"/>
              </a:buClr>
              <a:buSzPct val="100000"/>
              <a:defRPr/>
            </a:pPr>
            <a:r>
              <a:rPr lang="en-US" dirty="0">
                <a:solidFill>
                  <a:prstClr val="black"/>
                </a:solidFill>
                <a:latin typeface="Franklin Gothic Book" pitchFamily="34" charset="0"/>
              </a:rPr>
              <a:t>6-9</a:t>
            </a:r>
          </a:p>
        </p:txBody>
      </p:sp>
      <p:sp>
        <p:nvSpPr>
          <p:cNvPr id="52" name="Rectangle 51"/>
          <p:cNvSpPr/>
          <p:nvPr>
            <p:custDataLst>
              <p:tags r:id="rId9"/>
            </p:custDataLst>
          </p:nvPr>
        </p:nvSpPr>
        <p:spPr bwMode="auto">
          <a:xfrm>
            <a:off x="7848600" y="4401191"/>
            <a:ext cx="953487" cy="585216"/>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0" tIns="0" rIns="0" bIns="0" numCol="1" anchor="ctr"/>
          <a:lstStyle/>
          <a:p>
            <a:pPr algn="ctr">
              <a:lnSpc>
                <a:spcPct val="120000"/>
              </a:lnSpc>
              <a:spcBef>
                <a:spcPct val="20000"/>
              </a:spcBef>
              <a:spcAft>
                <a:spcPts val="400"/>
              </a:spcAft>
              <a:buClr>
                <a:srgbClr val="B51821"/>
              </a:buClr>
              <a:buSzPct val="100000"/>
              <a:defRPr/>
            </a:pPr>
            <a:r>
              <a:rPr lang="en-US" dirty="0">
                <a:solidFill>
                  <a:prstClr val="black"/>
                </a:solidFill>
                <a:latin typeface="Franklin Gothic Book" pitchFamily="34" charset="0"/>
              </a:rPr>
              <a:t>10</a:t>
            </a:r>
          </a:p>
        </p:txBody>
      </p:sp>
      <p:sp>
        <p:nvSpPr>
          <p:cNvPr id="53" name="Rectangle 52"/>
          <p:cNvSpPr/>
          <p:nvPr>
            <p:custDataLst>
              <p:tags r:id="rId10"/>
            </p:custDataLst>
          </p:nvPr>
        </p:nvSpPr>
        <p:spPr bwMode="auto">
          <a:xfrm>
            <a:off x="7848600" y="1066116"/>
            <a:ext cx="953487" cy="585216"/>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0" tIns="0" rIns="0" bIns="0" numCol="1" anchor="ctr"/>
          <a:lstStyle/>
          <a:p>
            <a:pPr algn="ctr">
              <a:lnSpc>
                <a:spcPct val="120000"/>
              </a:lnSpc>
              <a:spcBef>
                <a:spcPct val="20000"/>
              </a:spcBef>
              <a:spcAft>
                <a:spcPts val="400"/>
              </a:spcAft>
              <a:buClr>
                <a:srgbClr val="B51821"/>
              </a:buClr>
              <a:buSzPct val="100000"/>
              <a:defRPr/>
            </a:pPr>
            <a:r>
              <a:rPr lang="en-US" dirty="0">
                <a:solidFill>
                  <a:prstClr val="black"/>
                </a:solidFill>
                <a:latin typeface="Franklin Gothic Book" pitchFamily="34" charset="0"/>
              </a:rPr>
              <a:t>3</a:t>
            </a:r>
          </a:p>
        </p:txBody>
      </p:sp>
      <p:sp>
        <p:nvSpPr>
          <p:cNvPr id="57" name="Rectangle 56"/>
          <p:cNvSpPr/>
          <p:nvPr>
            <p:custDataLst>
              <p:tags r:id="rId11"/>
            </p:custDataLst>
          </p:nvPr>
        </p:nvSpPr>
        <p:spPr bwMode="auto">
          <a:xfrm>
            <a:off x="7848600" y="5068208"/>
            <a:ext cx="953487" cy="585216"/>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0" tIns="0" rIns="0" bIns="0" numCol="1" anchor="ctr"/>
          <a:lstStyle/>
          <a:p>
            <a:pPr algn="ctr">
              <a:lnSpc>
                <a:spcPct val="120000"/>
              </a:lnSpc>
              <a:spcBef>
                <a:spcPct val="20000"/>
              </a:spcBef>
              <a:spcAft>
                <a:spcPts val="400"/>
              </a:spcAft>
              <a:buClr>
                <a:srgbClr val="B51821"/>
              </a:buClr>
              <a:buSzPct val="100000"/>
              <a:defRPr/>
            </a:pPr>
            <a:r>
              <a:rPr lang="en-US" dirty="0">
                <a:solidFill>
                  <a:prstClr val="black"/>
                </a:solidFill>
                <a:latin typeface="Franklin Gothic Book" pitchFamily="34" charset="0"/>
              </a:rPr>
              <a:t>11</a:t>
            </a:r>
          </a:p>
        </p:txBody>
      </p:sp>
      <p:sp>
        <p:nvSpPr>
          <p:cNvPr id="9" name="Rectangle 8"/>
          <p:cNvSpPr/>
          <p:nvPr>
            <p:custDataLst>
              <p:tags r:id="rId12"/>
            </p:custDataLst>
          </p:nvPr>
        </p:nvSpPr>
        <p:spPr bwMode="auto">
          <a:xfrm rot="10800000" flipH="1" flipV="1">
            <a:off x="479611" y="1066116"/>
            <a:ext cx="7216589" cy="585216"/>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ctr"/>
          <a:lstStyle/>
          <a:p>
            <a:pPr>
              <a:lnSpc>
                <a:spcPct val="120000"/>
              </a:lnSpc>
              <a:spcBef>
                <a:spcPct val="20000"/>
              </a:spcBef>
              <a:spcAft>
                <a:spcPts val="400"/>
              </a:spcAft>
              <a:buClr>
                <a:srgbClr val="B51821"/>
              </a:buClr>
              <a:buSzPct val="100000"/>
              <a:defRPr/>
            </a:pPr>
            <a:r>
              <a:rPr lang="en-US" dirty="0">
                <a:solidFill>
                  <a:prstClr val="black"/>
                </a:solidFill>
                <a:latin typeface="Franklin Gothic Book" pitchFamily="34" charset="0"/>
              </a:rPr>
              <a:t>DALLAS DISTRICT MAINTENANCE SECTIONS</a:t>
            </a:r>
          </a:p>
        </p:txBody>
      </p:sp>
      <p:sp>
        <p:nvSpPr>
          <p:cNvPr id="47" name="Rectangle 46"/>
          <p:cNvSpPr/>
          <p:nvPr>
            <p:custDataLst>
              <p:tags r:id="rId13"/>
            </p:custDataLst>
          </p:nvPr>
        </p:nvSpPr>
        <p:spPr bwMode="auto">
          <a:xfrm rot="10800000" flipH="1" flipV="1">
            <a:off x="479611" y="1733131"/>
            <a:ext cx="7216589" cy="585216"/>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ctr"/>
          <a:lstStyle/>
          <a:p>
            <a:pPr>
              <a:lnSpc>
                <a:spcPct val="120000"/>
              </a:lnSpc>
              <a:spcBef>
                <a:spcPct val="20000"/>
              </a:spcBef>
              <a:spcAft>
                <a:spcPts val="400"/>
              </a:spcAft>
              <a:buClr>
                <a:srgbClr val="B51821"/>
              </a:buClr>
              <a:buSzPct val="100000"/>
              <a:defRPr/>
            </a:pPr>
            <a:r>
              <a:rPr lang="en-US" dirty="0">
                <a:solidFill>
                  <a:prstClr val="black"/>
                </a:solidFill>
                <a:latin typeface="Franklin Gothic Book" pitchFamily="34" charset="0"/>
              </a:rPr>
              <a:t>DALLAS COUNTY MAINTENANCE SECTIONS</a:t>
            </a:r>
          </a:p>
        </p:txBody>
      </p:sp>
      <p:sp>
        <p:nvSpPr>
          <p:cNvPr id="56" name="Rectangle 55"/>
          <p:cNvSpPr/>
          <p:nvPr>
            <p:custDataLst>
              <p:tags r:id="rId14"/>
            </p:custDataLst>
          </p:nvPr>
        </p:nvSpPr>
        <p:spPr bwMode="auto">
          <a:xfrm rot="10800000" flipH="1" flipV="1">
            <a:off x="479611" y="2400146"/>
            <a:ext cx="7216589" cy="585216"/>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ctr"/>
          <a:lstStyle/>
          <a:p>
            <a:pPr>
              <a:lnSpc>
                <a:spcPct val="120000"/>
              </a:lnSpc>
              <a:spcBef>
                <a:spcPct val="20000"/>
              </a:spcBef>
              <a:spcAft>
                <a:spcPts val="400"/>
              </a:spcAft>
              <a:buClr>
                <a:srgbClr val="B51821"/>
              </a:buClr>
              <a:buSzPct val="100000"/>
              <a:defRPr/>
            </a:pPr>
            <a:r>
              <a:rPr lang="en-US" dirty="0">
                <a:solidFill>
                  <a:prstClr val="black"/>
                </a:solidFill>
                <a:latin typeface="Franklin Gothic Book" pitchFamily="34" charset="0"/>
              </a:rPr>
              <a:t>CONSTRUCTION VS. MAINTENANCE</a:t>
            </a:r>
          </a:p>
        </p:txBody>
      </p:sp>
      <p:sp>
        <p:nvSpPr>
          <p:cNvPr id="62" name="Rectangle 61"/>
          <p:cNvSpPr/>
          <p:nvPr>
            <p:custDataLst>
              <p:tags r:id="rId15"/>
            </p:custDataLst>
          </p:nvPr>
        </p:nvSpPr>
        <p:spPr bwMode="auto">
          <a:xfrm rot="10800000" flipH="1" flipV="1">
            <a:off x="479611" y="3067161"/>
            <a:ext cx="7216589" cy="585216"/>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ctr"/>
          <a:lstStyle/>
          <a:p>
            <a:pPr>
              <a:lnSpc>
                <a:spcPct val="120000"/>
              </a:lnSpc>
              <a:spcBef>
                <a:spcPct val="20000"/>
              </a:spcBef>
              <a:spcAft>
                <a:spcPts val="400"/>
              </a:spcAft>
              <a:buClr>
                <a:srgbClr val="B51821"/>
              </a:buClr>
              <a:buSzPct val="100000"/>
              <a:defRPr/>
            </a:pPr>
            <a:r>
              <a:rPr lang="en-US" dirty="0">
                <a:solidFill>
                  <a:prstClr val="black"/>
                </a:solidFill>
                <a:latin typeface="Franklin Gothic Book" pitchFamily="34" charset="0"/>
              </a:rPr>
              <a:t>MAINTENANCE CONTRACT LETTING</a:t>
            </a:r>
          </a:p>
        </p:txBody>
      </p:sp>
      <p:sp>
        <p:nvSpPr>
          <p:cNvPr id="63" name="Rectangle 62"/>
          <p:cNvSpPr/>
          <p:nvPr>
            <p:custDataLst>
              <p:tags r:id="rId16"/>
            </p:custDataLst>
          </p:nvPr>
        </p:nvSpPr>
        <p:spPr bwMode="auto">
          <a:xfrm rot="10800000" flipH="1" flipV="1">
            <a:off x="479611" y="3734176"/>
            <a:ext cx="7216589" cy="585216"/>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ctr"/>
          <a:lstStyle/>
          <a:p>
            <a:pPr>
              <a:lnSpc>
                <a:spcPct val="120000"/>
              </a:lnSpc>
              <a:spcBef>
                <a:spcPct val="20000"/>
              </a:spcBef>
              <a:spcAft>
                <a:spcPts val="400"/>
              </a:spcAft>
              <a:buClr>
                <a:srgbClr val="B51821"/>
              </a:buClr>
              <a:buSzPct val="100000"/>
              <a:defRPr/>
            </a:pPr>
            <a:r>
              <a:rPr lang="en-US" dirty="0">
                <a:solidFill>
                  <a:prstClr val="black"/>
                </a:solidFill>
                <a:latin typeface="Franklin Gothic Book" pitchFamily="34" charset="0"/>
              </a:rPr>
              <a:t>TxDOT WEBSITE NAVIGATION, CONTRACTOR PREQUALIFICATION, and E-VERIFY CERTIFICATION</a:t>
            </a:r>
          </a:p>
        </p:txBody>
      </p:sp>
      <p:sp>
        <p:nvSpPr>
          <p:cNvPr id="64" name="Rectangle 63"/>
          <p:cNvSpPr/>
          <p:nvPr>
            <p:custDataLst>
              <p:tags r:id="rId17"/>
            </p:custDataLst>
          </p:nvPr>
        </p:nvSpPr>
        <p:spPr bwMode="auto">
          <a:xfrm rot="10800000" flipH="1" flipV="1">
            <a:off x="479611" y="4401191"/>
            <a:ext cx="7216589" cy="585216"/>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ctr"/>
          <a:lstStyle/>
          <a:p>
            <a:pPr>
              <a:lnSpc>
                <a:spcPct val="120000"/>
              </a:lnSpc>
              <a:spcBef>
                <a:spcPct val="20000"/>
              </a:spcBef>
              <a:spcAft>
                <a:spcPts val="400"/>
              </a:spcAft>
              <a:buClr>
                <a:srgbClr val="B51821"/>
              </a:buClr>
              <a:buSzPct val="100000"/>
              <a:defRPr/>
            </a:pPr>
            <a:r>
              <a:rPr lang="en-US" dirty="0">
                <a:solidFill>
                  <a:prstClr val="black"/>
                </a:solidFill>
                <a:latin typeface="Franklin Gothic Book" pitchFamily="34" charset="0"/>
              </a:rPr>
              <a:t>TxDOT STANDARDS and SPECIFICATIONS </a:t>
            </a:r>
          </a:p>
        </p:txBody>
      </p:sp>
      <p:sp>
        <p:nvSpPr>
          <p:cNvPr id="65" name="Rectangle 64"/>
          <p:cNvSpPr/>
          <p:nvPr>
            <p:custDataLst>
              <p:tags r:id="rId18"/>
            </p:custDataLst>
          </p:nvPr>
        </p:nvSpPr>
        <p:spPr bwMode="auto">
          <a:xfrm rot="10800000" flipH="1" flipV="1">
            <a:off x="479611" y="5068208"/>
            <a:ext cx="7216589" cy="585216"/>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ctr"/>
          <a:lstStyle/>
          <a:p>
            <a:pPr>
              <a:lnSpc>
                <a:spcPct val="120000"/>
              </a:lnSpc>
              <a:spcBef>
                <a:spcPct val="20000"/>
              </a:spcBef>
              <a:spcAft>
                <a:spcPts val="400"/>
              </a:spcAft>
              <a:buClr>
                <a:srgbClr val="B51821"/>
              </a:buClr>
              <a:buSzPct val="100000"/>
              <a:defRPr/>
            </a:pPr>
            <a:r>
              <a:rPr lang="en-US" dirty="0">
                <a:solidFill>
                  <a:prstClr val="black"/>
                </a:solidFill>
                <a:latin typeface="Franklin Gothic Book" pitchFamily="34" charset="0"/>
              </a:rPr>
              <a:t>CONTACT</a:t>
            </a:r>
          </a:p>
        </p:txBody>
      </p:sp>
      <p:sp>
        <p:nvSpPr>
          <p:cNvPr id="10" name="Freeform 12"/>
          <p:cNvSpPr>
            <a:spLocks/>
          </p:cNvSpPr>
          <p:nvPr>
            <p:custDataLst>
              <p:tags r:id="rId19"/>
            </p:custDataLst>
          </p:nvPr>
        </p:nvSpPr>
        <p:spPr bwMode="auto">
          <a:xfrm rot="10800000" flipH="1" flipV="1">
            <a:off x="333376" y="1066116"/>
            <a:ext cx="532800" cy="473056"/>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dirty="0">
                <a:solidFill>
                  <a:prstClr val="white"/>
                </a:solidFill>
                <a:latin typeface="Franklin Gothic Demi" panose="020B0703020102020204" pitchFamily="34" charset="0"/>
              </a:rPr>
              <a:t>1</a:t>
            </a:r>
          </a:p>
        </p:txBody>
      </p:sp>
      <p:sp>
        <p:nvSpPr>
          <p:cNvPr id="66" name="Freeform 12"/>
          <p:cNvSpPr>
            <a:spLocks/>
          </p:cNvSpPr>
          <p:nvPr>
            <p:custDataLst>
              <p:tags r:id="rId20"/>
            </p:custDataLst>
          </p:nvPr>
        </p:nvSpPr>
        <p:spPr bwMode="auto">
          <a:xfrm rot="10800000" flipH="1" flipV="1">
            <a:off x="333376" y="1733131"/>
            <a:ext cx="532800" cy="473056"/>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dirty="0">
                <a:solidFill>
                  <a:prstClr val="white"/>
                </a:solidFill>
                <a:latin typeface="Franklin Gothic Demi" panose="020B0703020102020204" pitchFamily="34" charset="0"/>
              </a:rPr>
              <a:t>2</a:t>
            </a:r>
          </a:p>
        </p:txBody>
      </p:sp>
      <p:sp>
        <p:nvSpPr>
          <p:cNvPr id="67" name="Freeform 12"/>
          <p:cNvSpPr>
            <a:spLocks/>
          </p:cNvSpPr>
          <p:nvPr>
            <p:custDataLst>
              <p:tags r:id="rId21"/>
            </p:custDataLst>
          </p:nvPr>
        </p:nvSpPr>
        <p:spPr bwMode="auto">
          <a:xfrm rot="10800000" flipH="1" flipV="1">
            <a:off x="333375" y="2400146"/>
            <a:ext cx="532800" cy="473056"/>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dirty="0">
                <a:solidFill>
                  <a:prstClr val="white"/>
                </a:solidFill>
                <a:latin typeface="Franklin Gothic Demi" panose="020B0703020102020204" pitchFamily="34" charset="0"/>
              </a:rPr>
              <a:t>3</a:t>
            </a:r>
          </a:p>
        </p:txBody>
      </p:sp>
      <p:sp>
        <p:nvSpPr>
          <p:cNvPr id="68" name="Freeform 12"/>
          <p:cNvSpPr>
            <a:spLocks/>
          </p:cNvSpPr>
          <p:nvPr>
            <p:custDataLst>
              <p:tags r:id="rId22"/>
            </p:custDataLst>
          </p:nvPr>
        </p:nvSpPr>
        <p:spPr bwMode="auto">
          <a:xfrm rot="10800000" flipH="1" flipV="1">
            <a:off x="333375" y="3067161"/>
            <a:ext cx="532800" cy="473056"/>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dirty="0">
                <a:solidFill>
                  <a:prstClr val="white"/>
                </a:solidFill>
                <a:latin typeface="Franklin Gothic Demi" panose="020B0703020102020204" pitchFamily="34" charset="0"/>
              </a:rPr>
              <a:t>4</a:t>
            </a:r>
          </a:p>
        </p:txBody>
      </p:sp>
      <p:sp>
        <p:nvSpPr>
          <p:cNvPr id="69" name="Freeform 12"/>
          <p:cNvSpPr>
            <a:spLocks/>
          </p:cNvSpPr>
          <p:nvPr>
            <p:custDataLst>
              <p:tags r:id="rId23"/>
            </p:custDataLst>
          </p:nvPr>
        </p:nvSpPr>
        <p:spPr bwMode="auto">
          <a:xfrm rot="10800000" flipH="1" flipV="1">
            <a:off x="333376" y="3734176"/>
            <a:ext cx="532800" cy="473056"/>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dirty="0">
                <a:solidFill>
                  <a:prstClr val="white"/>
                </a:solidFill>
                <a:latin typeface="Franklin Gothic Demi" panose="020B0703020102020204" pitchFamily="34" charset="0"/>
              </a:rPr>
              <a:t>5</a:t>
            </a:r>
          </a:p>
        </p:txBody>
      </p:sp>
      <p:sp>
        <p:nvSpPr>
          <p:cNvPr id="70" name="Freeform 12"/>
          <p:cNvSpPr>
            <a:spLocks/>
          </p:cNvSpPr>
          <p:nvPr>
            <p:custDataLst>
              <p:tags r:id="rId24"/>
            </p:custDataLst>
          </p:nvPr>
        </p:nvSpPr>
        <p:spPr bwMode="auto">
          <a:xfrm rot="10800000" flipH="1" flipV="1">
            <a:off x="333376" y="4401191"/>
            <a:ext cx="532800" cy="473056"/>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dirty="0">
                <a:solidFill>
                  <a:prstClr val="white"/>
                </a:solidFill>
                <a:latin typeface="Franklin Gothic Demi" panose="020B0703020102020204" pitchFamily="34" charset="0"/>
              </a:rPr>
              <a:t>6</a:t>
            </a:r>
          </a:p>
        </p:txBody>
      </p:sp>
      <p:sp>
        <p:nvSpPr>
          <p:cNvPr id="71" name="Freeform 12"/>
          <p:cNvSpPr>
            <a:spLocks/>
          </p:cNvSpPr>
          <p:nvPr>
            <p:custDataLst>
              <p:tags r:id="rId25"/>
            </p:custDataLst>
          </p:nvPr>
        </p:nvSpPr>
        <p:spPr bwMode="auto">
          <a:xfrm rot="10800000" flipH="1" flipV="1">
            <a:off x="333375" y="5068208"/>
            <a:ext cx="532800" cy="473056"/>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dirty="0">
                <a:solidFill>
                  <a:prstClr val="white"/>
                </a:solidFill>
                <a:latin typeface="Franklin Gothic Demi" panose="020B0703020102020204" pitchFamily="34" charset="0"/>
              </a:rPr>
              <a:t>7</a:t>
            </a:r>
          </a:p>
        </p:txBody>
      </p:sp>
      <p:sp>
        <p:nvSpPr>
          <p:cNvPr id="33" name="Isosceles Triangle 32"/>
          <p:cNvSpPr/>
          <p:nvPr/>
        </p:nvSpPr>
        <p:spPr>
          <a:xfrm rot="10800000">
            <a:off x="341312" y="2209800"/>
            <a:ext cx="134932" cy="11668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34" name="Isosceles Triangle 33"/>
          <p:cNvSpPr/>
          <p:nvPr/>
        </p:nvSpPr>
        <p:spPr>
          <a:xfrm rot="10800000">
            <a:off x="341312" y="2865120"/>
            <a:ext cx="134932" cy="11668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35" name="Isosceles Triangle 34"/>
          <p:cNvSpPr/>
          <p:nvPr/>
        </p:nvSpPr>
        <p:spPr>
          <a:xfrm rot="10800000">
            <a:off x="341312" y="3543300"/>
            <a:ext cx="134932" cy="11668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36" name="Isosceles Triangle 35"/>
          <p:cNvSpPr/>
          <p:nvPr/>
        </p:nvSpPr>
        <p:spPr>
          <a:xfrm rot="10800000">
            <a:off x="341312" y="4206240"/>
            <a:ext cx="134932" cy="11668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37" name="Isosceles Triangle 36"/>
          <p:cNvSpPr/>
          <p:nvPr/>
        </p:nvSpPr>
        <p:spPr>
          <a:xfrm rot="10800000">
            <a:off x="341312" y="4876800"/>
            <a:ext cx="134932" cy="11668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38" name="Isosceles Triangle 37"/>
          <p:cNvSpPr/>
          <p:nvPr>
            <p:custDataLst>
              <p:tags r:id="rId26"/>
            </p:custDataLst>
          </p:nvPr>
        </p:nvSpPr>
        <p:spPr>
          <a:xfrm rot="10800000">
            <a:off x="341312" y="5539740"/>
            <a:ext cx="134932" cy="11668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Dallas District Maintenance Sections</a:t>
            </a:r>
          </a:p>
        </p:txBody>
      </p:sp>
      <p:sp>
        <p:nvSpPr>
          <p:cNvPr id="3" name="Slide Number Placeholder 2"/>
          <p:cNvSpPr>
            <a:spLocks noGrp="1"/>
          </p:cNvSpPr>
          <p:nvPr>
            <p:ph type="sldNum" sz="quarter" idx="4"/>
          </p:nvPr>
        </p:nvSpPr>
        <p:spPr/>
        <p:txBody>
          <a:bodyPr/>
          <a:lstStyle/>
          <a:p>
            <a:pPr lvl="1"/>
            <a:fld id="{126B356D-DBE9-445A-9C43-3D3F41468F04}" type="slidenum">
              <a:rPr lang="en-US" smtClean="0"/>
              <a:pPr lvl="1"/>
              <a:t>3</a:t>
            </a:fld>
            <a:endParaRPr lang="en-US" dirty="0"/>
          </a:p>
        </p:txBody>
      </p:sp>
      <p:pic>
        <p:nvPicPr>
          <p:cNvPr id="152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635632"/>
            <a:ext cx="3962400" cy="5586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CONSTRUCTION VS. MAINTENANCE CONTRACTS</a:t>
            </a:r>
          </a:p>
        </p:txBody>
      </p:sp>
      <p:sp>
        <p:nvSpPr>
          <p:cNvPr id="4" name="Slide Number Placeholder 3"/>
          <p:cNvSpPr>
            <a:spLocks noGrp="1"/>
          </p:cNvSpPr>
          <p:nvPr>
            <p:ph type="sldNum" sz="quarter" idx="4"/>
          </p:nvPr>
        </p:nvSpPr>
        <p:spPr/>
        <p:txBody>
          <a:bodyPr/>
          <a:lstStyle/>
          <a:p>
            <a:pPr lvl="1"/>
            <a:fld id="{126B356D-DBE9-445A-9C43-3D3F41468F04}" type="slidenum">
              <a:rPr lang="en-US" smtClean="0"/>
              <a:pPr lvl="1"/>
              <a:t>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37187966"/>
              </p:ext>
            </p:extLst>
          </p:nvPr>
        </p:nvGraphicFramePr>
        <p:xfrm>
          <a:off x="304801" y="1600200"/>
          <a:ext cx="8534399" cy="1402080"/>
        </p:xfrm>
        <a:graphic>
          <a:graphicData uri="http://schemas.openxmlformats.org/drawingml/2006/table">
            <a:tbl>
              <a:tblPr firstRow="1" bandRow="1">
                <a:tableStyleId>{21E4AEA4-8DFA-4A89-87EB-49C32662AFE0}</a:tableStyleId>
              </a:tblPr>
              <a:tblGrid>
                <a:gridCol w="4267200">
                  <a:extLst>
                    <a:ext uri="{9D8B030D-6E8A-4147-A177-3AD203B41FA5}">
                      <a16:colId xmlns:a16="http://schemas.microsoft.com/office/drawing/2014/main" val="20000"/>
                    </a:ext>
                  </a:extLst>
                </a:gridCol>
                <a:gridCol w="4267199">
                  <a:extLst>
                    <a:ext uri="{9D8B030D-6E8A-4147-A177-3AD203B41FA5}">
                      <a16:colId xmlns:a16="http://schemas.microsoft.com/office/drawing/2014/main" val="20001"/>
                    </a:ext>
                  </a:extLst>
                </a:gridCol>
              </a:tblGrid>
              <a:tr h="403412">
                <a:tc>
                  <a:txBody>
                    <a:bodyPr/>
                    <a:lstStyle/>
                    <a:p>
                      <a:pPr algn="ctr"/>
                      <a:r>
                        <a:rPr lang="fr-FR" sz="4000" b="0" noProof="0" dirty="0">
                          <a:latin typeface="Franklin Gothic Demi" panose="020B0703020102020204" pitchFamily="34" charset="0"/>
                          <a:cs typeface="Arial" pitchFamily="34" charset="0"/>
                        </a:rPr>
                        <a:t>CONSTRUCTION</a:t>
                      </a:r>
                    </a:p>
                  </a:txBody>
                  <a:tcPr marR="45720" anchor="ctr"/>
                </a:tc>
                <a:tc>
                  <a:txBody>
                    <a:bodyPr/>
                    <a:lstStyle/>
                    <a:p>
                      <a:pPr algn="ctr"/>
                      <a:r>
                        <a:rPr lang="fr-FR" sz="4000" b="0" noProof="0" dirty="0">
                          <a:latin typeface="Franklin Gothic Demi" panose="020B0703020102020204" pitchFamily="34" charset="0"/>
                          <a:cs typeface="Arial" pitchFamily="34" charset="0"/>
                        </a:rPr>
                        <a:t>MAINTENANCE</a:t>
                      </a:r>
                    </a:p>
                  </a:txBody>
                  <a:tcPr marR="45720" anchor="ctr"/>
                </a:tc>
                <a:extLst>
                  <a:ext uri="{0D108BD9-81ED-4DB2-BD59-A6C34878D82A}">
                    <a16:rowId xmlns:a16="http://schemas.microsoft.com/office/drawing/2014/main" val="10000"/>
                  </a:ext>
                </a:extLst>
              </a:tr>
              <a:tr h="463177">
                <a:tc>
                  <a:txBody>
                    <a:bodyPr/>
                    <a:lstStyle/>
                    <a:p>
                      <a:pPr algn="ctr"/>
                      <a:r>
                        <a:rPr lang="fr-FR" sz="4000" noProof="0" dirty="0">
                          <a:latin typeface="Franklin Gothic Book" pitchFamily="34" charset="0"/>
                          <a:cs typeface="Arial" pitchFamily="34" charset="0"/>
                        </a:rPr>
                        <a:t>FEDERAL FUNDS</a:t>
                      </a:r>
                    </a:p>
                  </a:txBody>
                  <a:tcPr marR="45720" anchor="ctr"/>
                </a:tc>
                <a:tc>
                  <a:txBody>
                    <a:bodyPr/>
                    <a:lstStyle/>
                    <a:p>
                      <a:pPr algn="ctr"/>
                      <a:r>
                        <a:rPr lang="fr-FR" sz="4000" noProof="0" dirty="0">
                          <a:latin typeface="Franklin Gothic Book" pitchFamily="34" charset="0"/>
                          <a:cs typeface="Arial" pitchFamily="34" charset="0"/>
                        </a:rPr>
                        <a:t>STATE FUNDS</a:t>
                      </a:r>
                    </a:p>
                  </a:txBody>
                  <a:tcPr marR="45720"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MAINTENANCE CONTRACT LETTING</a:t>
            </a:r>
          </a:p>
        </p:txBody>
      </p:sp>
      <p:sp>
        <p:nvSpPr>
          <p:cNvPr id="4" name="Slide Number Placeholder 3"/>
          <p:cNvSpPr>
            <a:spLocks noGrp="1"/>
          </p:cNvSpPr>
          <p:nvPr>
            <p:ph type="sldNum" sz="quarter" idx="4"/>
          </p:nvPr>
        </p:nvSpPr>
        <p:spPr/>
        <p:txBody>
          <a:bodyPr/>
          <a:lstStyle/>
          <a:p>
            <a:pPr lvl="1"/>
            <a:fld id="{126B356D-DBE9-445A-9C43-3D3F41468F04}" type="slidenum">
              <a:rPr lang="en-US" smtClean="0"/>
              <a:pPr lvl="1"/>
              <a:t>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25212757"/>
              </p:ext>
            </p:extLst>
          </p:nvPr>
        </p:nvGraphicFramePr>
        <p:xfrm>
          <a:off x="304801" y="1600200"/>
          <a:ext cx="8534399" cy="701040"/>
        </p:xfrm>
        <a:graphic>
          <a:graphicData uri="http://schemas.openxmlformats.org/drawingml/2006/table">
            <a:tbl>
              <a:tblPr firstRow="1" bandRow="1">
                <a:tableStyleId>{21E4AEA4-8DFA-4A89-87EB-49C32662AFE0}</a:tableStyleId>
              </a:tblPr>
              <a:tblGrid>
                <a:gridCol w="4267200">
                  <a:extLst>
                    <a:ext uri="{9D8B030D-6E8A-4147-A177-3AD203B41FA5}">
                      <a16:colId xmlns:a16="http://schemas.microsoft.com/office/drawing/2014/main" val="20000"/>
                    </a:ext>
                  </a:extLst>
                </a:gridCol>
                <a:gridCol w="4267199">
                  <a:extLst>
                    <a:ext uri="{9D8B030D-6E8A-4147-A177-3AD203B41FA5}">
                      <a16:colId xmlns:a16="http://schemas.microsoft.com/office/drawing/2014/main" val="20001"/>
                    </a:ext>
                  </a:extLst>
                </a:gridCol>
              </a:tblGrid>
              <a:tr h="403412">
                <a:tc>
                  <a:txBody>
                    <a:bodyPr/>
                    <a:lstStyle/>
                    <a:p>
                      <a:pPr algn="ctr"/>
                      <a:r>
                        <a:rPr lang="fr-FR" sz="4000" b="0" noProof="0" dirty="0">
                          <a:latin typeface="Franklin Gothic Demi" panose="020B0703020102020204" pitchFamily="34" charset="0"/>
                          <a:cs typeface="Arial" pitchFamily="34" charset="0"/>
                        </a:rPr>
                        <a:t>STATE LET</a:t>
                      </a:r>
                    </a:p>
                  </a:txBody>
                  <a:tcPr marR="45720" anchor="ctr"/>
                </a:tc>
                <a:tc>
                  <a:txBody>
                    <a:bodyPr/>
                    <a:lstStyle/>
                    <a:p>
                      <a:pPr algn="ctr"/>
                      <a:r>
                        <a:rPr lang="fr-FR" sz="4000" b="0" noProof="0" dirty="0">
                          <a:latin typeface="Franklin Gothic Demi" panose="020B0703020102020204" pitchFamily="34" charset="0"/>
                          <a:cs typeface="Arial" pitchFamily="34" charset="0"/>
                        </a:rPr>
                        <a:t>LOCAL LET</a:t>
                      </a:r>
                    </a:p>
                  </a:txBody>
                  <a:tcPr marR="45720" anchor="ctr"/>
                </a:tc>
                <a:extLst>
                  <a:ext uri="{0D108BD9-81ED-4DB2-BD59-A6C34878D82A}">
                    <a16:rowId xmlns:a16="http://schemas.microsoft.com/office/drawing/2014/main" val="10000"/>
                  </a:ext>
                </a:extLst>
              </a:tr>
            </a:tbl>
          </a:graphicData>
        </a:graphic>
      </p:graphicFrame>
      <p:sp>
        <p:nvSpPr>
          <p:cNvPr id="12" name="Isosceles Triangle 11"/>
          <p:cNvSpPr/>
          <p:nvPr/>
        </p:nvSpPr>
        <p:spPr>
          <a:xfrm flipV="1">
            <a:off x="1993394" y="2971800"/>
            <a:ext cx="5133978" cy="99060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
        <p:nvSpPr>
          <p:cNvPr id="13" name="Rectangle 12"/>
          <p:cNvSpPr/>
          <p:nvPr/>
        </p:nvSpPr>
        <p:spPr>
          <a:xfrm>
            <a:off x="314413" y="4038600"/>
            <a:ext cx="8467726" cy="205740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marL="171450" indent="-171450">
              <a:buClr>
                <a:schemeClr val="bg1"/>
              </a:buClr>
            </a:pPr>
            <a:r>
              <a:rPr lang="en-US" sz="2800" dirty="0">
                <a:solidFill>
                  <a:schemeClr val="bg1"/>
                </a:solidFill>
                <a:latin typeface="Franklin Gothic Demi" panose="020B0703020102020204" pitchFamily="34" charset="0"/>
                <a:cs typeface="Arial" pitchFamily="34" charset="0"/>
              </a:rPr>
              <a:t>Maintenance Contracts &gt;/= $300,000</a:t>
            </a:r>
          </a:p>
          <a:p>
            <a:pPr marL="171450" indent="-171450">
              <a:spcBef>
                <a:spcPct val="20000"/>
              </a:spcBef>
              <a:buClr>
                <a:schemeClr val="bg1"/>
              </a:buClr>
              <a:buFont typeface="Wingdings" pitchFamily="2" charset="2"/>
              <a:buChar char="§"/>
            </a:pPr>
            <a:r>
              <a:rPr lang="en-US" sz="2800" dirty="0">
                <a:solidFill>
                  <a:schemeClr val="bg1"/>
                </a:solidFill>
                <a:latin typeface="Franklin Gothic Book" pitchFamily="34" charset="0"/>
                <a:cs typeface="Arial" pitchFamily="34" charset="0"/>
              </a:rPr>
              <a:t>Maintenance Contracts with an Engineer’s Estimate at or over $300,000 are required by Texas Administrative Code to be State let.</a:t>
            </a:r>
          </a:p>
        </p:txBody>
      </p:sp>
    </p:spTree>
    <p:extLst>
      <p:ext uri="{BB962C8B-B14F-4D97-AF65-F5344CB8AC3E}">
        <p14:creationId xmlns:p14="http://schemas.microsoft.com/office/powerpoint/2010/main" val="3639302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TxDOT Website Navigation</a:t>
            </a:r>
          </a:p>
        </p:txBody>
      </p:sp>
      <p:sp>
        <p:nvSpPr>
          <p:cNvPr id="3" name="Slide Number Placeholder 2"/>
          <p:cNvSpPr>
            <a:spLocks noGrp="1"/>
          </p:cNvSpPr>
          <p:nvPr>
            <p:ph type="sldNum" sz="quarter" idx="4"/>
          </p:nvPr>
        </p:nvSpPr>
        <p:spPr/>
        <p:txBody>
          <a:bodyPr/>
          <a:lstStyle/>
          <a:p>
            <a:pPr lvl="1" indent="-276225">
              <a:spcBef>
                <a:spcPts val="900"/>
              </a:spcBef>
            </a:pPr>
            <a:fld id="{126B356D-DBE9-445A-9C43-3D3F41468F04}" type="slidenum">
              <a:rPr lang="en-US" smtClean="0"/>
              <a:pPr lvl="1" indent="-276225">
                <a:spcBef>
                  <a:spcPts val="900"/>
                </a:spcBef>
              </a:pPr>
              <a:t>6</a:t>
            </a:fld>
            <a:endParaRPr lang="en-US" dirty="0"/>
          </a:p>
        </p:txBody>
      </p:sp>
      <p:pic>
        <p:nvPicPr>
          <p:cNvPr id="4" name="Picture 3"/>
          <p:cNvPicPr/>
          <p:nvPr/>
        </p:nvPicPr>
        <p:blipFill>
          <a:blip r:embed="rId2"/>
          <a:stretch>
            <a:fillRect/>
          </a:stretch>
        </p:blipFill>
        <p:spPr>
          <a:xfrm>
            <a:off x="304800" y="685800"/>
            <a:ext cx="8153400" cy="5410200"/>
          </a:xfrm>
          <a:prstGeom prst="rect">
            <a:avLst/>
          </a:prstGeom>
        </p:spPr>
      </p:pic>
      <p:sp>
        <p:nvSpPr>
          <p:cNvPr id="5" name="Right Arrow 4"/>
          <p:cNvSpPr/>
          <p:nvPr/>
        </p:nvSpPr>
        <p:spPr>
          <a:xfrm>
            <a:off x="2430966" y="3626005"/>
            <a:ext cx="457200" cy="1524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
        <p:nvSpPr>
          <p:cNvPr id="6" name="Right Arrow 5"/>
          <p:cNvSpPr/>
          <p:nvPr/>
        </p:nvSpPr>
        <p:spPr>
          <a:xfrm>
            <a:off x="2393795" y="4800600"/>
            <a:ext cx="457200" cy="1524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
        <p:nvSpPr>
          <p:cNvPr id="7" name="Right Arrow 6"/>
          <p:cNvSpPr/>
          <p:nvPr/>
        </p:nvSpPr>
        <p:spPr>
          <a:xfrm rot="10800000">
            <a:off x="7315200" y="3224561"/>
            <a:ext cx="457200" cy="1524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
        <p:nvSpPr>
          <p:cNvPr id="8" name="Right Arrow 7"/>
          <p:cNvSpPr/>
          <p:nvPr/>
        </p:nvSpPr>
        <p:spPr>
          <a:xfrm>
            <a:off x="2393795" y="4572000"/>
            <a:ext cx="457200" cy="1524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
        <p:nvSpPr>
          <p:cNvPr id="9" name="TextBox 8"/>
          <p:cNvSpPr txBox="1"/>
          <p:nvPr/>
        </p:nvSpPr>
        <p:spPr>
          <a:xfrm>
            <a:off x="869796" y="4487914"/>
            <a:ext cx="1670824" cy="253916"/>
          </a:xfrm>
          <a:prstGeom prst="rect">
            <a:avLst/>
          </a:prstGeom>
          <a:noFill/>
        </p:spPr>
        <p:txBody>
          <a:bodyPr wrap="square" rtlCol="0">
            <a:spAutoFit/>
          </a:bodyPr>
          <a:lstStyle/>
          <a:p>
            <a:r>
              <a:rPr lang="en-US" sz="1050" b="1" dirty="0"/>
              <a:t>21 Days Prior to Letting</a:t>
            </a:r>
          </a:p>
        </p:txBody>
      </p:sp>
      <p:sp>
        <p:nvSpPr>
          <p:cNvPr id="10" name="TextBox 9"/>
          <p:cNvSpPr txBox="1"/>
          <p:nvPr/>
        </p:nvSpPr>
        <p:spPr>
          <a:xfrm>
            <a:off x="843776" y="4724400"/>
            <a:ext cx="1670824" cy="253916"/>
          </a:xfrm>
          <a:prstGeom prst="rect">
            <a:avLst/>
          </a:prstGeom>
          <a:noFill/>
        </p:spPr>
        <p:txBody>
          <a:bodyPr wrap="square" rtlCol="0">
            <a:spAutoFit/>
          </a:bodyPr>
          <a:lstStyle/>
          <a:p>
            <a:r>
              <a:rPr lang="en-US" sz="1050" b="1" dirty="0"/>
              <a:t>8 Weeks Prior to Letting</a:t>
            </a:r>
          </a:p>
        </p:txBody>
      </p:sp>
      <p:sp>
        <p:nvSpPr>
          <p:cNvPr id="11" name="Right Arrow 10"/>
          <p:cNvSpPr/>
          <p:nvPr/>
        </p:nvSpPr>
        <p:spPr>
          <a:xfrm>
            <a:off x="2430966" y="3455020"/>
            <a:ext cx="457200" cy="1524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Tree>
    <p:extLst>
      <p:ext uri="{BB962C8B-B14F-4D97-AF65-F5344CB8AC3E}">
        <p14:creationId xmlns:p14="http://schemas.microsoft.com/office/powerpoint/2010/main" val="1710050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2014 Standards and Specifications</a:t>
            </a:r>
          </a:p>
        </p:txBody>
      </p:sp>
      <p:sp>
        <p:nvSpPr>
          <p:cNvPr id="3" name="Slide Number Placeholder 2"/>
          <p:cNvSpPr>
            <a:spLocks noGrp="1"/>
          </p:cNvSpPr>
          <p:nvPr>
            <p:ph type="sldNum" sz="quarter" idx="4"/>
          </p:nvPr>
        </p:nvSpPr>
        <p:spPr/>
        <p:txBody>
          <a:bodyPr/>
          <a:lstStyle/>
          <a:p>
            <a:pPr lvl="1" indent="-276225">
              <a:spcBef>
                <a:spcPts val="900"/>
              </a:spcBef>
            </a:pPr>
            <a:fld id="{126B356D-DBE9-445A-9C43-3D3F41468F04}" type="slidenum">
              <a:rPr lang="en-US" smtClean="0"/>
              <a:pPr lvl="1" indent="-276225">
                <a:spcBef>
                  <a:spcPts val="900"/>
                </a:spcBef>
              </a:pPr>
              <a:t>7</a:t>
            </a:fld>
            <a:endParaRPr lang="en-US" dirty="0"/>
          </a:p>
        </p:txBody>
      </p:sp>
      <p:pic>
        <p:nvPicPr>
          <p:cNvPr id="4" name="Picture 3"/>
          <p:cNvPicPr/>
          <p:nvPr/>
        </p:nvPicPr>
        <p:blipFill>
          <a:blip r:embed="rId2"/>
          <a:stretch>
            <a:fillRect/>
          </a:stretch>
        </p:blipFill>
        <p:spPr>
          <a:xfrm>
            <a:off x="990600" y="838200"/>
            <a:ext cx="6858000" cy="4267200"/>
          </a:xfrm>
          <a:prstGeom prst="rect">
            <a:avLst/>
          </a:prstGeom>
        </p:spPr>
      </p:pic>
      <p:sp>
        <p:nvSpPr>
          <p:cNvPr id="5" name="Right Arrow 4"/>
          <p:cNvSpPr/>
          <p:nvPr/>
        </p:nvSpPr>
        <p:spPr>
          <a:xfrm>
            <a:off x="2971800" y="3040566"/>
            <a:ext cx="381000" cy="1524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
        <p:nvSpPr>
          <p:cNvPr id="6" name="TextBox 5"/>
          <p:cNvSpPr txBox="1"/>
          <p:nvPr/>
        </p:nvSpPr>
        <p:spPr>
          <a:xfrm>
            <a:off x="304800" y="5410200"/>
            <a:ext cx="8534400" cy="738664"/>
          </a:xfrm>
          <a:prstGeom prst="rect">
            <a:avLst/>
          </a:prstGeom>
          <a:noFill/>
        </p:spPr>
        <p:txBody>
          <a:bodyPr wrap="square" rtlCol="0">
            <a:spAutoFit/>
          </a:bodyPr>
          <a:lstStyle/>
          <a:p>
            <a:r>
              <a:rPr lang="en-US" sz="1400" dirty="0"/>
              <a:t>2014 Standard Specifications for Construction and Maintenance of Highways, Streets, and Bridges.  The “Spec Book” is available online from the website, or you may obtain a copy from TxDOT Publications at 512-416-3176, or by contacting Ashleigh Cross at 214-320-6289.</a:t>
            </a:r>
          </a:p>
        </p:txBody>
      </p:sp>
    </p:spTree>
    <p:extLst>
      <p:ext uri="{BB962C8B-B14F-4D97-AF65-F5344CB8AC3E}">
        <p14:creationId xmlns:p14="http://schemas.microsoft.com/office/powerpoint/2010/main" val="3194648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CONTRACTOR PREQUALIFICATION</a:t>
            </a:r>
          </a:p>
        </p:txBody>
      </p:sp>
      <p:sp>
        <p:nvSpPr>
          <p:cNvPr id="3" name="Slide Number Placeholder 2"/>
          <p:cNvSpPr>
            <a:spLocks noGrp="1"/>
          </p:cNvSpPr>
          <p:nvPr>
            <p:ph type="sldNum" sz="quarter" idx="4"/>
          </p:nvPr>
        </p:nvSpPr>
        <p:spPr/>
        <p:txBody>
          <a:bodyPr/>
          <a:lstStyle/>
          <a:p>
            <a:pPr lvl="1"/>
            <a:fld id="{126B356D-DBE9-445A-9C43-3D3F41468F04}" type="slidenum">
              <a:rPr lang="en-US" smtClean="0"/>
              <a:pPr lvl="1"/>
              <a:t>8</a:t>
            </a:fld>
            <a:endParaRPr lang="en-US" dirty="0"/>
          </a:p>
        </p:txBody>
      </p:sp>
      <p:sp>
        <p:nvSpPr>
          <p:cNvPr id="31" name="Rectangle 30"/>
          <p:cNvSpPr/>
          <p:nvPr/>
        </p:nvSpPr>
        <p:spPr>
          <a:xfrm>
            <a:off x="342899" y="5114925"/>
            <a:ext cx="8467726" cy="113347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marL="171450" indent="-171450">
              <a:buClr>
                <a:schemeClr val="bg1"/>
              </a:buClr>
            </a:pPr>
            <a:r>
              <a:rPr lang="en-US" dirty="0"/>
              <a:t>TxDOT must qualify bidders to become eligible to bid or to receive a bid proposal on a construction or maintenance project. The agency has two levels of qualification, both of which require annual requalification.</a:t>
            </a:r>
            <a:endParaRPr lang="en-US" dirty="0">
              <a:solidFill>
                <a:schemeClr val="bg1"/>
              </a:solidFill>
              <a:latin typeface="Franklin Gothic Book" pitchFamily="34" charset="0"/>
              <a:cs typeface="Arial" pitchFamily="34" charset="0"/>
            </a:endParaRPr>
          </a:p>
        </p:txBody>
      </p:sp>
      <p:sp>
        <p:nvSpPr>
          <p:cNvPr id="23" name="Rectangle 22"/>
          <p:cNvSpPr/>
          <p:nvPr>
            <p:custDataLst>
              <p:tags r:id="rId1"/>
            </p:custDataLst>
          </p:nvPr>
        </p:nvSpPr>
        <p:spPr bwMode="auto">
          <a:xfrm>
            <a:off x="457201" y="1236781"/>
            <a:ext cx="2666999" cy="3575305"/>
          </a:xfrm>
          <a:prstGeom prst="rect">
            <a:avLst/>
          </a:prstGeom>
          <a:noFill/>
          <a:ln>
            <a:solidFill>
              <a:schemeClr val="bg1">
                <a:lumMod val="85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lIns="91440" tIns="274320" rIns="91440" bIns="91440" rtlCol="0" anchor="t"/>
          <a:lstStyle/>
          <a:p>
            <a:pPr marL="230188" indent="-230188">
              <a:spcBef>
                <a:spcPts val="600"/>
              </a:spcBef>
              <a:buClr>
                <a:schemeClr val="accent1"/>
              </a:buClr>
              <a:buFont typeface="Wingdings" pitchFamily="2" charset="2"/>
              <a:buChar char="§"/>
            </a:pPr>
            <a:r>
              <a:rPr lang="en-US" sz="1200" dirty="0">
                <a:solidFill>
                  <a:schemeClr val="tx1"/>
                </a:solidFill>
                <a:latin typeface="Franklin Gothic Book" pitchFamily="34" charset="0"/>
                <a:cs typeface="Arial" pitchFamily="34" charset="0"/>
              </a:rPr>
              <a:t>This level of qualification is normally for construction projects. Bidders must provide an audited financial statement</a:t>
            </a:r>
          </a:p>
        </p:txBody>
      </p:sp>
      <p:sp>
        <p:nvSpPr>
          <p:cNvPr id="28" name="Rectangle 27"/>
          <p:cNvSpPr/>
          <p:nvPr>
            <p:custDataLst>
              <p:tags r:id="rId2"/>
            </p:custDataLst>
          </p:nvPr>
        </p:nvSpPr>
        <p:spPr bwMode="auto">
          <a:xfrm>
            <a:off x="3300413" y="1236781"/>
            <a:ext cx="2666999" cy="3575305"/>
          </a:xfrm>
          <a:prstGeom prst="rect">
            <a:avLst/>
          </a:prstGeom>
          <a:noFill/>
          <a:ln>
            <a:solidFill>
              <a:schemeClr val="bg1">
                <a:lumMod val="85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lIns="91440" tIns="274320" rIns="91440" bIns="91440" rtlCol="0" anchor="t"/>
          <a:lstStyle/>
          <a:p>
            <a:pPr marL="230188" indent="-230188">
              <a:spcBef>
                <a:spcPts val="600"/>
              </a:spcBef>
              <a:buClr>
                <a:schemeClr val="accent1"/>
              </a:buClr>
              <a:buFont typeface="Wingdings" pitchFamily="2" charset="2"/>
              <a:buChar char="§"/>
            </a:pPr>
            <a:r>
              <a:rPr lang="en-US" sz="1200" dirty="0">
                <a:solidFill>
                  <a:schemeClr val="tx1"/>
                </a:solidFill>
                <a:latin typeface="Franklin Gothic Book" pitchFamily="34" charset="0"/>
                <a:cs typeface="Arial" pitchFamily="34" charset="0"/>
              </a:rPr>
              <a:t>This level of qualification is for bidding on projects for which the full requirements for a Confidential Questionnaire are waived—</a:t>
            </a:r>
          </a:p>
          <a:p>
            <a:pPr marL="230188" indent="-230188">
              <a:spcBef>
                <a:spcPts val="600"/>
              </a:spcBef>
              <a:buClr>
                <a:schemeClr val="accent1"/>
              </a:buClr>
              <a:buFont typeface="Wingdings" pitchFamily="2" charset="2"/>
              <a:buChar char="§"/>
            </a:pPr>
            <a:r>
              <a:rPr lang="en-US" sz="1200" dirty="0">
                <a:solidFill>
                  <a:schemeClr val="tx1"/>
                </a:solidFill>
                <a:latin typeface="Franklin Gothic Book" pitchFamily="34" charset="0"/>
                <a:cs typeface="Arial" pitchFamily="34" charset="0"/>
              </a:rPr>
              <a:t>normally smaller construction, routine maintenance, emergency, and specialty projects. In order to satisfy the</a:t>
            </a:r>
          </a:p>
          <a:p>
            <a:pPr marL="230188" indent="-230188">
              <a:spcBef>
                <a:spcPts val="600"/>
              </a:spcBef>
              <a:buClr>
                <a:schemeClr val="accent1"/>
              </a:buClr>
              <a:buFont typeface="Wingdings" pitchFamily="2" charset="2"/>
              <a:buChar char="§"/>
            </a:pPr>
            <a:r>
              <a:rPr lang="en-US" sz="1200" dirty="0">
                <a:solidFill>
                  <a:schemeClr val="tx1"/>
                </a:solidFill>
                <a:latin typeface="Franklin Gothic Book" pitchFamily="34" charset="0"/>
                <a:cs typeface="Arial" pitchFamily="34" charset="0"/>
              </a:rPr>
              <a:t>requirements for bidding on a waived project, bidders must provide a completed Bidder's Questionnaire and related</a:t>
            </a:r>
          </a:p>
          <a:p>
            <a:pPr marL="230188" indent="-230188">
              <a:spcBef>
                <a:spcPts val="600"/>
              </a:spcBef>
              <a:buClr>
                <a:schemeClr val="accent1"/>
              </a:buClr>
              <a:buFont typeface="Wingdings" pitchFamily="2" charset="2"/>
              <a:buChar char="§"/>
            </a:pPr>
            <a:r>
              <a:rPr lang="en-US" sz="1200" dirty="0">
                <a:solidFill>
                  <a:schemeClr val="tx1"/>
                </a:solidFill>
                <a:latin typeface="Franklin Gothic Book" pitchFamily="34" charset="0"/>
                <a:cs typeface="Arial" pitchFamily="34" charset="0"/>
              </a:rPr>
              <a:t>supporting documents.</a:t>
            </a:r>
          </a:p>
          <a:p>
            <a:pPr marL="230188" indent="-230188">
              <a:spcBef>
                <a:spcPts val="600"/>
              </a:spcBef>
              <a:buClr>
                <a:schemeClr val="accent1"/>
              </a:buClr>
              <a:buFont typeface="Wingdings" pitchFamily="2" charset="2"/>
              <a:buChar char="§"/>
            </a:pPr>
            <a:r>
              <a:rPr lang="en-US" sz="1200" dirty="0">
                <a:solidFill>
                  <a:schemeClr val="tx1"/>
                </a:solidFill>
                <a:latin typeface="Franklin Gothic Book" pitchFamily="34" charset="0"/>
                <a:cs typeface="Arial" pitchFamily="34" charset="0"/>
              </a:rPr>
              <a:t>The proposal request form denotes projects eligible for this level of qualification with a “W.”</a:t>
            </a:r>
          </a:p>
        </p:txBody>
      </p:sp>
      <p:grpSp>
        <p:nvGrpSpPr>
          <p:cNvPr id="33" name="Group 32"/>
          <p:cNvGrpSpPr/>
          <p:nvPr/>
        </p:nvGrpSpPr>
        <p:grpSpPr>
          <a:xfrm>
            <a:off x="333375" y="1060705"/>
            <a:ext cx="2257425" cy="491487"/>
            <a:chOff x="195266" y="862018"/>
            <a:chExt cx="2257425" cy="491487"/>
          </a:xfrm>
        </p:grpSpPr>
        <p:sp>
          <p:nvSpPr>
            <p:cNvPr id="34" name="Isosceles Triangle 33"/>
            <p:cNvSpPr/>
            <p:nvPr>
              <p:custDataLst>
                <p:tags r:id="rId7"/>
              </p:custDataLst>
            </p:nvPr>
          </p:nvSpPr>
          <p:spPr>
            <a:xfrm rot="10800000">
              <a:off x="195266" y="1262065"/>
              <a:ext cx="137160" cy="91440"/>
            </a:xfrm>
            <a:prstGeom prst="triangle">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Franklin Gothic Book" pitchFamily="34" charset="0"/>
                <a:cs typeface="Arial" pitchFamily="34" charset="0"/>
              </a:endParaRPr>
            </a:p>
          </p:txBody>
        </p:sp>
        <p:sp>
          <p:nvSpPr>
            <p:cNvPr id="35" name="Pentagon 34"/>
            <p:cNvSpPr/>
            <p:nvPr>
              <p:custDataLst>
                <p:tags r:id="rId8"/>
              </p:custDataLst>
            </p:nvPr>
          </p:nvSpPr>
          <p:spPr>
            <a:xfrm>
              <a:off x="195266" y="862018"/>
              <a:ext cx="2257425" cy="400050"/>
            </a:xfrm>
            <a:prstGeom prst="homePlate">
              <a:avLst>
                <a:gd name="adj" fmla="val 33333"/>
              </a:avLst>
            </a:prstGeom>
            <a:gradFill flip="none" rotWithShape="1">
              <a:gsLst>
                <a:gs pos="0">
                  <a:schemeClr val="accent1">
                    <a:lumMod val="90000"/>
                    <a:lumOff val="10000"/>
                  </a:schemeClr>
                </a:gs>
                <a:gs pos="50000">
                  <a:schemeClr val="accent1">
                    <a:lumMod val="75000"/>
                    <a:lumOff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Franklin Gothic Demi" panose="020B0703020102020204" pitchFamily="34" charset="0"/>
                  <a:cs typeface="Arial" pitchFamily="34" charset="0"/>
                </a:rPr>
                <a:t>Confidential Questionnaire (CQ) </a:t>
              </a:r>
            </a:p>
          </p:txBody>
        </p:sp>
      </p:grpSp>
      <p:grpSp>
        <p:nvGrpSpPr>
          <p:cNvPr id="36" name="Group 35"/>
          <p:cNvGrpSpPr/>
          <p:nvPr/>
        </p:nvGrpSpPr>
        <p:grpSpPr>
          <a:xfrm>
            <a:off x="3169862" y="1060705"/>
            <a:ext cx="2257425" cy="491487"/>
            <a:chOff x="195266" y="862018"/>
            <a:chExt cx="2257425" cy="491487"/>
          </a:xfrm>
        </p:grpSpPr>
        <p:sp>
          <p:nvSpPr>
            <p:cNvPr id="37" name="Isosceles Triangle 36"/>
            <p:cNvSpPr/>
            <p:nvPr>
              <p:custDataLst>
                <p:tags r:id="rId5"/>
              </p:custDataLst>
            </p:nvPr>
          </p:nvSpPr>
          <p:spPr>
            <a:xfrm rot="10800000">
              <a:off x="195266" y="1262065"/>
              <a:ext cx="137160" cy="91440"/>
            </a:xfrm>
            <a:prstGeom prst="triangle">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Franklin Gothic Book" pitchFamily="34" charset="0"/>
                <a:cs typeface="Arial" pitchFamily="34" charset="0"/>
              </a:endParaRPr>
            </a:p>
          </p:txBody>
        </p:sp>
        <p:sp>
          <p:nvSpPr>
            <p:cNvPr id="38" name="Pentagon 37"/>
            <p:cNvSpPr/>
            <p:nvPr>
              <p:custDataLst>
                <p:tags r:id="rId6"/>
              </p:custDataLst>
            </p:nvPr>
          </p:nvSpPr>
          <p:spPr>
            <a:xfrm>
              <a:off x="195266" y="862018"/>
              <a:ext cx="2257425" cy="400050"/>
            </a:xfrm>
            <a:prstGeom prst="homePlate">
              <a:avLst>
                <a:gd name="adj" fmla="val 33333"/>
              </a:avLst>
            </a:prstGeom>
            <a:gradFill flip="none" rotWithShape="1">
              <a:gsLst>
                <a:gs pos="0">
                  <a:schemeClr val="accent1">
                    <a:lumMod val="90000"/>
                    <a:lumOff val="10000"/>
                  </a:schemeClr>
                </a:gs>
                <a:gs pos="50000">
                  <a:schemeClr val="accent1">
                    <a:lumMod val="75000"/>
                    <a:lumOff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Franklin Gothic Demi" panose="020B0703020102020204" pitchFamily="34" charset="0"/>
                  <a:cs typeface="Arial" pitchFamily="34" charset="0"/>
                </a:rPr>
                <a:t>Bidder’s Questionnaire (BQ)</a:t>
              </a:r>
            </a:p>
          </p:txBody>
        </p:sp>
      </p:grpSp>
      <p:sp>
        <p:nvSpPr>
          <p:cNvPr id="4" name="TextBox 3"/>
          <p:cNvSpPr txBox="1"/>
          <p:nvPr/>
        </p:nvSpPr>
        <p:spPr>
          <a:xfrm>
            <a:off x="6172200" y="1752600"/>
            <a:ext cx="2638425" cy="553998"/>
          </a:xfrm>
          <a:prstGeom prst="rect">
            <a:avLst/>
          </a:prstGeom>
          <a:noFill/>
        </p:spPr>
        <p:txBody>
          <a:bodyPr wrap="square" rtlCol="0">
            <a:spAutoFit/>
          </a:bodyPr>
          <a:lstStyle/>
          <a:p>
            <a:r>
              <a:rPr lang="en-US" b="1" dirty="0"/>
              <a:t>Visit the TxDOT website</a:t>
            </a:r>
          </a:p>
          <a:p>
            <a:endParaRPr lang="en-US" sz="1200" dirty="0"/>
          </a:p>
        </p:txBody>
      </p:sp>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00762" y="2154198"/>
            <a:ext cx="2781300" cy="304800"/>
          </a:xfrm>
          <a:prstGeom prst="rect">
            <a:avLst/>
          </a:prstGeom>
          <a:solidFill>
            <a:srgbClr val="382A60"/>
          </a:solidFill>
        </p:spPr>
      </p:pic>
      <p:grpSp>
        <p:nvGrpSpPr>
          <p:cNvPr id="22" name="Group 21"/>
          <p:cNvGrpSpPr/>
          <p:nvPr/>
        </p:nvGrpSpPr>
        <p:grpSpPr>
          <a:xfrm>
            <a:off x="6362699" y="2590800"/>
            <a:ext cx="2257425" cy="491487"/>
            <a:chOff x="195266" y="862018"/>
            <a:chExt cx="2257425" cy="491487"/>
          </a:xfrm>
          <a:gradFill>
            <a:gsLst>
              <a:gs pos="0">
                <a:srgbClr val="D6B19C"/>
              </a:gs>
              <a:gs pos="8000">
                <a:srgbClr val="D49E6C"/>
              </a:gs>
              <a:gs pos="32000">
                <a:srgbClr val="A65528"/>
              </a:gs>
              <a:gs pos="100000">
                <a:srgbClr val="663012"/>
              </a:gs>
            </a:gsLst>
            <a:lin ang="5400000" scaled="0"/>
          </a:gradFill>
        </p:grpSpPr>
        <p:sp>
          <p:nvSpPr>
            <p:cNvPr id="24" name="Isosceles Triangle 23"/>
            <p:cNvSpPr/>
            <p:nvPr>
              <p:custDataLst>
                <p:tags r:id="rId3"/>
              </p:custDataLst>
            </p:nvPr>
          </p:nvSpPr>
          <p:spPr>
            <a:xfrm rot="10800000">
              <a:off x="195266" y="1262065"/>
              <a:ext cx="137160" cy="91440"/>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Franklin Gothic Book" pitchFamily="34" charset="0"/>
                <a:cs typeface="Arial" pitchFamily="34" charset="0"/>
              </a:endParaRPr>
            </a:p>
          </p:txBody>
        </p:sp>
        <p:sp>
          <p:nvSpPr>
            <p:cNvPr id="25" name="Pentagon 24"/>
            <p:cNvSpPr/>
            <p:nvPr>
              <p:custDataLst>
                <p:tags r:id="rId4"/>
              </p:custDataLst>
            </p:nvPr>
          </p:nvSpPr>
          <p:spPr>
            <a:xfrm>
              <a:off x="195266" y="862018"/>
              <a:ext cx="2257425" cy="400050"/>
            </a:xfrm>
            <a:prstGeom prst="homePlate">
              <a:avLst>
                <a:gd name="adj" fmla="val 3333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Franklin Gothic Demi" panose="020B0703020102020204" pitchFamily="34" charset="0"/>
                  <a:cs typeface="Arial" pitchFamily="34" charset="0"/>
                </a:rPr>
                <a:t>Business</a:t>
              </a:r>
            </a:p>
          </p:txBody>
        </p:sp>
      </p:grpSp>
      <p:sp>
        <p:nvSpPr>
          <p:cNvPr id="6" name="TextBox 5"/>
          <p:cNvSpPr txBox="1"/>
          <p:nvPr/>
        </p:nvSpPr>
        <p:spPr>
          <a:xfrm>
            <a:off x="6371957" y="3085136"/>
            <a:ext cx="2447926" cy="276999"/>
          </a:xfrm>
          <a:prstGeom prst="rect">
            <a:avLst/>
          </a:prstGeom>
          <a:noFill/>
        </p:spPr>
        <p:txBody>
          <a:bodyPr wrap="square" rtlCol="0">
            <a:spAutoFit/>
          </a:bodyPr>
          <a:lstStyle/>
          <a:p>
            <a:pPr marL="171450" indent="-171450">
              <a:buFont typeface="Wingdings" panose="05000000000000000000" pitchFamily="2" charset="2"/>
              <a:buChar char="§"/>
            </a:pPr>
            <a:r>
              <a:rPr lang="en-US" sz="1200" dirty="0"/>
              <a:t>Prequalification</a:t>
            </a:r>
          </a:p>
        </p:txBody>
      </p:sp>
      <p:sp>
        <p:nvSpPr>
          <p:cNvPr id="7" name="TextBox 6"/>
          <p:cNvSpPr txBox="1"/>
          <p:nvPr/>
        </p:nvSpPr>
        <p:spPr>
          <a:xfrm>
            <a:off x="6100762" y="3362135"/>
            <a:ext cx="2967038" cy="461665"/>
          </a:xfrm>
          <a:prstGeom prst="rect">
            <a:avLst/>
          </a:prstGeom>
          <a:noFill/>
        </p:spPr>
        <p:txBody>
          <a:bodyPr wrap="square" rtlCol="0">
            <a:spAutoFit/>
          </a:bodyPr>
          <a:lstStyle/>
          <a:p>
            <a:r>
              <a:rPr lang="en-US" sz="1200" b="1" dirty="0">
                <a:solidFill>
                  <a:srgbClr val="0000FF"/>
                </a:solidFill>
                <a:hlinkClick r:id="rId11"/>
              </a:rPr>
              <a:t>https://www.txdot.gov/business/contractors/contractor-prequalification.html</a:t>
            </a:r>
            <a:endParaRPr lang="en-US" sz="1200" b="1" dirty="0">
              <a:solidFill>
                <a:srgbClr val="0000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E-VERIFY CERTIFICATION</a:t>
            </a:r>
          </a:p>
        </p:txBody>
      </p:sp>
      <p:sp>
        <p:nvSpPr>
          <p:cNvPr id="3" name="Slide Number Placeholder 2"/>
          <p:cNvSpPr>
            <a:spLocks noGrp="1"/>
          </p:cNvSpPr>
          <p:nvPr>
            <p:ph type="sldNum" sz="quarter" idx="4"/>
          </p:nvPr>
        </p:nvSpPr>
        <p:spPr/>
        <p:txBody>
          <a:bodyPr/>
          <a:lstStyle/>
          <a:p>
            <a:pPr lvl="1" indent="-276225">
              <a:spcBef>
                <a:spcPts val="900"/>
              </a:spcBef>
            </a:pPr>
            <a:fld id="{126B356D-DBE9-445A-9C43-3D3F41468F04}" type="slidenum">
              <a:rPr lang="en-US" smtClean="0"/>
              <a:pPr lvl="1" indent="-276225">
                <a:spcBef>
                  <a:spcPts val="900"/>
                </a:spcBef>
              </a:pPr>
              <a:t>9</a:t>
            </a:fld>
            <a:endParaRPr lang="en-US" dirty="0"/>
          </a:p>
        </p:txBody>
      </p:sp>
      <p:sp>
        <p:nvSpPr>
          <p:cNvPr id="5" name="Rectangle 4"/>
          <p:cNvSpPr/>
          <p:nvPr/>
        </p:nvSpPr>
        <p:spPr>
          <a:xfrm>
            <a:off x="228600" y="838200"/>
            <a:ext cx="8686800" cy="1477328"/>
          </a:xfrm>
          <a:prstGeom prst="rect">
            <a:avLst/>
          </a:prstGeom>
        </p:spPr>
        <p:txBody>
          <a:bodyPr wrap="square">
            <a:spAutoFit/>
          </a:bodyPr>
          <a:lstStyle/>
          <a:p>
            <a:r>
              <a:rPr lang="en-US" dirty="0"/>
              <a:t>Pursuant to Texas Transportation Code §223.051, all TxDOT contracts for construction, maintenance, or improvement of a highway must include a provision requiring Contractors and subcontractors to use the U.S. Department of Homeland Security’s E-Verify system to determine employment eligibility. By signing the contract, the Contractor certifies that prior to the award of the Contract: </a:t>
            </a:r>
          </a:p>
        </p:txBody>
      </p:sp>
      <p:sp>
        <p:nvSpPr>
          <p:cNvPr id="6" name="Rectangle 5"/>
          <p:cNvSpPr/>
          <p:nvPr/>
        </p:nvSpPr>
        <p:spPr>
          <a:xfrm>
            <a:off x="228600" y="2286000"/>
            <a:ext cx="8686800" cy="1200329"/>
          </a:xfrm>
          <a:prstGeom prst="rect">
            <a:avLst/>
          </a:prstGeom>
        </p:spPr>
        <p:txBody>
          <a:bodyPr wrap="square">
            <a:spAutoFit/>
          </a:bodyPr>
          <a:lstStyle/>
          <a:p>
            <a:pPr marL="285750" indent="-285750">
              <a:buFont typeface="Wingdings" panose="05000000000000000000" pitchFamily="2" charset="2"/>
              <a:buChar char="§"/>
            </a:pPr>
            <a:r>
              <a:rPr lang="en-US" dirty="0"/>
              <a:t>the Contractor has registered with and will, to the extent permitted by law, utilize the United States Department of Homeland Security’s E-Verify system during the term of the Contract to determine the eligibility of all persons hired to perform duties within Texas during the term of the agreement; and</a:t>
            </a:r>
          </a:p>
        </p:txBody>
      </p:sp>
      <p:sp>
        <p:nvSpPr>
          <p:cNvPr id="7" name="Rectangle 6"/>
          <p:cNvSpPr/>
          <p:nvPr/>
        </p:nvSpPr>
        <p:spPr>
          <a:xfrm>
            <a:off x="228600" y="3486329"/>
            <a:ext cx="8686800" cy="1200329"/>
          </a:xfrm>
          <a:prstGeom prst="rect">
            <a:avLst/>
          </a:prstGeom>
        </p:spPr>
        <p:txBody>
          <a:bodyPr wrap="square">
            <a:spAutoFit/>
          </a:bodyPr>
          <a:lstStyle/>
          <a:p>
            <a:pPr marL="285750" indent="-285750">
              <a:buFont typeface="Wingdings" panose="05000000000000000000" pitchFamily="2" charset="2"/>
              <a:buChar char="§"/>
            </a:pPr>
            <a:r>
              <a:rPr lang="en-US" dirty="0"/>
              <a:t>the Contractor will require that all subcontractors also register with and, to the extent permitted by law, utilize the United States Department of Homeland Security’s E-Verify system during the term of the subcontract to determine the eligibility of all persons hired to perform duties within Texas during the term of the agreement.</a:t>
            </a:r>
          </a:p>
        </p:txBody>
      </p:sp>
      <p:sp>
        <p:nvSpPr>
          <p:cNvPr id="9" name="Rectangle 8"/>
          <p:cNvSpPr/>
          <p:nvPr/>
        </p:nvSpPr>
        <p:spPr>
          <a:xfrm>
            <a:off x="228600" y="4753928"/>
            <a:ext cx="8686800" cy="1477328"/>
          </a:xfrm>
          <a:prstGeom prst="rect">
            <a:avLst/>
          </a:prstGeom>
        </p:spPr>
        <p:txBody>
          <a:bodyPr wrap="square">
            <a:spAutoFit/>
          </a:bodyPr>
          <a:lstStyle/>
          <a:p>
            <a:r>
              <a:rPr lang="en-US" dirty="0"/>
              <a:t>Violation of this requirement constitutes a material breach of the Contract, subjects a subcontractor to removal from the Contract, and subjects the Contractor or subcontractors to possible sanctions in accordance with Title 43, Texas Administrative Code, Chapter 10, Subchapter F, “Sanctions and Suspension for Ethical Violations by Entities Doing Business with the Department.” </a:t>
            </a:r>
          </a:p>
        </p:txBody>
      </p:sp>
    </p:spTree>
    <p:extLst>
      <p:ext uri="{BB962C8B-B14F-4D97-AF65-F5344CB8AC3E}">
        <p14:creationId xmlns:p14="http://schemas.microsoft.com/office/powerpoint/2010/main" val="22393833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82"/>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PXMlc47.UEWP7iPte3dUX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8WSvwZY4nUe86vujk4.fX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JzMZeMqqa06Yxw1YWg8I3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RFbRS7o4h029ZFRiZu1JQ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wZ3F47eQZUyY5miXrBCBY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PWjeY1Bn0EOLrgQi83evB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_GgjmUHMMUmoVIQjnhFFj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Mdid5PtagEGYnKeYYWJAi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vYOLDpWCxkS7eD.NQNKQk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_wuZqtZdkkOB.vj.Wd8se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0_Z36C8h_k.Zoooy4Pdub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XGGOofTm2ESS58QdXFqoH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MHIdLxA910.3kdQEaWcjf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cnl_ygQrAUK7P2REs6v9y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0pAcV1D_bEuSzbY.3oss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rjpkN5a.s0eIRQ1VajZeX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Bc8hTu4Km0.2WHwsc3sgp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Sq.8oMumbUqcg8JZUStIN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NRya.WU32Uy_TwnnnUTc.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6FTHcC2EXkq9yrcAel5.9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Re6HQ4oVoUGuA572t3p3H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rFdfbCtTxUmzVpZmXc6Ib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MMBywscIDECfrVTHi__.9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RQXvHGeKAEOYyOysJOG65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k80MLS_FbUy2DcamUd8Zv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SGkbyk98a0WRhSUEJMtoi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7E1_nFA840OlZ.4Wz9RlB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SGkbyk98a0WRhSUEJMtoi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2W4shhwcZkSwgFoS2uM5I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2akc.DmNqE2lY1U0KeV1D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2W4shhwcZkSwgFoS2uM5I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2akc.DmNqE2lY1U0KeV1D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2W4shhwcZkSwgFoS2uM5I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2akc.DmNqE2lY1U0KeV1D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YQUdFQdb3k6Pf0.tJe3aj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heme/theme1.xml><?xml version="1.0" encoding="utf-8"?>
<a:theme xmlns:a="http://schemas.openxmlformats.org/drawingml/2006/main" name="Cooperative Inclusion Plan Training 04-18-2019">
  <a:themeElements>
    <a:clrScheme name="Custom 7">
      <a:dk1>
        <a:sysClr val="windowText" lastClr="000000"/>
      </a:dk1>
      <a:lt1>
        <a:sysClr val="window" lastClr="FFFFFF"/>
      </a:lt1>
      <a:dk2>
        <a:srgbClr val="E2E7EB"/>
      </a:dk2>
      <a:lt2>
        <a:srgbClr val="F9EFE0"/>
      </a:lt2>
      <a:accent1>
        <a:srgbClr val="0A1B2B"/>
      </a:accent1>
      <a:accent2>
        <a:srgbClr val="14385C"/>
      </a:accent2>
      <a:accent3>
        <a:srgbClr val="899BAD"/>
      </a:accent3>
      <a:accent4>
        <a:srgbClr val="925700"/>
      </a:accent4>
      <a:accent5>
        <a:srgbClr val="CC7A00"/>
      </a:accent5>
      <a:accent6>
        <a:srgbClr val="E5BC7F"/>
      </a:accent6>
      <a:hlink>
        <a:srgbClr val="042A45"/>
      </a:hlink>
      <a:folHlink>
        <a:srgbClr val="4D4D4D"/>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Cooperative Inclusion Plan Training 04-18-2019</Template>
  <TotalTime>81</TotalTime>
  <Words>784</Words>
  <Application>Microsoft Office PowerPoint</Application>
  <PresentationFormat>On-screen Show (4:3)</PresentationFormat>
  <Paragraphs>118</Paragraphs>
  <Slides>11</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9" baseType="lpstr">
      <vt:lpstr>Arial</vt:lpstr>
      <vt:lpstr>Calibri</vt:lpstr>
      <vt:lpstr>Franklin Gothic Book</vt:lpstr>
      <vt:lpstr>Franklin Gothic Demi</vt:lpstr>
      <vt:lpstr>Franklin Gothic Medium</vt:lpstr>
      <vt:lpstr>Wingdings</vt:lpstr>
      <vt:lpstr>Cooperative Inclusion Plan Training 04-18-2019</vt:lpstr>
      <vt:lpstr>think-cell Slide</vt:lpstr>
      <vt:lpstr>TXDOT DALLAS DISTRICT CONTRACTED MAINTENANCE</vt:lpstr>
      <vt:lpstr>Table of contents</vt:lpstr>
      <vt:lpstr>Dallas District Maintenance Sections</vt:lpstr>
      <vt:lpstr>CONSTRUCTION VS. MAINTENANCE CONTRACTS</vt:lpstr>
      <vt:lpstr>MAINTENANCE CONTRACT LETTING</vt:lpstr>
      <vt:lpstr>TxDOT Website Navigation</vt:lpstr>
      <vt:lpstr>2014 Standards and Specifications</vt:lpstr>
      <vt:lpstr>CONTRACTOR PREQUALIFICATION</vt:lpstr>
      <vt:lpstr>E-VERIFY CERTIFICATION</vt:lpstr>
      <vt:lpstr>2014 Standard Specifications for  Construction and Maintenance of Highways, Streets and Bridges</vt:lpstr>
      <vt:lpstr>QUESTIONS AND CONTACT INFORMATION</vt:lpstr>
    </vt:vector>
  </TitlesOfParts>
  <Company>Texas Dept.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TXDOT DALLAS DISTRICT CONTRACTED MAINTENANCE</dc:title>
  <dc:creator>Darla Payberah</dc:creator>
  <cp:lastModifiedBy>Debra Wells</cp:lastModifiedBy>
  <cp:revision>9</cp:revision>
  <cp:lastPrinted>2013-02-21T15:21:56Z</cp:lastPrinted>
  <dcterms:created xsi:type="dcterms:W3CDTF">2019-04-15T13:54:29Z</dcterms:created>
  <dcterms:modified xsi:type="dcterms:W3CDTF">2019-10-30T19:47:03Z</dcterms:modified>
</cp:coreProperties>
</file>