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  <p:sldMasterId id="2147483674" r:id="rId3"/>
    <p:sldMasterId id="2147483680" r:id="rId4"/>
  </p:sldMasterIdLst>
  <p:notesMasterIdLst>
    <p:notesMasterId r:id="rId26"/>
  </p:notesMasterIdLst>
  <p:handoutMasterIdLst>
    <p:handoutMasterId r:id="rId27"/>
  </p:handoutMasterIdLst>
  <p:sldIdLst>
    <p:sldId id="450" r:id="rId5"/>
    <p:sldId id="418" r:id="rId6"/>
    <p:sldId id="451" r:id="rId7"/>
    <p:sldId id="448" r:id="rId8"/>
    <p:sldId id="452" r:id="rId9"/>
    <p:sldId id="399" r:id="rId10"/>
    <p:sldId id="430" r:id="rId11"/>
    <p:sldId id="444" r:id="rId12"/>
    <p:sldId id="439" r:id="rId13"/>
    <p:sldId id="440" r:id="rId14"/>
    <p:sldId id="456" r:id="rId15"/>
    <p:sldId id="441" r:id="rId16"/>
    <p:sldId id="442" r:id="rId17"/>
    <p:sldId id="443" r:id="rId18"/>
    <p:sldId id="447" r:id="rId19"/>
    <p:sldId id="454" r:id="rId20"/>
    <p:sldId id="445" r:id="rId21"/>
    <p:sldId id="455" r:id="rId22"/>
    <p:sldId id="458" r:id="rId23"/>
    <p:sldId id="453" r:id="rId24"/>
    <p:sldId id="421" r:id="rId25"/>
  </p:sldIdLst>
  <p:sldSz cx="9144000" cy="6858000" type="screen4x3"/>
  <p:notesSz cx="7023100" cy="93091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17">
          <p15:clr>
            <a:srgbClr val="A4A3A4"/>
          </p15:clr>
        </p15:guide>
        <p15:guide id="4" pos="5568">
          <p15:clr>
            <a:srgbClr val="A4A3A4"/>
          </p15:clr>
        </p15:guide>
        <p15:guide id="5" pos="14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00"/>
    <a:srgbClr val="728599"/>
    <a:srgbClr val="E6E6E6"/>
    <a:srgbClr val="FF7171"/>
    <a:srgbClr val="FF5757"/>
    <a:srgbClr val="FFA3A3"/>
    <a:srgbClr val="4439D7"/>
    <a:srgbClr val="925700"/>
    <a:srgbClr val="14385C"/>
    <a:srgbClr val="899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7" autoAdjust="0"/>
    <p:restoredTop sz="87744" autoAdjust="0"/>
  </p:normalViewPr>
  <p:slideViewPr>
    <p:cSldViewPr showGuides="1">
      <p:cViewPr varScale="1">
        <p:scale>
          <a:sx n="83" d="100"/>
          <a:sy n="83" d="100"/>
        </p:scale>
        <p:origin x="1190" y="77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96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1D4372DB-83A1-4A85-BFC2-94176EB546F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49767490-A991-471C-AD0B-E7E875ECB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9" tIns="46830" rIns="93659" bIns="468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659" tIns="46830" rIns="93659" bIns="468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527050"/>
            <a:ext cx="35115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7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4412" y="5002151"/>
            <a:ext cx="6054283" cy="24655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3583" y="8940686"/>
            <a:ext cx="85113" cy="184919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2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6.xml"/><Relationship Id="rId7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5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6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0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3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6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Sunset Follow-Up Overview, 5/2/16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532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6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276483" y="4637777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4410470" y="990600"/>
            <a:ext cx="4808007" cy="449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8" y="3429000"/>
            <a:ext cx="3218257" cy="1086234"/>
          </a:xfrm>
          <a:prstGeom prst="rect">
            <a:avLst/>
          </a:prstGeom>
        </p:spPr>
      </p:pic>
      <p:pic>
        <p:nvPicPr>
          <p:cNvPr id="14" name="Picture 13" descr="TitleFooterBlueandWhi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6015002"/>
            <a:ext cx="9144000" cy="86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7896" y="4824864"/>
            <a:ext cx="4114800" cy="579651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7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814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29200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800600"/>
            <a:ext cx="5212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5.vml"/><Relationship Id="rId12" Type="http://schemas.openxmlformats.org/officeDocument/2006/relationships/tags" Target="../tags/tag1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tags" Target="../tags/tag18.xml"/><Relationship Id="rId5" Type="http://schemas.openxmlformats.org/officeDocument/2006/relationships/slideLayout" Target="../slideLayouts/slideLayout11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8.vml"/><Relationship Id="rId12" Type="http://schemas.openxmlformats.org/officeDocument/2006/relationships/tags" Target="../tags/tag3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tags" Target="../tags/tag29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11.vml"/><Relationship Id="rId12" Type="http://schemas.openxmlformats.org/officeDocument/2006/relationships/tags" Target="../tags/tag4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tags" Target="../tags/tag40.xml"/><Relationship Id="rId5" Type="http://schemas.openxmlformats.org/officeDocument/2006/relationships/slideLayout" Target="../slideLayouts/slideLayout21.xml"/><Relationship Id="rId15" Type="http://schemas.openxmlformats.org/officeDocument/2006/relationships/oleObject" Target="../embeddings/oleObject11.bin"/><Relationship Id="rId10" Type="http://schemas.openxmlformats.org/officeDocument/2006/relationships/tags" Target="../tags/tag39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944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Texas Department of Transportation</a:t>
            </a:r>
            <a:r>
              <a:rPr lang="en-US" sz="1200" baseline="0" dirty="0">
                <a:solidFill>
                  <a:schemeClr val="bg1"/>
                </a:solidFill>
                <a:latin typeface="+mn-lt"/>
              </a:rPr>
              <a:t>, Right of Way Division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48866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+mn-lt"/>
              </a:rPr>
              <a:t>May 2,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4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5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8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85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8" y="6582395"/>
            <a:ext cx="274320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8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48.xml"/><Relationship Id="rId16" Type="http://schemas.openxmlformats.org/officeDocument/2006/relationships/image" Target="../media/image10.jpg"/><Relationship Id="rId1" Type="http://schemas.openxmlformats.org/officeDocument/2006/relationships/vmlDrawing" Target="../drawings/vmlDrawing14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9.emf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0F805-8E4B-D842-BA79-86C980EC4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"/>
            <a:ext cx="9144000" cy="6421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2064" y="4320539"/>
            <a:ext cx="4669536" cy="776489"/>
          </a:xfrm>
        </p:spPr>
        <p:txBody>
          <a:bodyPr/>
          <a:lstStyle/>
          <a:p>
            <a:r>
              <a:rPr lang="en-US" dirty="0"/>
              <a:t>PEPS Division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12064" y="5273647"/>
            <a:ext cx="4917186" cy="577500"/>
          </a:xfrm>
        </p:spPr>
        <p:txBody>
          <a:bodyPr>
            <a:noAutofit/>
          </a:bodyPr>
          <a:lstStyle/>
          <a:p>
            <a:r>
              <a:rPr lang="en-US" sz="2000" dirty="0"/>
              <a:t>CIP Workshop on Professional Services</a:t>
            </a:r>
          </a:p>
          <a:p>
            <a:r>
              <a:rPr lang="en-US" sz="2000" dirty="0"/>
              <a:t>February, 19 2020</a:t>
            </a:r>
          </a:p>
        </p:txBody>
      </p:sp>
    </p:spTree>
    <p:extLst>
      <p:ext uri="{BB962C8B-B14F-4D97-AF65-F5344CB8AC3E}">
        <p14:creationId xmlns:p14="http://schemas.microsoft.com/office/powerpoint/2010/main" val="31485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PEPS Site Overview and Demonstration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D1735-0429-43A2-A4FA-040CC2568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89"/>
          <a:stretch/>
        </p:blipFill>
        <p:spPr>
          <a:xfrm>
            <a:off x="530801" y="685800"/>
            <a:ext cx="8082397" cy="5562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9CB92F5-DC4B-4EF6-AE86-3CFCEF7FD436}"/>
              </a:ext>
            </a:extLst>
          </p:cNvPr>
          <p:cNvSpPr/>
          <p:nvPr/>
        </p:nvSpPr>
        <p:spPr>
          <a:xfrm>
            <a:off x="2590800" y="3962400"/>
            <a:ext cx="2133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8675FF-C92B-4F00-9A91-C7041421C2F0}"/>
              </a:ext>
            </a:extLst>
          </p:cNvPr>
          <p:cNvSpPr/>
          <p:nvPr/>
        </p:nvSpPr>
        <p:spPr>
          <a:xfrm>
            <a:off x="5715000" y="2667000"/>
            <a:ext cx="1524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4C409F-9006-43B0-863B-1A8031F402A1}"/>
              </a:ext>
            </a:extLst>
          </p:cNvPr>
          <p:cNvSpPr/>
          <p:nvPr/>
        </p:nvSpPr>
        <p:spPr>
          <a:xfrm>
            <a:off x="2514600" y="46482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C643AC-E4D4-4C56-8B13-3E29F1D47658}"/>
              </a:ext>
            </a:extLst>
          </p:cNvPr>
          <p:cNvSpPr/>
          <p:nvPr/>
        </p:nvSpPr>
        <p:spPr>
          <a:xfrm>
            <a:off x="2590800" y="54864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7EC8B-C2AE-4D70-9322-C9349A239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077200" cy="5618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PEPS Site Overview and Demonstration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CB92F5-DC4B-4EF6-AE86-3CFCEF7FD436}"/>
              </a:ext>
            </a:extLst>
          </p:cNvPr>
          <p:cNvSpPr/>
          <p:nvPr/>
        </p:nvSpPr>
        <p:spPr>
          <a:xfrm>
            <a:off x="2606842" y="1143000"/>
            <a:ext cx="2133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4C409F-9006-43B0-863B-1A8031F402A1}"/>
              </a:ext>
            </a:extLst>
          </p:cNvPr>
          <p:cNvSpPr/>
          <p:nvPr/>
        </p:nvSpPr>
        <p:spPr>
          <a:xfrm>
            <a:off x="1981200" y="1752600"/>
            <a:ext cx="403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C643AC-E4D4-4C56-8B13-3E29F1D47658}"/>
              </a:ext>
            </a:extLst>
          </p:cNvPr>
          <p:cNvSpPr/>
          <p:nvPr/>
        </p:nvSpPr>
        <p:spPr>
          <a:xfrm>
            <a:off x="1676400" y="2971800"/>
            <a:ext cx="4648200" cy="942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F682E6-FCD8-41EA-A308-6840AAB05D11}"/>
              </a:ext>
            </a:extLst>
          </p:cNvPr>
          <p:cNvSpPr/>
          <p:nvPr/>
        </p:nvSpPr>
        <p:spPr>
          <a:xfrm>
            <a:off x="381000" y="4038600"/>
            <a:ext cx="69342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00110"/>
          </a:xfrm>
        </p:spPr>
        <p:txBody>
          <a:bodyPr/>
          <a:lstStyle/>
          <a:p>
            <a:r>
              <a:rPr lang="en-US" sz="2000" dirty="0"/>
              <a:t>Consultant Information Meetings (Pre-RFQ/RFP or Group Debriefs)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0112"/>
            <a:ext cx="7696200" cy="555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Advertised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1174"/>
            <a:ext cx="7239000" cy="553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Consultants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9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467600" cy="54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Wave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00891-86B8-4874-AFA7-922E2905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" y="2252659"/>
            <a:ext cx="8238744" cy="24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/>
              <a:t>FY 20 Procurements-Dallas &amp; Fort Worth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" y="684629"/>
            <a:ext cx="89154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46088" lvl="2" indent="-247650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</a:defRPr>
            </a:lvl3pPr>
            <a:lvl4pPr marL="631825" lvl="3" indent="-185738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98513" lvl="4" indent="-16668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u="sng" dirty="0">
                <a:solidFill>
                  <a:srgbClr val="000000"/>
                </a:solidFill>
              </a:rPr>
              <a:t>FY 20 Wave III (Apr-Aug)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Bridge On/Off Replacement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various projects in the Dallas and Fort Worth Districts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Owner Verification Testing (OVT) SD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Southeast Connector project in the Fort Worth District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u="sng" dirty="0">
                <a:solidFill>
                  <a:srgbClr val="000000"/>
                </a:solidFill>
              </a:rPr>
              <a:t>FY 20 Wave IV (Jul-Nov)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Critical Path Method (CPM) / Construction Scheduling Services (CSS)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various projects in the Dallas District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PS&amp;E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various projects in the Fort Worth District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Schematic / Environmental SD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FM 1187 project in the Fort Worth District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773" y="4900880"/>
            <a:ext cx="230646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000000"/>
                </a:solidFill>
              </a:rPr>
              <a:t>SD: Specific Deliverable</a:t>
            </a:r>
          </a:p>
          <a:p>
            <a:pPr algn="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000000"/>
                </a:solidFill>
              </a:rPr>
              <a:t>ID: Indefinite Deliverable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8831" y="5848934"/>
            <a:ext cx="4980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FF0000"/>
                </a:solidFill>
              </a:rPr>
              <a:t>THE ABOVE PROCUREMENTS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454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/>
              <a:t>FY 21 Procurements-Dallas &amp; Fort Worth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" y="684629"/>
            <a:ext cx="8915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46088" lvl="2" indent="-247650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</a:defRPr>
            </a:lvl3pPr>
            <a:lvl4pPr marL="631825" lvl="3" indent="-185738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98513" lvl="4" indent="-16668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u="sng" dirty="0">
                <a:solidFill>
                  <a:srgbClr val="000000"/>
                </a:solidFill>
              </a:rPr>
              <a:t>FY 21 Wave I (Oct-Feb)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Traffic Engineering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various projects in the Dallas District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PS&amp;E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various projects in the Dallas District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Utility Engineering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various projects in the Dallas District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Schematic / Environmental SD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the FM 917 project in the Fort Worth District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Independent Engineering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North Tarrant Express (NTE) project in the Fort Worth District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773" y="4900880"/>
            <a:ext cx="230646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000000"/>
                </a:solidFill>
              </a:rPr>
              <a:t>SD: Specific Deliverable</a:t>
            </a:r>
          </a:p>
          <a:p>
            <a:pPr algn="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000000"/>
                </a:solidFill>
              </a:rPr>
              <a:t>ID: Indefinite Deliverable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8831" y="5848934"/>
            <a:ext cx="4980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FF0000"/>
                </a:solidFill>
              </a:rPr>
              <a:t>THE ABOVE PROCUREMENTS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8224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/>
              <a:t>FY 21 Procurements-Dallas &amp; Fort Worth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" y="684629"/>
            <a:ext cx="89154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46088" lvl="2" indent="-247650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</a:defRPr>
            </a:lvl3pPr>
            <a:lvl4pPr marL="631825" lvl="3" indent="-185738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98513" lvl="4" indent="-16668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u="sng" dirty="0">
                <a:solidFill>
                  <a:srgbClr val="000000"/>
                </a:solidFill>
              </a:rPr>
              <a:t>FY 21 Continued…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u="sng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u="sng" dirty="0">
                <a:solidFill>
                  <a:srgbClr val="000000"/>
                </a:solidFill>
              </a:rPr>
              <a:t>FY 21 Wave II (Jan-May)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Schematic / Environmental ID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various projects in the Dallas District</a:t>
            </a:r>
          </a:p>
          <a:p>
            <a:pPr marL="285750" indent="-285750">
              <a:spcBef>
                <a:spcPts val="600"/>
              </a:spcBef>
              <a:buClr>
                <a:srgbClr val="1A2F46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Schematic / Environmental SD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r>
              <a:rPr lang="en-US" dirty="0">
                <a:solidFill>
                  <a:srgbClr val="000000"/>
                </a:solidFill>
              </a:rPr>
              <a:t>Used for the FM 730 project in the Fort Worth District</a:t>
            </a: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1A2F46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3773" y="4900880"/>
            <a:ext cx="230646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000000"/>
                </a:solidFill>
              </a:rPr>
              <a:t>SD: Specific Deliverable</a:t>
            </a:r>
          </a:p>
          <a:p>
            <a:pPr algn="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000000"/>
                </a:solidFill>
              </a:rPr>
              <a:t>ID: Indefinite Deliverable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8831" y="5848934"/>
            <a:ext cx="4980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1A2F46"/>
              </a:buClr>
            </a:pPr>
            <a:r>
              <a:rPr lang="en-US" sz="1600" dirty="0">
                <a:solidFill>
                  <a:srgbClr val="FF0000"/>
                </a:solidFill>
              </a:rPr>
              <a:t>THE ABOVE PROCUREMENTS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1268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/>
              <a:t>Procurement 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6BDCE-CF68-4ED5-AE98-73F1C828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804987"/>
            <a:ext cx="7781925" cy="3248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E75EE6-F4D6-42F6-B92A-EE16DDF94BBF}"/>
              </a:ext>
            </a:extLst>
          </p:cNvPr>
          <p:cNvSpPr/>
          <p:nvPr/>
        </p:nvSpPr>
        <p:spPr>
          <a:xfrm>
            <a:off x="5943600" y="2819400"/>
            <a:ext cx="2519362" cy="2057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98FD3-5E50-459C-8D07-A567407E5F35}"/>
              </a:ext>
            </a:extLst>
          </p:cNvPr>
          <p:cNvSpPr txBox="1"/>
          <p:nvPr/>
        </p:nvSpPr>
        <p:spPr>
          <a:xfrm>
            <a:off x="5943600" y="2732782"/>
            <a:ext cx="2759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These are the “</a:t>
            </a:r>
            <a:r>
              <a:rPr lang="en-US" sz="1600" b="1" dirty="0"/>
              <a:t>wow</a:t>
            </a:r>
            <a:r>
              <a:rPr lang="en-US" sz="1600" dirty="0"/>
              <a:t>” factors.</a:t>
            </a:r>
          </a:p>
          <a:p>
            <a:r>
              <a:rPr lang="en-US" sz="1600" dirty="0"/>
              <a:t>“CST criteria for a significantly</a:t>
            </a:r>
          </a:p>
          <a:p>
            <a:r>
              <a:rPr lang="en-US" sz="1600" dirty="0"/>
              <a:t>exceeds scoring may include, </a:t>
            </a:r>
          </a:p>
          <a:p>
            <a:r>
              <a:rPr lang="en-US" sz="1600" dirty="0"/>
              <a:t>but is not limited to…”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93091-5421-48AC-B937-07DF48B27834}"/>
              </a:ext>
            </a:extLst>
          </p:cNvPr>
          <p:cNvSpPr/>
          <p:nvPr/>
        </p:nvSpPr>
        <p:spPr>
          <a:xfrm>
            <a:off x="441182" y="2743200"/>
            <a:ext cx="2519362" cy="2057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4C4D7-AB20-4133-A9B2-28C9AE56FD64}"/>
              </a:ext>
            </a:extLst>
          </p:cNvPr>
          <p:cNvSpPr txBox="1"/>
          <p:nvPr/>
        </p:nvSpPr>
        <p:spPr>
          <a:xfrm>
            <a:off x="930582" y="2743200"/>
            <a:ext cx="2009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These responses</a:t>
            </a:r>
          </a:p>
          <a:p>
            <a:r>
              <a:rPr lang="en-US" sz="1600" dirty="0"/>
              <a:t>indicate that the firm</a:t>
            </a:r>
          </a:p>
          <a:p>
            <a:r>
              <a:rPr lang="en-US" sz="1600" dirty="0"/>
              <a:t>does not meet the </a:t>
            </a:r>
          </a:p>
          <a:p>
            <a:r>
              <a:rPr lang="en-US" sz="1600" dirty="0"/>
              <a:t>requirements for the</a:t>
            </a:r>
          </a:p>
          <a:p>
            <a:r>
              <a:rPr lang="en-US" sz="1600" dirty="0"/>
              <a:t>requested content.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B7362-E433-4814-A3D8-792588B85200}"/>
              </a:ext>
            </a:extLst>
          </p:cNvPr>
          <p:cNvSpPr/>
          <p:nvPr/>
        </p:nvSpPr>
        <p:spPr>
          <a:xfrm>
            <a:off x="3124200" y="3783932"/>
            <a:ext cx="2743200" cy="1204912"/>
          </a:xfrm>
          <a:prstGeom prst="rect">
            <a:avLst/>
          </a:prstGeom>
          <a:gradFill flip="none" rotWithShape="1">
            <a:gsLst>
              <a:gs pos="0">
                <a:srgbClr val="728599">
                  <a:shade val="30000"/>
                  <a:satMod val="115000"/>
                </a:srgbClr>
              </a:gs>
              <a:gs pos="50000">
                <a:srgbClr val="728599">
                  <a:shade val="67500"/>
                  <a:satMod val="115000"/>
                </a:srgbClr>
              </a:gs>
              <a:gs pos="100000">
                <a:srgbClr val="7285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04B38-AA3C-46F4-BB85-DE0D0E7BA5D2}"/>
              </a:ext>
            </a:extLst>
          </p:cNvPr>
          <p:cNvSpPr txBox="1"/>
          <p:nvPr/>
        </p:nvSpPr>
        <p:spPr>
          <a:xfrm>
            <a:off x="3124200" y="37338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 score of 2 or 4 is also a</a:t>
            </a:r>
          </a:p>
          <a:p>
            <a:r>
              <a:rPr lang="en-US" sz="1600" dirty="0">
                <a:solidFill>
                  <a:schemeClr val="bg1"/>
                </a:solidFill>
              </a:rPr>
              <a:t>scoring option for the CST.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These scores are based on the scoring criteria and the CST’s subject matter expertise.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3F583F-20C0-46E7-B7A9-D6A8034A55A4}"/>
              </a:ext>
            </a:extLst>
          </p:cNvPr>
          <p:cNvSpPr/>
          <p:nvPr/>
        </p:nvSpPr>
        <p:spPr>
          <a:xfrm>
            <a:off x="3331951" y="2801352"/>
            <a:ext cx="2220190" cy="90036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14B3B-F69F-4945-9C93-3365860710A8}"/>
              </a:ext>
            </a:extLst>
          </p:cNvPr>
          <p:cNvSpPr txBox="1"/>
          <p:nvPr/>
        </p:nvSpPr>
        <p:spPr>
          <a:xfrm>
            <a:off x="3191601" y="2717132"/>
            <a:ext cx="2523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Responses that are scored </a:t>
            </a:r>
          </a:p>
          <a:p>
            <a:r>
              <a:rPr lang="en-US" sz="1600" dirty="0"/>
              <a:t>in this area indicated that </a:t>
            </a:r>
          </a:p>
          <a:p>
            <a:r>
              <a:rPr lang="en-US" sz="1600" dirty="0"/>
              <a:t>the firm is qualified to do </a:t>
            </a:r>
          </a:p>
          <a:p>
            <a:r>
              <a:rPr lang="en-US" sz="1600" dirty="0"/>
              <a:t>the work.</a:t>
            </a:r>
          </a:p>
        </p:txBody>
      </p:sp>
    </p:spTree>
    <p:extLst>
      <p:ext uri="{BB962C8B-B14F-4D97-AF65-F5344CB8AC3E}">
        <p14:creationId xmlns:p14="http://schemas.microsoft.com/office/powerpoint/2010/main" val="38959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47504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74320" y="780884"/>
            <a:ext cx="8696487" cy="5257799"/>
            <a:chOff x="135931" y="677559"/>
            <a:chExt cx="8892498" cy="5494641"/>
          </a:xfrm>
        </p:grpSpPr>
        <p:sp>
          <p:nvSpPr>
            <p:cNvPr id="23" name="Rectangle 22"/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35933" y="677559"/>
              <a:ext cx="8892496" cy="54946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2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3810000" y="3842940"/>
              <a:ext cx="4978015" cy="115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46088" indent="-247650" defTabSz="913526" eaLnBrk="1" hangingPunct="1">
                <a:buClr>
                  <a:schemeClr val="tx2"/>
                </a:buClr>
                <a:buSzPct val="110000"/>
                <a:buFont typeface="Arial" charset="0"/>
                <a:buChar char="–"/>
                <a:defRPr baseline="0">
                  <a:latin typeface="+mn-lt"/>
                </a:defRPr>
              </a:lvl3pPr>
              <a:lvl4pPr marL="631825" indent="-185738" defTabSz="91352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98513" indent="-16668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42C52"/>
                </a:buClr>
              </a:pPr>
              <a:r>
                <a:rPr lang="en-US" b="1" dirty="0">
                  <a:solidFill>
                    <a:srgbClr val="142C52"/>
                  </a:solidFill>
                </a:rPr>
                <a:t>Professional Engineering Procurement Services </a:t>
              </a:r>
              <a:r>
                <a:rPr lang="en-US" dirty="0">
                  <a:solidFill>
                    <a:srgbClr val="000000"/>
                  </a:solidFill>
                </a:rPr>
                <a:t>represents the consolidated procurement organization supporting engineering, architectural and surveying contracts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5931" y="677559"/>
              <a:ext cx="3383280" cy="1853718"/>
              <a:chOff x="135932" y="677559"/>
              <a:chExt cx="3087071" cy="1853718"/>
            </a:xfrm>
          </p:grpSpPr>
          <p:sp>
            <p:nvSpPr>
              <p:cNvPr id="12" name="Rectangle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>
              <a:xfrm>
                <a:off x="135932" y="677560"/>
                <a:ext cx="3087071" cy="1853717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54183" y="677559"/>
                <a:ext cx="3068819" cy="169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8" tIns="18288" rIns="18288" bIns="18288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46088" indent="-247650" defTabSz="913526" eaLnBrk="1" hangingPunct="1">
                  <a:buClr>
                    <a:schemeClr val="tx2"/>
                  </a:buClr>
                  <a:buSzPct val="11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31825" indent="-185738" defTabSz="913526" eaLnBrk="1" hangingPunct="1">
                  <a:buClr>
                    <a:schemeClr val="tx2"/>
                  </a:buClr>
                  <a:buSzPct val="100000"/>
                  <a:buFont typeface="Arial" pitchFamily="34" charset="0"/>
                  <a:buChar char="•"/>
                  <a:defRPr baseline="0">
                    <a:latin typeface="+mn-lt"/>
                  </a:defRPr>
                </a:lvl4pPr>
                <a:lvl5pPr marL="798513" indent="-16668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142C52"/>
                  </a:buClr>
                </a:pPr>
                <a:r>
                  <a:rPr lang="en-US" b="1" dirty="0">
                    <a:solidFill>
                      <a:prstClr val="white"/>
                    </a:solidFill>
                  </a:rPr>
                  <a:t>Mission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Work with our TxDOT customers and external partners to procure the most qualified consultants to deliver effective solutions for Texas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35931" y="2598884"/>
              <a:ext cx="3383280" cy="2359095"/>
              <a:chOff x="135932" y="2598884"/>
              <a:chExt cx="3087071" cy="2359095"/>
            </a:xfrm>
          </p:grpSpPr>
          <p:sp>
            <p:nvSpPr>
              <p:cNvPr id="24" name="Rectangle 23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135932" y="2598884"/>
                <a:ext cx="3087071" cy="2359094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11650" y="2642167"/>
                <a:ext cx="2935634" cy="231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46088" indent="-247650" defTabSz="913526" eaLnBrk="1" hangingPunct="1">
                  <a:buClr>
                    <a:schemeClr val="tx2"/>
                  </a:buClr>
                  <a:buSzPct val="11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31825" indent="-185738" defTabSz="913526" eaLnBrk="1" hangingPunct="1">
                  <a:buClr>
                    <a:schemeClr val="tx2"/>
                  </a:buClr>
                  <a:buSzPct val="100000"/>
                  <a:buFont typeface="Arial" pitchFamily="34" charset="0"/>
                  <a:buChar char="•"/>
                  <a:defRPr baseline="0">
                    <a:latin typeface="+mn-lt"/>
                  </a:defRPr>
                </a:lvl4pPr>
                <a:lvl5pPr marL="798513" indent="-16668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142C52"/>
                  </a:buClr>
                </a:pPr>
                <a:r>
                  <a:rPr lang="en-US" b="1" dirty="0">
                    <a:solidFill>
                      <a:prstClr val="white"/>
                    </a:solidFill>
                  </a:rPr>
                  <a:t>Goals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Deliver the right projects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Focus on the Customer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Foster Stewardship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Optimize System Performance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Preserve our Assets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Promote Safety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Value our Employees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5931" y="5025586"/>
              <a:ext cx="3383280" cy="1146613"/>
              <a:chOff x="135932" y="5025586"/>
              <a:chExt cx="3087071" cy="1146613"/>
            </a:xfrm>
          </p:grpSpPr>
          <p:sp>
            <p:nvSpPr>
              <p:cNvPr id="25" name="Rectangle 24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135932" y="5025586"/>
                <a:ext cx="3087071" cy="1146613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4310" y="5201674"/>
                <a:ext cx="2935634" cy="868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46088" indent="-247650" defTabSz="913526" eaLnBrk="1" hangingPunct="1">
                  <a:buClr>
                    <a:schemeClr val="tx2"/>
                  </a:buClr>
                  <a:buSzPct val="11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31825" indent="-185738" defTabSz="913526" eaLnBrk="1" hangingPunct="1">
                  <a:buClr>
                    <a:schemeClr val="tx2"/>
                  </a:buClr>
                  <a:buSzPct val="100000"/>
                  <a:buFont typeface="Arial" pitchFamily="34" charset="0"/>
                  <a:buChar char="•"/>
                  <a:defRPr baseline="0">
                    <a:latin typeface="+mn-lt"/>
                  </a:defRPr>
                </a:lvl4pPr>
                <a:lvl5pPr marL="798513" indent="-16668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142C52"/>
                  </a:buClr>
                </a:pPr>
                <a:r>
                  <a:rPr lang="en-US" b="1" dirty="0">
                    <a:solidFill>
                      <a:prstClr val="white"/>
                    </a:solidFill>
                  </a:rPr>
                  <a:t>Values</a:t>
                </a:r>
              </a:p>
              <a:p>
                <a:pPr>
                  <a:buClr>
                    <a:srgbClr val="142C52"/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People, Accountability, Trust, Honesty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8" t="21969" r="3465" b="48692"/>
            <a:stretch/>
          </p:blipFill>
          <p:spPr>
            <a:xfrm>
              <a:off x="3810000" y="1471565"/>
              <a:ext cx="5022517" cy="2128931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74320" y="0"/>
            <a:ext cx="8869680" cy="457200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5613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Tips Continued…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20</a:t>
            </a:fld>
            <a:endParaRPr dirty="0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636520" y="2052320"/>
            <a:ext cx="3733800" cy="2946400"/>
            <a:chOff x="3200400" y="2286000"/>
            <a:chExt cx="3733800" cy="2209800"/>
          </a:xfrm>
          <a:solidFill>
            <a:srgbClr val="FFFF00"/>
          </a:solidFill>
        </p:grpSpPr>
        <p:sp>
          <p:nvSpPr>
            <p:cNvPr id="35" name="Explosion 2 34"/>
            <p:cNvSpPr/>
            <p:nvPr/>
          </p:nvSpPr>
          <p:spPr>
            <a:xfrm>
              <a:off x="3200400" y="2286000"/>
              <a:ext cx="3733800" cy="2209800"/>
            </a:xfrm>
            <a:prstGeom prst="irregularSeal2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41546" y="3141479"/>
              <a:ext cx="180393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prstClr val="black"/>
                  </a:solidFill>
                </a:rPr>
                <a:t>Procurement</a:t>
              </a:r>
            </a:p>
            <a:p>
              <a:pPr algn="ctr"/>
              <a:r>
                <a:rPr lang="en-US" sz="2200" b="1" dirty="0">
                  <a:solidFill>
                    <a:prstClr val="black"/>
                  </a:solidFill>
                </a:rPr>
                <a:t>Tips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3360" y="806840"/>
            <a:ext cx="1973580" cy="601200"/>
            <a:chOff x="4338918" y="1744980"/>
            <a:chExt cx="1592580" cy="533400"/>
          </a:xfrm>
          <a:solidFill>
            <a:schemeClr val="bg1"/>
          </a:solidFill>
        </p:grpSpPr>
        <p:sp>
          <p:nvSpPr>
            <p:cNvPr id="38" name="Rounded Rectangular Callout 37"/>
            <p:cNvSpPr/>
            <p:nvPr/>
          </p:nvSpPr>
          <p:spPr>
            <a:xfrm>
              <a:off x="4338918" y="1744980"/>
              <a:ext cx="1592580" cy="533400"/>
            </a:xfrm>
            <a:prstGeom prst="wedgeRoundRectCallout">
              <a:avLst>
                <a:gd name="adj1" fmla="val 111795"/>
                <a:gd name="adj2" fmla="val 311780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30149" y="1774715"/>
              <a:ext cx="1465973" cy="3276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Submit on time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7438" y="1808480"/>
            <a:ext cx="1649922" cy="1625600"/>
            <a:chOff x="685800" y="1066800"/>
            <a:chExt cx="1649922" cy="1219200"/>
          </a:xfrm>
        </p:grpSpPr>
        <p:sp>
          <p:nvSpPr>
            <p:cNvPr id="41" name="Rounded Rectangular Callout 40"/>
            <p:cNvSpPr/>
            <p:nvPr/>
          </p:nvSpPr>
          <p:spPr>
            <a:xfrm>
              <a:off x="685800" y="1066800"/>
              <a:ext cx="1649922" cy="1219200"/>
            </a:xfrm>
            <a:prstGeom prst="wedgeRoundRectCallout">
              <a:avLst>
                <a:gd name="adj1" fmla="val 134185"/>
                <a:gd name="adj2" fmla="val 5808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200" y="1066800"/>
              <a:ext cx="13716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Check your forms and QA/QC your work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438" y="3698241"/>
            <a:ext cx="1903808" cy="1066801"/>
            <a:chOff x="184881" y="4058453"/>
            <a:chExt cx="1903808" cy="800100"/>
          </a:xfrm>
        </p:grpSpPr>
        <p:sp>
          <p:nvSpPr>
            <p:cNvPr id="44" name="Rounded Rectangular Callout 43"/>
            <p:cNvSpPr/>
            <p:nvPr/>
          </p:nvSpPr>
          <p:spPr>
            <a:xfrm>
              <a:off x="184881" y="4058453"/>
              <a:ext cx="1903808" cy="800100"/>
            </a:xfrm>
            <a:prstGeom prst="wedgeRoundRectCallout">
              <a:avLst>
                <a:gd name="adj1" fmla="val 105808"/>
                <a:gd name="adj2" fmla="val -819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3739" y="4160648"/>
              <a:ext cx="175260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Keep alert to amendments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9838" y="4998721"/>
            <a:ext cx="1863090" cy="1066801"/>
            <a:chOff x="184881" y="4058453"/>
            <a:chExt cx="1903808" cy="800100"/>
          </a:xfrm>
          <a:solidFill>
            <a:schemeClr val="bg1"/>
          </a:solidFill>
        </p:grpSpPr>
        <p:sp>
          <p:nvSpPr>
            <p:cNvPr id="47" name="Rounded Rectangular Callout 46"/>
            <p:cNvSpPr/>
            <p:nvPr/>
          </p:nvSpPr>
          <p:spPr>
            <a:xfrm>
              <a:off x="184881" y="4058453"/>
              <a:ext cx="1903808" cy="800100"/>
            </a:xfrm>
            <a:prstGeom prst="wedgeRoundRectCallout">
              <a:avLst>
                <a:gd name="adj1" fmla="val 117588"/>
                <a:gd name="adj2" fmla="val -83433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3352" y="4160648"/>
              <a:ext cx="1682986" cy="48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Use your best examples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4963930" y="806840"/>
            <a:ext cx="1589270" cy="711200"/>
            <a:chOff x="4870181" y="1752600"/>
            <a:chExt cx="1676400" cy="533400"/>
          </a:xfrm>
        </p:grpSpPr>
        <p:sp>
          <p:nvSpPr>
            <p:cNvPr id="50" name="Rounded Rectangular Callout 49"/>
            <p:cNvSpPr/>
            <p:nvPr/>
          </p:nvSpPr>
          <p:spPr>
            <a:xfrm>
              <a:off x="4922520" y="1752600"/>
              <a:ext cx="1592580" cy="533400"/>
            </a:xfrm>
            <a:prstGeom prst="wedgeRoundRectCallout">
              <a:avLst>
                <a:gd name="adj1" fmla="val 31826"/>
                <a:gd name="adj2" fmla="val 18561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70181" y="176022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Ask questions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81801" y="799396"/>
            <a:ext cx="2083493" cy="1066800"/>
            <a:chOff x="4710777" y="4608998"/>
            <a:chExt cx="1855278" cy="800100"/>
          </a:xfrm>
          <a:solidFill>
            <a:schemeClr val="bg1"/>
          </a:solidFill>
        </p:grpSpPr>
        <p:sp>
          <p:nvSpPr>
            <p:cNvPr id="53" name="Rounded Rectangular Callout 52"/>
            <p:cNvSpPr/>
            <p:nvPr/>
          </p:nvSpPr>
          <p:spPr>
            <a:xfrm>
              <a:off x="4710777" y="4608998"/>
              <a:ext cx="1855278" cy="800100"/>
            </a:xfrm>
            <a:prstGeom prst="wedgeRoundRectCallout">
              <a:avLst>
                <a:gd name="adj1" fmla="val -103257"/>
                <a:gd name="adj2" fmla="val 137520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25460" y="4685198"/>
              <a:ext cx="1689255" cy="48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Showcase your PM and TL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10016" y="2765611"/>
            <a:ext cx="1855278" cy="1336939"/>
            <a:chOff x="5029200" y="4645842"/>
            <a:chExt cx="1855278" cy="800100"/>
          </a:xfrm>
        </p:grpSpPr>
        <p:sp>
          <p:nvSpPr>
            <p:cNvPr id="56" name="Rounded Rectangular Callout 55"/>
            <p:cNvSpPr/>
            <p:nvPr/>
          </p:nvSpPr>
          <p:spPr>
            <a:xfrm>
              <a:off x="5029200" y="4645842"/>
              <a:ext cx="1855278" cy="800100"/>
            </a:xfrm>
            <a:prstGeom prst="wedgeRoundRectCallout">
              <a:avLst>
                <a:gd name="adj1" fmla="val -116507"/>
                <a:gd name="adj2" fmla="val -549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80539" y="4685902"/>
              <a:ext cx="1752600" cy="55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Focus on challenges and solutions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641173" y="4827440"/>
            <a:ext cx="2133600" cy="1066801"/>
            <a:chOff x="2146839" y="5181600"/>
            <a:chExt cx="1855278" cy="800100"/>
          </a:xfrm>
        </p:grpSpPr>
        <p:sp>
          <p:nvSpPr>
            <p:cNvPr id="59" name="Rounded Rectangular Callout 58"/>
            <p:cNvSpPr/>
            <p:nvPr/>
          </p:nvSpPr>
          <p:spPr>
            <a:xfrm>
              <a:off x="2146839" y="5181600"/>
              <a:ext cx="1855278" cy="800100"/>
            </a:xfrm>
            <a:prstGeom prst="wedgeRoundRectCallout">
              <a:avLst>
                <a:gd name="adj1" fmla="val -113060"/>
                <a:gd name="adj2" fmla="val -1120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49517" y="5258484"/>
              <a:ext cx="175260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Be clear, concise, and technical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23386" y="5269801"/>
            <a:ext cx="2514600" cy="862689"/>
            <a:chOff x="2146839" y="5334684"/>
            <a:chExt cx="1855278" cy="647016"/>
          </a:xfrm>
        </p:grpSpPr>
        <p:sp>
          <p:nvSpPr>
            <p:cNvPr id="62" name="Rounded Rectangular Callout 61"/>
            <p:cNvSpPr/>
            <p:nvPr/>
          </p:nvSpPr>
          <p:spPr>
            <a:xfrm>
              <a:off x="2146839" y="5344735"/>
              <a:ext cx="1855278" cy="636965"/>
            </a:xfrm>
            <a:prstGeom prst="wedgeRoundRectCallout">
              <a:avLst>
                <a:gd name="adj1" fmla="val -29910"/>
                <a:gd name="adj2" fmla="val -1269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49517" y="5334684"/>
              <a:ext cx="16907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Don’t use the space for marketing</a:t>
              </a:r>
            </a:p>
          </p:txBody>
        </p:sp>
      </p:grpSp>
      <p:sp>
        <p:nvSpPr>
          <p:cNvPr id="64" name="Rounded Rectangular Callout 63"/>
          <p:cNvSpPr/>
          <p:nvPr/>
        </p:nvSpPr>
        <p:spPr>
          <a:xfrm>
            <a:off x="2489835" y="731596"/>
            <a:ext cx="1973580" cy="601200"/>
          </a:xfrm>
          <a:prstGeom prst="wedgeRoundRectCallout">
            <a:avLst>
              <a:gd name="adj1" fmla="val 29381"/>
              <a:gd name="adj2" fmla="val 28351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0800" y="735568"/>
            <a:ext cx="1816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Ask for a debrief</a:t>
            </a:r>
          </a:p>
        </p:txBody>
      </p:sp>
    </p:spTree>
    <p:extLst>
      <p:ext uri="{BB962C8B-B14F-4D97-AF65-F5344CB8AC3E}">
        <p14:creationId xmlns:p14="http://schemas.microsoft.com/office/powerpoint/2010/main" val="4367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25F29C-6875-46BC-A5BB-E86AD8433143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3474720"/>
          <a:ext cx="8477250" cy="365760"/>
        </p:xfrm>
        <a:graphic>
          <a:graphicData uri="http://schemas.openxmlformats.org/drawingml/2006/table">
            <a:tbl>
              <a:tblPr/>
              <a:tblGrid>
                <a:gridCol w="2825750">
                  <a:extLst>
                    <a:ext uri="{9D8B030D-6E8A-4147-A177-3AD203B41FA5}">
                      <a16:colId xmlns:a16="http://schemas.microsoft.com/office/drawing/2014/main" val="1945004437"/>
                    </a:ext>
                  </a:extLst>
                </a:gridCol>
                <a:gridCol w="2825750">
                  <a:extLst>
                    <a:ext uri="{9D8B030D-6E8A-4147-A177-3AD203B41FA5}">
                      <a16:colId xmlns:a16="http://schemas.microsoft.com/office/drawing/2014/main" val="174071480"/>
                    </a:ext>
                  </a:extLst>
                </a:gridCol>
                <a:gridCol w="2825750">
                  <a:extLst>
                    <a:ext uri="{9D8B030D-6E8A-4147-A177-3AD203B41FA5}">
                      <a16:colId xmlns:a16="http://schemas.microsoft.com/office/drawing/2014/main" val="1290745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Today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057942"/>
                  </a:ext>
                </a:extLst>
              </a:tr>
            </a:tbl>
          </a:graphicData>
        </a:graphic>
      </p:graphicFrame>
      <p:sp>
        <p:nvSpPr>
          <p:cNvPr id="3" name="AutoShape 1" descr="data:image/svg+xml;base64,PD94bWwgdmVyc2lvbj0iMS4wIiBlbmNvZGluZz0iVVRGLTgiIHN0YW5kYWxvbmU9Im5vIj8+Cjxzdmcgd2lkdGg9IjY0cHgiIGhlaWdodD0iNjRweCIgdmlld0JveD0iMCAwIDY0IDY0IiB2ZXJzaW9uPSIxLjEiIHhtbG5zPSJodHRwOi8vd3d3LnczLm9yZy8yMDAwL3N2ZyIgeG1sbnM6eGxpbms9Imh0dHA6Ly93d3cudzMub3JnLzE5OTkveGxpbmsiPgogICAgPCEtLSBHZW5lcmF0b3I6IFNrZXRjaCAzOS4xICgzMTcyMCkgLSBodHRwOi8vd3d3LmJvaGVtaWFuY29kaW5nLmNvbS9za2V0Y2ggLS0+CiAgICA8dGl0bGU+QVZBVEFSLTY0PC90aXRsZT4KICAgIDxkZXNjPkNyZWF0ZWQgd2l0aCBTa2V0Y2guPC9kZXNjPgogICAgPGRlZnM+PC9kZWZzPgogICAgPGcgaWQ9IlBhZ2UtMSIgc3Ryb2tlPSJub25lIiBzdHJva2Utd2lkdGg9IjEiIGZpbGw9Im5vbmUiIGZpbGwtcnVsZT0iZXZlbm9kZCI+CiAgICAgICAgPGcgaWQ9IkFydGJvYXJkIiB0cmFuc2Zvcm09InRyYW5zbGF0ZSgtNzA3LjAwMDAwMCwgLTY3OC4wMDAwMDApIj48L2c+CiAgICAgICAgPGcgaWQ9IkFWQVRBUi02NCIgc3Ryb2tlPSIjRDdEN0Q4Ij4KICAgICAgICAgICAgPGNpcmNsZSBpZD0iT3ZhbC00IiBmaWxsPSIjRjVGNUY2IiBjeD0iMzIiIGN5PSIzMiIgcj0iMzEuNSI+PC9jaXJjbGU+CiAgICAgICAgICAgIDxwYXRoIGQ9Ik01NS4yNjk0MjI4LDUzLjIzMTk3NjcgQzQ5LjUwOTA1OTQsNTkuNTQxNTQzNiA0MS4yMTY4MDMyLDYzLjUgMzIsNjMuNSBDMjMuMTI4MjkxMSw2My41IDE1LjExMzE5MTcsNTkuODMyNDE4MyA5LjM4ODE3NzM0LDUzLjkzMDczMDEgTDkuNDY1ODk1Miw1My43NjMzODM5IEMxMC41MTYyMzMzLDUxLjUwMTAzNzEgMTIuMzEzNjQ4Miw0OS42NzczMDg1IDE0LjU1MTA1OTIsNDguNjAzODQ4IEwyNC42NjAyNzY3LDQzLjc1MjExNDUgQzI3LjM5OTU1ODMsNDIuNTE3MDU3OCAyNy4xOTcxMjk2LDQwLjcwMjU2MzMgMjcuMDM0NDIyNiwzOC41OTc5NjUyIEMyNi45MTQ0OTMxLDM3LjA0MjAyNDYgMjUuMTY3NDk0NSwzMy4yNjYwNiAyNS4xNjc0OTQ1LDMzLjI2NjA2IEwyNS4xNjY3MzA2LDMzLjI2NTI5MDUgQzI0LjMyMTExMywzMi42NjM1MzcxIDIzLjY4MjUwNzQsMzEuODEyNDYzNyAyMy4zMzg3NjA0LDMwLjgyODI2NTkgTDIyLjU0NTg1MDYsMjguNTYyMDcxNiBDMjIuMjE2NjE3NCwyNy42MjI1MDUxIDIyLjMyMTI2OTMsMjYuNTg0NDQxOSAyMi44MjkyNTEsMjUuNzI5NTIxIEMyMi44MjkyNTEsMjUuNzI5NTIxIDIyLjQzODE0MzMsMjMuOTY2NTgzNCAyMi4zMzgwNzQ3LDIyLjgzMTU2MjUgQzIxLjg5NjU1MDcsMTYuOTczMzE1NSAyNi4zODg5NDIyLDEyIDMyLjUsMTIgQzMyLjUsMTIgMzIuNDUxMTExNSwxMiAzMi41LDEyIEMzOC42MTEwNTc4LDEyIDQzLjEwMzQ0OTMsMTYuOTczMzE1NSA0Mi42NjE5MjUzLDIyLjgzMTU2MjUgQzQyLjU2MTg1NjcsMjMuOTY2NTgzNCA0Mi4xNzA3NDksMjUuNzI5NTIxIDQyLjE3MDc0OSwyNS43Mjk1MjEgQzQyLjY3ODczMDcsMjYuNTg0NDQxOSA0Mi43ODMzODI2LDI3LjYyMjUwNTEgNDIuNDU0MTQ5NCwyOC41NjIwNzE2IEw0MS42NjEyMzk2LDMwLjgyODI2NTkgQzQxLjMxNzQ5MjYsMzEuODEyNDYzNyA0MC42Nzg4ODcsMzIuNjYzNTM3MSAzOS44MzMyNjk0LDMzLjI2NTI5MDUgTDM5LjgzMjUwNTUsMzMuMjY2MDYgQzM5LjgzMjUwNTUsMzMuMjY2MDYgMzguMDg1NTA2OSwzNy4wNDIwMjQ2IDM3Ljk2NTU3NzQsMzguNTk3OTY1MiBDMzcuODAyODcwNCw0MC43MDI1NjMzIDM3LjYwMDQ0MTcsNDIuNTE3MDU3OCA0MC4zMzk3MjMzLDQzLjc1MjExNDUgTDUwLjQ0ODk0MDgsNDguNjAzODQ4IEM1Mi41MDgzNzE5LDQ5LjU5MTkxNzcgNTQuMTk1MDIzNyw1MS4yMTU2Mzk0IDU1LjI2OTQyMjgsNTMuMjMxOTc2NyBMNTUuMjY5NDIyOCw1My4yMzE5NzY3IFoiIGlkPSJDb21iaW5lZC1TaGFwZSIgc3Ryb2tlLWxpbmVjYXA9InJvdW5kIiBzdHJva2UtbGluZWpvaW49InJvdW5kIiBmaWxsPSIjRUFFQUVCIj48L3BhdGg+CiAgICAgICAgPC9nPgogICAgPC9nPgo8L3N2Zz4=">
            <a:extLst>
              <a:ext uri="{FF2B5EF4-FFF2-40B4-BE49-F238E27FC236}">
                <a16:creationId xmlns:a16="http://schemas.microsoft.com/office/drawing/2014/main" id="{F308C09D-4755-4144-A030-4EDAC0BDA8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375" y="3475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5347" name="Picture 3" descr="Screen capture">
            <a:extLst>
              <a:ext uri="{FF2B5EF4-FFF2-40B4-BE49-F238E27FC236}">
                <a16:creationId xmlns:a16="http://schemas.microsoft.com/office/drawing/2014/main" id="{ADFDBA7A-665B-44B8-AD28-3B82EAAAF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1613" b="363"/>
          <a:stretch/>
        </p:blipFill>
        <p:spPr bwMode="auto">
          <a:xfrm>
            <a:off x="0" y="609599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168919A-BD0A-49BA-AC35-0F97880E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599" y="6578600"/>
            <a:ext cx="274320" cy="187508"/>
          </a:xfrm>
        </p:spPr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>
                <a:solidFill>
                  <a:prstClr val="white"/>
                </a:solidFill>
              </a:rPr>
              <a:pPr lvl="1" indent="-276225">
                <a:spcBef>
                  <a:spcPts val="900"/>
                </a:spcBef>
              </a:pPr>
              <a:t>21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64599" y="6578600"/>
            <a:ext cx="274320" cy="187508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94D20-A7A8-4546-B3E6-C386D0ECC8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6666" r="2778" b="7778"/>
          <a:stretch/>
        </p:blipFill>
        <p:spPr>
          <a:xfrm>
            <a:off x="152400" y="685800"/>
            <a:ext cx="883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44" y="0"/>
            <a:ext cx="8763000" cy="461665"/>
          </a:xfrm>
        </p:spPr>
        <p:txBody>
          <a:bodyPr/>
          <a:lstStyle/>
          <a:p>
            <a:r>
              <a:rPr lang="en-US" dirty="0"/>
              <a:t>FY2020 Procurement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4600" y="6578600"/>
            <a:ext cx="211138" cy="187325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987AD5F7-C982-41E9-BF5C-3425C38056EA}" type="slidenum">
              <a:rPr>
                <a:solidFill>
                  <a:prstClr val="white"/>
                </a:solidFill>
              </a:rPr>
              <a:pPr lvl="1">
                <a:defRPr/>
              </a:pPr>
              <a:t>4</a:t>
            </a:fld>
            <a:endParaRPr dirty="0">
              <a:solidFill>
                <a:prstClr val="white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51330C-E743-4E30-BBD5-8D63FD52C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20749"/>
              </p:ext>
            </p:extLst>
          </p:nvPr>
        </p:nvGraphicFramePr>
        <p:xfrm>
          <a:off x="1264920" y="685800"/>
          <a:ext cx="6598920" cy="5479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SERVICE TYPE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ANNUAL PROCUREMENT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Architecture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Bridge Inspection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$42,000,000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Bridge On/Off Replacement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$45,000,000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Construction Engineering Inspection (CEI)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$260,215,000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CPM Scheduling Support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Engineering Facilities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Environmental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GEC/PMC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$199,500,000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Geotechnical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Hydraulics &amp; Hydrology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$35,000,000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Materials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3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Owner Verification, Testing and Inspection (OVTI)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$45,000,000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PS&amp;E</a:t>
                      </a: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$327,800,000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Management Consultant (PMC)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Schematic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Schematic / Environmental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$116,000,000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Schematic / Environmental / PS&amp;E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$43,300,000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Signal Timing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Surveying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$83,000,000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Traffic &amp; Revenue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Traffic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$21,000,000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Utility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$37,000,000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Independent Engineer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$3,500,000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Owner Verification Testing (OVT)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Procurement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2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GRAND TOTAL FY 2020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$1,546,315,000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4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44" y="0"/>
            <a:ext cx="8763000" cy="461665"/>
          </a:xfrm>
        </p:spPr>
        <p:txBody>
          <a:bodyPr/>
          <a:lstStyle/>
          <a:p>
            <a:r>
              <a:rPr lang="en-US" dirty="0"/>
              <a:t>FY2021 Procurement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4600" y="6578600"/>
            <a:ext cx="211138" cy="187325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987AD5F7-C982-41E9-BF5C-3425C38056EA}" type="slidenum">
              <a:rPr>
                <a:solidFill>
                  <a:prstClr val="white"/>
                </a:solidFill>
              </a:rPr>
              <a:pPr lvl="1">
                <a:defRPr/>
              </a:pPr>
              <a:t>5</a:t>
            </a:fld>
            <a:endParaRPr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971CD7-A65D-4D35-B578-0846E902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87018"/>
              </p:ext>
            </p:extLst>
          </p:nvPr>
        </p:nvGraphicFramePr>
        <p:xfrm>
          <a:off x="1264920" y="685800"/>
          <a:ext cx="6598920" cy="5479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SERVICE TYPE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ANNUAL PROCUREMENT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Architecture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Bridge Inspection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$42,000,000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Bridge On/Off Replacement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$45,000,000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Construction Engineering Inspection (CEI)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$260,215,000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CPM Scheduling Support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Engineering Facilities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Environmental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GEC/PMC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$199,500,000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Geotechnical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Hydraulics &amp; Hydrology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$35,000,000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Materials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3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Owner Verification, Testing and Inspection (OVTI)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$45,000,000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PS&amp;E</a:t>
                      </a: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$327,800,000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 Management Consultant (PMC)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Schematic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Schematic / Environmental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$116,000,000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Schematic / Environmental / PS&amp;E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$43,300,000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Signal Timing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Surveying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$83,000,000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Traffic &amp; Revenue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Traffic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$21,000,000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Utility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$37,000,000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Independent Engineer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$3,500,000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Owner Verification Testing (OVT)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Procurement Engineering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$30,000,000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2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GRAND TOTAL FY 2020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$1,546,315,000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32" marR="66232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2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113717">
            <a:off x="591495" y="1415277"/>
            <a:ext cx="210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HOW DO I</a:t>
            </a:r>
          </a:p>
          <a:p>
            <a:pPr algn="ctr"/>
            <a:r>
              <a:rPr lang="en-US" sz="2400" b="1" dirty="0"/>
              <a:t>GET STARTED?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304800" y="762000"/>
            <a:ext cx="2743200" cy="2362200"/>
          </a:xfrm>
          <a:prstGeom prst="cloudCallout">
            <a:avLst>
              <a:gd name="adj1" fmla="val 127341"/>
              <a:gd name="adj2" fmla="val 897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76" y="4144578"/>
            <a:ext cx="2366224" cy="24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16" y="0"/>
            <a:ext cx="8001000" cy="461665"/>
          </a:xfrm>
        </p:spPr>
        <p:txBody>
          <a:bodyPr/>
          <a:lstStyle/>
          <a:p>
            <a:r>
              <a:rPr lang="en-US" dirty="0"/>
              <a:t>How do I get started?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7</a:t>
            </a:fld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 bwMode="auto">
          <a:xfrm>
            <a:off x="615954" y="533400"/>
            <a:ext cx="7994646" cy="488587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/>
          <a:lstStyle/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Be registered as a business with the State of Texas </a:t>
            </a:r>
          </a:p>
          <a:p>
            <a:pPr fontAlgn="auto">
              <a:defRPr/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http://comptroller.texas.gov</a:t>
            </a:r>
          </a:p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	https://www.sos.state.tx.us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Be registered as engineering or survey firm with the Texas PE/LS Board or architectural firm with the Texas Board of Architectural Examiners</a:t>
            </a:r>
          </a:p>
          <a:p>
            <a:pPr lvl="1">
              <a:defRPr/>
            </a:pPr>
            <a:r>
              <a:rPr lang="en-US" b="1" dirty="0">
                <a:solidFill>
                  <a:srgbClr val="00B0F0"/>
                </a:solidFill>
                <a:cs typeface="Arial" pitchFamily="34" charset="0"/>
              </a:rPr>
              <a:t>	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http://engineers.texas.gov</a:t>
            </a:r>
          </a:p>
          <a:p>
            <a:pPr lvl="1">
              <a:defRPr/>
            </a:pP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	https://www.tbae.texas.gov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Obtain precertification with TxDOT </a:t>
            </a: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http://www.txdot.gov/business/consultants/architectural-engineering-surveying/getting-	started/precertification.html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Become administratively qualified with TxDOT </a:t>
            </a: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Arial" pitchFamily="34" charset="0"/>
              </a:rPr>
              <a:t>http://www.txdot.gov/business/consultants/architectural-engineering-surveying/getting-	started/administrative-qualification.html</a:t>
            </a: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Check the TxDOT webpage for listing of projected contracts and Pre-RFQ/RFP meetings </a:t>
            </a:r>
          </a:p>
          <a:p>
            <a:pPr fontAlgn="auto">
              <a:defRPr/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	</a:t>
            </a:r>
            <a:endParaRPr lang="en-US" sz="1200" b="1" dirty="0">
              <a:solidFill>
                <a:srgbClr val="0070C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 fontAlgn="auto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Submit your qualifications </a:t>
            </a:r>
          </a:p>
          <a:p>
            <a:pPr marL="228600">
              <a:spcAft>
                <a:spcPts val="600"/>
              </a:spcAft>
              <a:defRPr/>
            </a:pP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  <a:p>
            <a:pPr marL="228600">
              <a:spcAft>
                <a:spcPts val="600"/>
              </a:spcAft>
              <a:defRPr/>
            </a:pP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TxDOT Home Page (www.txdot.gov)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54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481512" y="2743200"/>
            <a:ext cx="19050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PEPS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00"/>
                </a:spcBef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20000" cy="547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3425497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lc47.UEWP7iPte3dU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ZwNAl7OUmsKlbFpZ9P7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AVaBanP0eicWyKFdlWp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xvpup.hkKqoIxH168kF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YXluxuHUaHDXRt_9Vgj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NBTQl2nU6iiHZCSN46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HwmzcMqEKbN231oUcGi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pNBLPGCUOmOUyokZD60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rATWN8UE6tJbKQ1boa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VkEVma00ObVjZz4nJP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VkEVma00ObVjZz4nJP4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VkEVma00ObVjZz4nJP4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_STANDARD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5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6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7_10_2015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MASTER_powerpoint_template_STANDARD</Template>
  <TotalTime>4581</TotalTime>
  <Words>881</Words>
  <Application>Microsoft Office PowerPoint</Application>
  <PresentationFormat>On-screen Show (4:3)</PresentationFormat>
  <Paragraphs>257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Wingdings</vt:lpstr>
      <vt:lpstr>MASTER_powerpoint_template_STANDARD</vt:lpstr>
      <vt:lpstr>5_10_2015_MASTER_powerpoint_template</vt:lpstr>
      <vt:lpstr>6_10_2015_MASTER_powerpoint_template</vt:lpstr>
      <vt:lpstr>7_10_2015_MASTER_powerpoint_template</vt:lpstr>
      <vt:lpstr>think-cell Slide</vt:lpstr>
      <vt:lpstr>PEPS Division</vt:lpstr>
      <vt:lpstr>Mission</vt:lpstr>
      <vt:lpstr>Operational Structure</vt:lpstr>
      <vt:lpstr>FY2020 Procurement Plan</vt:lpstr>
      <vt:lpstr>FY2021 Procurement Plan</vt:lpstr>
      <vt:lpstr>Getting Started</vt:lpstr>
      <vt:lpstr>How do I get started?</vt:lpstr>
      <vt:lpstr>TxDOT Home Page (www.txdot.gov)</vt:lpstr>
      <vt:lpstr>PEPS Site</vt:lpstr>
      <vt:lpstr>PEPS Site Overview and Demonstration  </vt:lpstr>
      <vt:lpstr>PEPS Site Overview and Demonstration  </vt:lpstr>
      <vt:lpstr>Consultant Information Meetings (Pre-RFQ/RFP or Group Debriefs)</vt:lpstr>
      <vt:lpstr>Advertised Contracts</vt:lpstr>
      <vt:lpstr>Selected Consultants</vt:lpstr>
      <vt:lpstr>Fiscal Year Wave Plan</vt:lpstr>
      <vt:lpstr>FY 20 Procurements-Dallas &amp; Fort Worth Opportunities</vt:lpstr>
      <vt:lpstr>FY 21 Procurements-Dallas &amp; Fort Worth Opportunities</vt:lpstr>
      <vt:lpstr>FY 21 Procurements-Dallas &amp; Fort Worth Opportunities</vt:lpstr>
      <vt:lpstr>Procurement Tips</vt:lpstr>
      <vt:lpstr>Procurement Tips Continued…</vt:lpstr>
      <vt:lpstr>QUESTIONS?</vt:lpstr>
    </vt:vector>
  </TitlesOfParts>
  <Company>TxDOT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TxDOT</dc:creator>
  <cp:lastModifiedBy>Debra Wells</cp:lastModifiedBy>
  <cp:revision>667</cp:revision>
  <cp:lastPrinted>2020-02-13T13:39:43Z</cp:lastPrinted>
  <dcterms:created xsi:type="dcterms:W3CDTF">2016-04-20T13:09:04Z</dcterms:created>
  <dcterms:modified xsi:type="dcterms:W3CDTF">2020-02-13T13:41:56Z</dcterms:modified>
</cp:coreProperties>
</file>