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54" r:id="rId2"/>
    <p:sldId id="355" r:id="rId3"/>
    <p:sldId id="344" r:id="rId4"/>
    <p:sldId id="345" r:id="rId5"/>
    <p:sldId id="347" r:id="rId6"/>
    <p:sldId id="349" r:id="rId7"/>
    <p:sldId id="350" r:id="rId8"/>
    <p:sldId id="351" r:id="rId9"/>
    <p:sldId id="356" r:id="rId10"/>
    <p:sldId id="358" r:id="rId11"/>
    <p:sldId id="364" r:id="rId12"/>
    <p:sldId id="362" r:id="rId13"/>
    <p:sldId id="363" r:id="rId14"/>
    <p:sldId id="365" r:id="rId15"/>
    <p:sldId id="366" r:id="rId16"/>
    <p:sldId id="367" r:id="rId17"/>
    <p:sldId id="368" r:id="rId18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25700"/>
    <a:srgbClr val="CC7A00"/>
    <a:srgbClr val="14385C"/>
    <a:srgbClr val="899BAD"/>
    <a:srgbClr val="042A45"/>
    <a:srgbClr val="042A43"/>
    <a:srgbClr val="D27D00"/>
    <a:srgbClr val="25629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" autoAdjust="0"/>
    <p:restoredTop sz="94673" autoAdjust="0"/>
  </p:normalViewPr>
  <p:slideViewPr>
    <p:cSldViewPr showGuides="1">
      <p:cViewPr varScale="1">
        <p:scale>
          <a:sx n="103" d="100"/>
          <a:sy n="103" d="100"/>
        </p:scale>
        <p:origin x="-643" y="-62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16" tIns="48508" rIns="97016" bIns="485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send</a:t>
            </a:r>
            <a:r>
              <a:rPr lang="en-US" baseline="0" dirty="0" smtClean="0"/>
              <a:t> several notices requesting the information.  If we do not receive a response or the requested information after several attempts we will discontinue the prequalification process.  This does not prevent the contractor from resubmitting their documents at a later date.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7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7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3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276483" y="4637777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4410470" y="990600"/>
            <a:ext cx="4808007" cy="449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8" y="3429000"/>
            <a:ext cx="3218257" cy="1086234"/>
          </a:xfrm>
          <a:prstGeom prst="rect">
            <a:avLst/>
          </a:prstGeom>
        </p:spPr>
      </p:pic>
      <p:pic>
        <p:nvPicPr>
          <p:cNvPr id="14" name="Picture 13" descr="TitleFooterBlueandWhit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5" y="6015002"/>
            <a:ext cx="9144000" cy="86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37896" y="4824864"/>
            <a:ext cx="4114800" cy="579651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Footer Text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648866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Franklin Gothic Book" panose="020B0503020102020204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bpa.state.tx.us/php/fpl/frmlookup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xdot.gov/business/letting-bids/eb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81009" y="3862388"/>
            <a:ext cx="4929191" cy="1057275"/>
          </a:xfrm>
        </p:spPr>
        <p:txBody>
          <a:bodyPr/>
          <a:lstStyle/>
          <a:p>
            <a:r>
              <a:rPr lang="en-US" dirty="0" smtClean="0"/>
              <a:t>Prequalification</a:t>
            </a: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481009" y="5045869"/>
            <a:ext cx="4929191" cy="592931"/>
          </a:xfrm>
        </p:spPr>
        <p:txBody>
          <a:bodyPr/>
          <a:lstStyle/>
          <a:p>
            <a:r>
              <a:rPr lang="en-US" dirty="0" smtClean="0"/>
              <a:t>Instructions for New Contractors</a:t>
            </a:r>
          </a:p>
          <a:p>
            <a:r>
              <a:rPr lang="en-US" dirty="0" smtClean="0"/>
              <a:t>Construction Division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26335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May 15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2019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339" r="392" b="-339"/>
          <a:stretch/>
        </p:blipFill>
        <p:spPr>
          <a:xfrm>
            <a:off x="6137911" y="2034238"/>
            <a:ext cx="2834640" cy="3840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15233" r="37950" b="5087"/>
          <a:stretch/>
        </p:blipFill>
        <p:spPr>
          <a:xfrm>
            <a:off x="1186972" y="992272"/>
            <a:ext cx="1142026" cy="993353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2" t="21297" r="34137"/>
          <a:stretch/>
        </p:blipFill>
        <p:spPr>
          <a:xfrm>
            <a:off x="3504883" y="990600"/>
            <a:ext cx="746747" cy="996696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8025" r="24116" b="33603"/>
          <a:stretch/>
        </p:blipFill>
        <p:spPr>
          <a:xfrm>
            <a:off x="2365713" y="990600"/>
            <a:ext cx="1102455" cy="996696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5" t="15291" r="5253" b="12187"/>
          <a:stretch/>
        </p:blipFill>
        <p:spPr>
          <a:xfrm>
            <a:off x="4285805" y="990600"/>
            <a:ext cx="1179286" cy="996696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544" r="14209" b="14422"/>
          <a:stretch/>
        </p:blipFill>
        <p:spPr>
          <a:xfrm>
            <a:off x="152400" y="992272"/>
            <a:ext cx="997857" cy="993353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r="17032"/>
          <a:stretch/>
        </p:blipFill>
        <p:spPr>
          <a:xfrm>
            <a:off x="5501957" y="990600"/>
            <a:ext cx="1539187" cy="996696"/>
          </a:xfrm>
          <a:prstGeom prst="rect">
            <a:avLst/>
          </a:prstGeom>
          <a:solidFill>
            <a:srgbClr val="FFCC00"/>
          </a:solidFill>
          <a:ln w="19050">
            <a:noFill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78408"/>
            <a:ext cx="18748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1"/>
            <a:ext cx="7162800" cy="609600"/>
          </a:xfrm>
        </p:spPr>
        <p:txBody>
          <a:bodyPr/>
          <a:lstStyle/>
          <a:p>
            <a:pPr algn="ctr"/>
            <a:r>
              <a:rPr lang="en-US" dirty="0" smtClean="0"/>
              <a:t>CPA license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766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8768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validate a CPA firm’s license by visiting the Texas State Board of Public Accountancy website and selecting firm lookup.</a:t>
            </a:r>
          </a:p>
          <a:p>
            <a:endParaRPr lang="en-US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www.tsbpa.state.tx.us/php/fpl/frmlookup.php</a:t>
            </a:r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3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763000" cy="609600"/>
          </a:xfrm>
        </p:spPr>
        <p:txBody>
          <a:bodyPr/>
          <a:lstStyle/>
          <a:p>
            <a:pPr algn="ctr"/>
            <a:r>
              <a:rPr lang="en-US" dirty="0" smtClean="0"/>
              <a:t>Electronic bidding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During the qualification process, an electronic bidding system account will be created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This will allow contractors to request bid authorizations, whether they choose to bid by paper or electronically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This will also allow contractors to submit bids electronically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Electronic </a:t>
            </a:r>
            <a:r>
              <a:rPr lang="en-US" sz="1600" dirty="0"/>
              <a:t>Bid Bonds will need to be setup to bid electronically.  The initial set up of the electronic bonding process can take as much as a week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57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848600" cy="609600"/>
          </a:xfrm>
        </p:spPr>
        <p:txBody>
          <a:bodyPr/>
          <a:lstStyle/>
          <a:p>
            <a:pPr algn="ctr"/>
            <a:r>
              <a:rPr lang="en-US" dirty="0" smtClean="0"/>
              <a:t>Electronic bidding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TxDOT</a:t>
            </a:r>
            <a:r>
              <a:rPr lang="en-US" sz="1400" dirty="0" smtClean="0"/>
              <a:t> uses the Integrated Contractor Exchange (</a:t>
            </a:r>
            <a:r>
              <a:rPr lang="en-US" sz="1400" dirty="0" err="1" smtClean="0"/>
              <a:t>iCX</a:t>
            </a:r>
            <a:r>
              <a:rPr lang="en-US" sz="1400" dirty="0" smtClean="0"/>
              <a:t>) as the </a:t>
            </a:r>
            <a:r>
              <a:rPr lang="en-US" sz="1400" dirty="0" err="1" smtClean="0"/>
              <a:t>TxDOT</a:t>
            </a:r>
            <a:r>
              <a:rPr lang="en-US" sz="1400" dirty="0" smtClean="0"/>
              <a:t> Web-based Electronic Bidding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Easy to use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No setup required.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Functional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Alerts and notifications.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Allows contractors to login and request authorization to bid.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Allows contractors to bid electronically should they be inclined.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https://www.txdot.gov/business/letting-bids/ebs.html</a:t>
            </a:r>
            <a:endParaRPr lang="en-US" sz="1400" dirty="0"/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894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1"/>
            <a:ext cx="8763000" cy="609600"/>
          </a:xfrm>
        </p:spPr>
        <p:txBody>
          <a:bodyPr/>
          <a:lstStyle/>
          <a:p>
            <a:pPr algn="ctr"/>
            <a:r>
              <a:rPr lang="en-US" dirty="0" smtClean="0"/>
              <a:t>Bidding by Electronic vs. Paper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Substantially increased chance of bid being deemed successful.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Functionally easier to receive and submit bid.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Automatic notifications are provided to contractors whom are set up to bid electronically.</a:t>
            </a:r>
          </a:p>
        </p:txBody>
      </p:sp>
    </p:spTree>
    <p:extLst>
      <p:ext uri="{BB962C8B-B14F-4D97-AF65-F5344CB8AC3E}">
        <p14:creationId xmlns:p14="http://schemas.microsoft.com/office/powerpoint/2010/main" val="3231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7010400" cy="533399"/>
          </a:xfrm>
        </p:spPr>
        <p:txBody>
          <a:bodyPr/>
          <a:lstStyle/>
          <a:p>
            <a:r>
              <a:rPr lang="en-US" dirty="0" smtClean="0"/>
              <a:t>Commonly asked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315200" cy="2895600"/>
          </a:xfrm>
        </p:spPr>
        <p:txBody>
          <a:bodyPr/>
          <a:lstStyle/>
          <a:p>
            <a:r>
              <a:rPr lang="en-US" dirty="0" smtClean="0"/>
              <a:t>Question:  What causes a contractor to be denied/rejected?</a:t>
            </a:r>
          </a:p>
          <a:p>
            <a:endParaRPr lang="en-US" dirty="0" smtClean="0"/>
          </a:p>
          <a:p>
            <a:r>
              <a:rPr lang="en-US" dirty="0" smtClean="0"/>
              <a:t>Answer:  A questionnaire not being filled out completely will delay the process.  Denial or failure to qualify will happen when a contractor is not responding to our request for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2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010400" cy="3657600"/>
          </a:xfrm>
        </p:spPr>
        <p:txBody>
          <a:bodyPr/>
          <a:lstStyle/>
          <a:p>
            <a:r>
              <a:rPr lang="en-US" dirty="0" smtClean="0"/>
              <a:t>Question:  What are the most frequent documents missing from the application?</a:t>
            </a:r>
          </a:p>
          <a:p>
            <a:endParaRPr lang="en-US" dirty="0"/>
          </a:p>
          <a:p>
            <a:r>
              <a:rPr lang="en-US" dirty="0" smtClean="0"/>
              <a:t>Answer:  For the initial qualification, resume's, Organizational documents for LLCs/Corps.  For renewal qualification, Assumed Name Certificates if qualifying under a different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162800" cy="3657600"/>
          </a:xfrm>
        </p:spPr>
        <p:txBody>
          <a:bodyPr/>
          <a:lstStyle/>
          <a:p>
            <a:r>
              <a:rPr lang="en-US" dirty="0" smtClean="0"/>
              <a:t>Question:  What are some red flags in an applicants paperwork ?</a:t>
            </a:r>
          </a:p>
          <a:p>
            <a:endParaRPr lang="en-US" dirty="0"/>
          </a:p>
          <a:p>
            <a:r>
              <a:rPr lang="en-US" dirty="0" smtClean="0"/>
              <a:t>Answer:  Not submitting complete financial statements, pages missing from the document, refusal to provide certain information (SSN), expired status with the Texas Secretary of State or an expired Assumed Name Certificate.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057400"/>
            <a:ext cx="5100433" cy="761999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0" y="109369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WWW.TXDOT.GOV</a:t>
            </a:r>
          </a:p>
        </p:txBody>
      </p:sp>
      <p:pic>
        <p:nvPicPr>
          <p:cNvPr id="152578" name="Picture 2" descr="C:\Users\GWILLIAM\AppData\Local\Microsoft\Windows\Temporary Internet Files\Content.IE5\YGMXFOU5\symbolicM-redarrow-nex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27598"/>
            <a:ext cx="1938771" cy="73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81009" y="3108640"/>
            <a:ext cx="5100433" cy="1057275"/>
          </a:xfrm>
          <a:prstGeom prst="rect">
            <a:avLst/>
          </a:prstGeom>
        </p:spPr>
        <p:txBody>
          <a:bodyPr anchor="b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effectLst/>
                <a:latin typeface="Franklin Gothic Demi" pitchFamily="34" charset="0"/>
                <a:ea typeface="+mn-ea"/>
                <a:cs typeface="Arial" pitchFamily="34" charset="0"/>
              </a:defRPr>
            </a:lvl1pPr>
          </a:lstStyle>
          <a:p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481009" y="4215921"/>
            <a:ext cx="5133855" cy="592931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435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1430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44"/>
            <a:ext cx="9144000" cy="5705464"/>
          </a:xfrm>
          <a:prstGeom prst="rect">
            <a:avLst/>
          </a:prstGeom>
        </p:spPr>
      </p:pic>
      <p:pic>
        <p:nvPicPr>
          <p:cNvPr id="153603" name="Picture 3" descr="C:\Users\GWILLIAM\AppData\Local\Microsoft\Windows\Temporary Internet Files\Content.IE5\XUVDUBIY\Arrow-Right-12325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8983"/>
            <a:ext cx="1025970" cy="7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716362"/>
          </a:xfrm>
          <a:prstGeom prst="rect">
            <a:avLst/>
          </a:prstGeom>
        </p:spPr>
      </p:pic>
      <p:pic>
        <p:nvPicPr>
          <p:cNvPr id="154626" name="Picture 2" descr="C:\Users\GWILLIAM\AppData\Local\Microsoft\Windows\Temporary Internet Files\Content.IE5\XUVDUBIY\Arrow-Right-12325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62" y="5154613"/>
            <a:ext cx="360362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1"/>
            <a:ext cx="9144000" cy="56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1"/>
            <a:ext cx="8610600" cy="609600"/>
          </a:xfrm>
        </p:spPr>
        <p:txBody>
          <a:bodyPr/>
          <a:lstStyle/>
          <a:p>
            <a:pPr algn="ctr"/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All prime contractors must be prequalified by </a:t>
            </a:r>
            <a:r>
              <a:rPr lang="en-US" sz="2400" dirty="0" err="1" smtClean="0"/>
              <a:t>TxDOT</a:t>
            </a:r>
            <a:r>
              <a:rPr lang="en-US" sz="2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Subcontractors do not need to be prequalified.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TxDOT</a:t>
            </a:r>
            <a:r>
              <a:rPr lang="en-US" sz="2400" dirty="0" smtClean="0"/>
              <a:t> determines contractor bidding capacity based on multiple factors.</a:t>
            </a:r>
          </a:p>
        </p:txBody>
      </p:sp>
    </p:spTree>
    <p:extLst>
      <p:ext uri="{BB962C8B-B14F-4D97-AF65-F5344CB8AC3E}">
        <p14:creationId xmlns:p14="http://schemas.microsoft.com/office/powerpoint/2010/main" val="3694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1"/>
            <a:ext cx="8382000" cy="685800"/>
          </a:xfrm>
        </p:spPr>
        <p:txBody>
          <a:bodyPr/>
          <a:lstStyle/>
          <a:p>
            <a:pPr algn="ctr"/>
            <a:r>
              <a:rPr lang="en-US" dirty="0" smtClean="0"/>
              <a:t>Confidential Questionnaire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940405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Standard requirement on most Construction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audited financial statements.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Bidding Capacity is derived from the contractor’s net working capital (current assets – current liabilities) multiplied by a factor determined by the department.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433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458200" cy="685800"/>
          </a:xfrm>
        </p:spPr>
        <p:txBody>
          <a:bodyPr/>
          <a:lstStyle/>
          <a:p>
            <a:pPr algn="ctr"/>
            <a:r>
              <a:rPr lang="en-US" dirty="0" smtClean="0"/>
              <a:t>Bidder’s questionnaire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18288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Qualifies contractor to bid on Waived projects.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aived projects include small construction, routine maintenance, emergency, and specialty projects.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Default bidding capacity of $300,000.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 financials are submitted this number can substantially raise depending on working capital and completed projects.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Detail information on the bidding capacity is located on page 3 of the Bidder’s Questionnaire.</a:t>
            </a:r>
          </a:p>
        </p:txBody>
      </p:sp>
    </p:spTree>
    <p:extLst>
      <p:ext uri="{BB962C8B-B14F-4D97-AF65-F5344CB8AC3E}">
        <p14:creationId xmlns:p14="http://schemas.microsoft.com/office/powerpoint/2010/main" val="2605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1"/>
            <a:ext cx="7162800" cy="609600"/>
          </a:xfrm>
        </p:spPr>
        <p:txBody>
          <a:bodyPr/>
          <a:lstStyle/>
          <a:p>
            <a:pPr algn="ctr"/>
            <a:r>
              <a:rPr lang="en-US" dirty="0" smtClean="0"/>
              <a:t>Process and timeframe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Contractors are required to submit their prequalification paperwork 10 days in advance of a project they wish to bid.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If financial statements are included, they must be prepared by a CPA firm and must be no older than one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Upon receipt, </a:t>
            </a:r>
            <a:r>
              <a:rPr lang="en-US" sz="1600" dirty="0" err="1" smtClean="0"/>
              <a:t>TxDOT</a:t>
            </a:r>
            <a:r>
              <a:rPr lang="en-US" sz="1600" dirty="0" smtClean="0"/>
              <a:t> will reach out and walk you through the process.</a:t>
            </a:r>
          </a:p>
        </p:txBody>
      </p:sp>
    </p:spTree>
    <p:extLst>
      <p:ext uri="{BB962C8B-B14F-4D97-AF65-F5344CB8AC3E}">
        <p14:creationId xmlns:p14="http://schemas.microsoft.com/office/powerpoint/2010/main" val="2509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Prequalification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Prequalification</Template>
  <TotalTime>223</TotalTime>
  <Words>585</Words>
  <Application>Microsoft Office PowerPoint</Application>
  <PresentationFormat>On-screen Show (4:3)</PresentationFormat>
  <Paragraphs>59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Prequalification</vt:lpstr>
      <vt:lpstr>think-cell Slide</vt:lpstr>
      <vt:lpstr>Prequalification</vt:lpstr>
      <vt:lpstr>PowerPoint Presentation</vt:lpstr>
      <vt:lpstr>PowerPoint Presentation</vt:lpstr>
      <vt:lpstr>PowerPoint Presentation</vt:lpstr>
      <vt:lpstr>PowerPoint Presentation</vt:lpstr>
      <vt:lpstr>General information</vt:lpstr>
      <vt:lpstr>Confidential Questionnaire</vt:lpstr>
      <vt:lpstr>Bidder’s questionnaire</vt:lpstr>
      <vt:lpstr>Process and timeframe</vt:lpstr>
      <vt:lpstr>CPA license</vt:lpstr>
      <vt:lpstr>Electronic bidding system</vt:lpstr>
      <vt:lpstr>Electronic bidding system</vt:lpstr>
      <vt:lpstr>Bidding by Electronic vs. Paper</vt:lpstr>
      <vt:lpstr>Commonly asked questions</vt:lpstr>
      <vt:lpstr>PowerPoint Presentation</vt:lpstr>
      <vt:lpstr>PowerPoint Presentation</vt:lpstr>
      <vt:lpstr>Questions?</vt:lpstr>
    </vt:vector>
  </TitlesOfParts>
  <Company>Texas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Prequalification</dc:title>
  <dc:creator>Greg Williams</dc:creator>
  <cp:lastModifiedBy>Debra Wells</cp:lastModifiedBy>
  <cp:revision>27</cp:revision>
  <cp:lastPrinted>2013-02-21T15:21:56Z</cp:lastPrinted>
  <dcterms:created xsi:type="dcterms:W3CDTF">2017-03-24T17:17:23Z</dcterms:created>
  <dcterms:modified xsi:type="dcterms:W3CDTF">2019-05-14T19:35:25Z</dcterms:modified>
</cp:coreProperties>
</file>