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76" r:id="rId3"/>
    <p:sldMasterId id="2147483675" r:id="rId4"/>
  </p:sldMasterIdLst>
  <p:notesMasterIdLst>
    <p:notesMasterId r:id="rId29"/>
  </p:notesMasterIdLst>
  <p:sldIdLst>
    <p:sldId id="309" r:id="rId5"/>
    <p:sldId id="311" r:id="rId6"/>
    <p:sldId id="316" r:id="rId7"/>
    <p:sldId id="317" r:id="rId8"/>
    <p:sldId id="1001" r:id="rId9"/>
    <p:sldId id="1079" r:id="rId10"/>
    <p:sldId id="263" r:id="rId11"/>
    <p:sldId id="319" r:id="rId12"/>
    <p:sldId id="320" r:id="rId13"/>
    <p:sldId id="321" r:id="rId14"/>
    <p:sldId id="322" r:id="rId15"/>
    <p:sldId id="1078" r:id="rId16"/>
    <p:sldId id="492" r:id="rId17"/>
    <p:sldId id="495" r:id="rId18"/>
    <p:sldId id="1080" r:id="rId19"/>
    <p:sldId id="497" r:id="rId20"/>
    <p:sldId id="1076" r:id="rId21"/>
    <p:sldId id="489" r:id="rId22"/>
    <p:sldId id="1081" r:id="rId23"/>
    <p:sldId id="448" r:id="rId24"/>
    <p:sldId id="445" r:id="rId25"/>
    <p:sldId id="451" r:id="rId26"/>
    <p:sldId id="1082" r:id="rId27"/>
    <p:sldId id="305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Raleway" pitchFamily="2" charset="0"/>
      <p:regular r:id="rId46"/>
      <p:bold r:id="rId47"/>
      <p:italic r:id="rId48"/>
      <p:boldItalic r:id="rId49"/>
    </p:embeddedFont>
    <p:embeddedFont>
      <p:font typeface="Raleway SemiBold" pitchFamily="2" charset="0"/>
      <p:bold r:id="rId50"/>
      <p:boldItalic r:id="rId51"/>
    </p:embeddedFont>
    <p:embeddedFont>
      <p:font typeface="Tw Cen MT" panose="020B0602020104020603" pitchFamily="34" charset="0"/>
      <p:regular r:id="rId52"/>
      <p:bold r:id="rId53"/>
      <p:italic r:id="rId54"/>
      <p:boldItalic r:id="rId55"/>
    </p:embeddedFont>
    <p:embeddedFont>
      <p:font typeface="Wingdings 2" panose="05020102010507070707" pitchFamily="18" charset="2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Taitt" initials="TT" lastIdx="5" clrIdx="0">
    <p:extLst>
      <p:ext uri="{19B8F6BF-5375-455C-9EA6-DF929625EA0E}">
        <p15:presenceInfo xmlns:p15="http://schemas.microsoft.com/office/powerpoint/2012/main" userId="S::TTaitt@nctcog.org::4f657591-18f1-4768-9688-d48e931584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TCOG.DST.TX.US\office$\Programs$\Data_Management\Bike_Ped_Counts\Summary_Locs8_CorrFacs_Dec_20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AB4-4ADD-A7A6-36B7B56E4A7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AB4-4ADD-A7A6-36B7B56E4A7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B4-4ADD-A7A6-36B7B56E4A7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AB4-4ADD-A7A6-36B7B56E4A7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AB4-4ADD-A7A6-36B7B56E4A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B4-4ADD-A7A6-36B7B56E4A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AB4-4ADD-A7A6-36B7B56E4A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AB4-4ADD-A7A6-36B7B56E4A7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AB4-4ADD-A7A6-36B7B56E4A7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AB4-4ADD-A7A6-36B7B56E4A7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AB4-4ADD-A7A6-36B7B56E4A7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AB4-4ADD-A7A6-36B7B56E4A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'Data_2019-2020'!$G$110:$G$121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'Data_2019-2020'!$H$110:$H$121</c:f>
              <c:numCache>
                <c:formatCode>0%</c:formatCode>
                <c:ptCount val="12"/>
                <c:pt idx="0">
                  <c:v>0.16783830439366376</c:v>
                </c:pt>
                <c:pt idx="1">
                  <c:v>0.18641034885374741</c:v>
                </c:pt>
                <c:pt idx="2">
                  <c:v>0.49853820919407288</c:v>
                </c:pt>
                <c:pt idx="3">
                  <c:v>0.71361161898739534</c:v>
                </c:pt>
                <c:pt idx="4">
                  <c:v>0.77736979729922018</c:v>
                </c:pt>
                <c:pt idx="5">
                  <c:v>0.5351368411548405</c:v>
                </c:pt>
                <c:pt idx="6">
                  <c:v>0.22094584966307984</c:v>
                </c:pt>
                <c:pt idx="7">
                  <c:v>0.40155495408623798</c:v>
                </c:pt>
                <c:pt idx="8">
                  <c:v>0.36158305365016452</c:v>
                </c:pt>
                <c:pt idx="9">
                  <c:v>0.21614876892949741</c:v>
                </c:pt>
                <c:pt idx="10">
                  <c:v>0.41782289142502904</c:v>
                </c:pt>
                <c:pt idx="11">
                  <c:v>0.35913774315128588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D2-4143-836B-A9FBF3EE7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2235688"/>
        <c:axId val="352232080"/>
      </c:barChart>
      <c:catAx>
        <c:axId val="352235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52232080"/>
        <c:crosses val="autoZero"/>
        <c:auto val="1"/>
        <c:lblAlgn val="ctr"/>
        <c:lblOffset val="100"/>
        <c:noMultiLvlLbl val="0"/>
      </c:catAx>
      <c:valAx>
        <c:axId val="352232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223568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603970316382342E-2"/>
          <c:y val="0.15233677718384303"/>
          <c:w val="0.96539602968361771"/>
          <c:h val="0.84509409091571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Bike_Ped!$B$1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00446A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44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AB0-4466-8D10-CA825E4F43CB}"/>
              </c:ext>
            </c:extLst>
          </c:dPt>
          <c:dPt>
            <c:idx val="7"/>
            <c:invertIfNegative val="0"/>
            <c:bubble3D val="0"/>
            <c:spPr>
              <a:solidFill>
                <a:srgbClr val="0044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B0-4466-8D10-CA825E4F43CB}"/>
              </c:ext>
            </c:extLst>
          </c:dPt>
          <c:dPt>
            <c:idx val="8"/>
            <c:invertIfNegative val="0"/>
            <c:bubble3D val="0"/>
            <c:spPr>
              <a:solidFill>
                <a:srgbClr val="0044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AB0-4466-8D10-CA825E4F43CB}"/>
              </c:ext>
            </c:extLst>
          </c:dPt>
          <c:dPt>
            <c:idx val="13"/>
            <c:invertIfNegative val="0"/>
            <c:bubble3D val="0"/>
            <c:spPr>
              <a:solidFill>
                <a:srgbClr val="0044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AB0-4466-8D10-CA825E4F43CB}"/>
              </c:ext>
            </c:extLst>
          </c:dPt>
          <c:dPt>
            <c:idx val="15"/>
            <c:invertIfNegative val="0"/>
            <c:bubble3D val="0"/>
            <c:spPr>
              <a:solidFill>
                <a:srgbClr val="0044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3AB0-4466-8D10-CA825E4F43CB}"/>
              </c:ext>
            </c:extLst>
          </c:dPt>
          <c:dPt>
            <c:idx val="18"/>
            <c:invertIfNegative val="0"/>
            <c:bubble3D val="0"/>
            <c:spPr>
              <a:solidFill>
                <a:srgbClr val="0044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AB0-4466-8D10-CA825E4F43CB}"/>
              </c:ext>
            </c:extLst>
          </c:dPt>
          <c:dPt>
            <c:idx val="19"/>
            <c:invertIfNegative val="0"/>
            <c:bubble3D val="0"/>
            <c:spPr>
              <a:solidFill>
                <a:srgbClr val="00446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AB0-4466-8D10-CA825E4F43C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DD763A9-79DD-49C3-B67E-EB80432F154C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3AB0-4466-8D10-CA825E4F43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CEA4A3D-9B26-4FF5-BAF9-94A790D5B1D8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AB0-4466-8D10-CA825E4F43C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8CF7F4A-0613-4BF2-ADCD-413D00928479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3AB0-4466-8D10-CA825E4F43C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5713EA-4DA3-464E-896C-3EBD0C0A0791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3AB0-4466-8D10-CA825E4F43C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EB9CFE7-C242-461C-82B3-27C4E7D8E4B3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AB0-4466-8D10-CA825E4F43C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0CD7BE0-9662-4275-98A8-676D34AB015E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3AB0-4466-8D10-CA825E4F43C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2FC7D8D-4926-4B7A-84A1-ACAC680E681E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3AB0-4466-8D10-CA825E4F43C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FA6423A-9BC7-4576-801C-59C23C343213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AB0-4466-8D10-CA825E4F43CB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6FC8A05-B8E8-4E7C-BE7C-6C93B1C08A8E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3AB0-4466-8D10-CA825E4F43C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202E802B-1E86-4EB0-8B2F-79D612E60FA7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3AB0-4466-8D10-CA825E4F43CB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72231DEC-624D-402E-90BF-3D0BC5CE9F2C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AB0-4466-8D10-CA825E4F43CB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C9977947-09DE-4A80-9D37-10CA973906A7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4-3AB0-4466-8D10-CA825E4F43CB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6C2B10D2-FDB2-4CFD-8867-681ABEEAF80E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AB0-4466-8D10-CA825E4F43CB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EE8BB69F-415A-480E-B86E-529B3318684B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AB0-4466-8D10-CA825E4F43CB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11F2B126-127C-4C64-A908-7F18B4C3B804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3AB0-4466-8D10-CA825E4F43C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5AA765D2-A202-4FE5-9DA0-24801DF3D06E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3AB0-4466-8D10-CA825E4F43CB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A9B52B00-AB07-4208-B9C4-8FA3F7C5B7BB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3AB0-4466-8D10-CA825E4F43CB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FBE036D3-88D8-4A30-87F0-C2A81A1F039B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3AB0-4466-8D10-CA825E4F43CB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207E0A88-B48D-4D11-991A-613E277856B0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AB0-4466-8D10-CA825E4F43CB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4B7C08A2-3B39-4D07-BE38-D3DB3A27F48C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3AB0-4466-8D10-CA825E4F43CB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16AF3359-6971-424F-B9CD-7F0A445BCD44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AB0-4466-8D10-CA825E4F43CB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1A635110-9BE5-4484-A73D-9FBCA585E2A2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3AB0-4466-8D10-CA825E4F43CB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92A1CFFD-2F13-4E04-80F9-46A593198C1D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3AB0-4466-8D10-CA825E4F43CB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4A1FBE64-D713-440D-B030-7E3FED54D0CD}" type="VALUE">
                      <a:rPr lang="en-US" sz="1600" b="1">
                        <a:solidFill>
                          <a:schemeClr val="accent2"/>
                        </a:solidFill>
                        <a:latin typeface="Lato" panose="020F0502020204030203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AB0-4466-8D10-CA825E4F43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Bike_Ped!$A$9:$A$33</c:f>
              <c:strCache>
                <c:ptCount val="25"/>
                <c:pt idx="0">
                  <c:v>Aug</c:v>
                </c:pt>
                <c:pt idx="1">
                  <c:v>Sept</c:v>
                </c:pt>
                <c:pt idx="2">
                  <c:v>Oct</c:v>
                </c:pt>
                <c:pt idx="3">
                  <c:v>Nov</c:v>
                </c:pt>
                <c:pt idx="4">
                  <c:v>Dec</c:v>
                </c:pt>
                <c:pt idx="5">
                  <c:v>Jan 2021</c:v>
                </c:pt>
                <c:pt idx="6">
                  <c:v>Feb</c:v>
                </c:pt>
                <c:pt idx="7">
                  <c:v>Mar </c:v>
                </c:pt>
                <c:pt idx="8">
                  <c:v>Apr</c:v>
                </c:pt>
                <c:pt idx="9">
                  <c:v>May</c:v>
                </c:pt>
                <c:pt idx="10">
                  <c:v>Jun</c:v>
                </c:pt>
                <c:pt idx="11">
                  <c:v>Jul</c:v>
                </c:pt>
                <c:pt idx="12">
                  <c:v>Aug</c:v>
                </c:pt>
                <c:pt idx="13">
                  <c:v>Sept</c:v>
                </c:pt>
                <c:pt idx="14">
                  <c:v>Oct</c:v>
                </c:pt>
                <c:pt idx="15">
                  <c:v>Nov</c:v>
                </c:pt>
                <c:pt idx="16">
                  <c:v>Dec</c:v>
                </c:pt>
                <c:pt idx="17">
                  <c:v>Jan 2022</c:v>
                </c:pt>
                <c:pt idx="18">
                  <c:v>Feb</c:v>
                </c:pt>
                <c:pt idx="19">
                  <c:v>Mar </c:v>
                </c:pt>
                <c:pt idx="20">
                  <c:v>Apr</c:v>
                </c:pt>
                <c:pt idx="21">
                  <c:v>May</c:v>
                </c:pt>
                <c:pt idx="22">
                  <c:v>June</c:v>
                </c:pt>
                <c:pt idx="23">
                  <c:v>July</c:v>
                </c:pt>
                <c:pt idx="24">
                  <c:v>Aug</c:v>
                </c:pt>
              </c:strCache>
            </c:strRef>
          </c:cat>
          <c:val>
            <c:numRef>
              <c:f>Bike_Ped!$B$9:$B$33</c:f>
              <c:numCache>
                <c:formatCode>0%</c:formatCode>
                <c:ptCount val="25"/>
                <c:pt idx="0">
                  <c:v>0.4</c:v>
                </c:pt>
                <c:pt idx="1">
                  <c:v>0.36</c:v>
                </c:pt>
                <c:pt idx="2">
                  <c:v>0.22</c:v>
                </c:pt>
                <c:pt idx="3">
                  <c:v>0.42</c:v>
                </c:pt>
                <c:pt idx="4">
                  <c:v>0.36</c:v>
                </c:pt>
                <c:pt idx="5">
                  <c:v>0.25</c:v>
                </c:pt>
                <c:pt idx="6">
                  <c:v>-0.08</c:v>
                </c:pt>
                <c:pt idx="7">
                  <c:v>0.56999999999999995</c:v>
                </c:pt>
                <c:pt idx="8">
                  <c:v>0.19</c:v>
                </c:pt>
                <c:pt idx="9">
                  <c:v>0.1</c:v>
                </c:pt>
                <c:pt idx="10">
                  <c:v>0.1</c:v>
                </c:pt>
                <c:pt idx="11">
                  <c:v>0.06</c:v>
                </c:pt>
                <c:pt idx="12">
                  <c:v>0.23</c:v>
                </c:pt>
                <c:pt idx="13">
                  <c:v>0.28000000000000003</c:v>
                </c:pt>
                <c:pt idx="14">
                  <c:v>0.25</c:v>
                </c:pt>
                <c:pt idx="15">
                  <c:v>0.12</c:v>
                </c:pt>
                <c:pt idx="16">
                  <c:v>0.35</c:v>
                </c:pt>
                <c:pt idx="17">
                  <c:v>0.24</c:v>
                </c:pt>
                <c:pt idx="18">
                  <c:v>0.28000000000000003</c:v>
                </c:pt>
                <c:pt idx="19">
                  <c:v>0.32</c:v>
                </c:pt>
                <c:pt idx="20">
                  <c:v>0.36</c:v>
                </c:pt>
                <c:pt idx="21">
                  <c:v>0.11</c:v>
                </c:pt>
                <c:pt idx="22">
                  <c:v>-0.03</c:v>
                </c:pt>
                <c:pt idx="23">
                  <c:v>-0.17</c:v>
                </c:pt>
                <c:pt idx="24">
                  <c:v>-0.01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AB0-4466-8D10-CA825E4F43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78659504"/>
        <c:axId val="778657864"/>
      </c:barChart>
      <c:catAx>
        <c:axId val="77865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CAA22C"/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8657864"/>
        <c:crosses val="autoZero"/>
        <c:auto val="1"/>
        <c:lblAlgn val="ctr"/>
        <c:lblOffset val="100"/>
        <c:noMultiLvlLbl val="0"/>
      </c:catAx>
      <c:valAx>
        <c:axId val="7786578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7865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ECDF-A494-4D48-AD2A-3AE7D07AC729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E6FA-02FD-4F20-B860-F4EE55F7B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RTC logo if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3798-6DBA-472C-B838-8FB22709EC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6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F6483-1764-44A3-B6B9-D9EAFE9A0F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88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00" fontAlgn="base">
              <a:spcBef>
                <a:spcPct val="0"/>
              </a:spcBef>
              <a:spcAft>
                <a:spcPct val="0"/>
              </a:spcAft>
              <a:defRPr/>
            </a:pPr>
            <a:fld id="{2A405269-0F98-4090-A53B-E6478D1CCD3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1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F6483-1764-44A3-B6B9-D9EAFE9A0F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03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00" fontAlgn="base">
              <a:spcBef>
                <a:spcPct val="0"/>
              </a:spcBef>
              <a:spcAft>
                <a:spcPct val="0"/>
              </a:spcAft>
              <a:defRPr/>
            </a:pPr>
            <a:fld id="{2A405269-0F98-4090-A53B-E6478D1CCD3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27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F6483-1764-44A3-B6B9-D9EAFE9A0F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45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00" fontAlgn="base">
              <a:spcBef>
                <a:spcPct val="0"/>
              </a:spcBef>
              <a:spcAft>
                <a:spcPct val="0"/>
              </a:spcAft>
              <a:defRPr/>
            </a:pPr>
            <a:fld id="{2A405269-0F98-4090-A53B-E6478D1CCD3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6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2535464" y="-163360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0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3DACC0-D1BF-4D88-8B56-E2530A6C3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801AD-5E7F-4742-986C-1E0CBD7854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9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1" y="6339264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6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8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55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30451-9A5F-4E52-8CC5-EC5E0CF05A3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B04F8-CC5F-4476-AAB3-9457298FF7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7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FB43F-63D1-42E4-8493-2D0903BB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D381-87DF-45DA-9251-026F740DB45A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F462D-05F2-4713-A266-D1433795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5BD70-FE21-4892-BD04-E2E7A8BF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6516-940D-4DA4-B217-2C0A1FBEA2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6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5BEB-F9C7-44CC-9C0A-162A8AC67E1C}" type="datetime1">
              <a:rPr lang="en-US" smtClean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E55E40-187A-4FBD-A701-A335C9D45B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0512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D7D1D-D711-4654-AC2D-47931020E26F}"/>
              </a:ext>
            </a:extLst>
          </p:cNvPr>
          <p:cNvSpPr/>
          <p:nvPr userDrawn="1"/>
        </p:nvSpPr>
        <p:spPr>
          <a:xfrm>
            <a:off x="-2061045" y="-96254"/>
            <a:ext cx="14611351" cy="70505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20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90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00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5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37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26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5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93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0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478403"/>
            <a:ext cx="6256054" cy="1325563"/>
          </a:xfrm>
        </p:spPr>
        <p:txBody>
          <a:bodyPr/>
          <a:lstStyle>
            <a:lvl1pPr>
              <a:defRPr lang="en-US" sz="4800" kern="1200" spc="300" smtClean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8839" y="3816422"/>
            <a:ext cx="5990048" cy="663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327593"/>
            <a:ext cx="3716338" cy="66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7046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8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36BB7A-CC92-47DF-9DC6-6B04AE39A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1169" y="6284915"/>
            <a:ext cx="1945758" cy="50164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5749" y="6353177"/>
            <a:ext cx="963133" cy="3651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4168" y="1713659"/>
            <a:ext cx="4675665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3215" y="3834073"/>
            <a:ext cx="4656617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6" y="139699"/>
            <a:ext cx="46756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68E5A-CF26-4484-9A21-A8FD95D26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16" y="6353175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1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0743" y="6284910"/>
            <a:ext cx="2498652" cy="501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783" y="6353172"/>
            <a:ext cx="963133" cy="365124"/>
          </a:xfrm>
        </p:spPr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93616" y="1556987"/>
            <a:ext cx="4305300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93616" y="3834078"/>
            <a:ext cx="4305300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616" y="139704"/>
            <a:ext cx="4305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E2A33-870F-4317-98C5-93A7D0FA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616" y="635317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3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172CA02-4298-4455-84CF-7BE8D4F2F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AEF1A-E41A-491B-8A92-F4B6164C6A0B}"/>
              </a:ext>
            </a:extLst>
          </p:cNvPr>
          <p:cNvSpPr/>
          <p:nvPr userDrawn="1"/>
        </p:nvSpPr>
        <p:spPr>
          <a:xfrm>
            <a:off x="857250" y="0"/>
            <a:ext cx="5657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4"/>
            <a:ext cx="5157787" cy="378142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4E29-E9DA-497F-ABF5-57344248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A5110-E6BA-4FD9-82FC-A5EA74A96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207C8B6-7047-485E-9B85-6C8893660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E07F2-41D3-4DAD-8CEF-D73407B8D4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894815" y="6283616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0256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CC9E170-7FE3-400D-9CBB-41FB685D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ECEAD-A158-4857-9E47-6455A63B9C42}"/>
              </a:ext>
            </a:extLst>
          </p:cNvPr>
          <p:cNvSpPr/>
          <p:nvPr userDrawn="1"/>
        </p:nvSpPr>
        <p:spPr>
          <a:xfrm>
            <a:off x="838200" y="0"/>
            <a:ext cx="5407025" cy="6858000"/>
          </a:xfrm>
          <a:prstGeom prst="rect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9DB35-396A-4244-88B9-E2D4C534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026C-9839-43F9-A5E8-532C985627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6219D-7725-416F-9655-7F1D4639A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33286" y="6292205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pic>
        <p:nvPicPr>
          <p:cNvPr id="10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8B040951-E564-481C-8F8A-4144DA59D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5498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D520AB-ACA4-4AEF-8866-0995A3FCA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072F-74CE-41B7-B6F0-17C3A8517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07694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7DE2AFA-4C5F-4DCB-AD02-5BC447042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DBCB6-8C90-47FB-91B1-3A97383BF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17074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09955-3620-40DB-AB75-EAA686EC3D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FA5AC-8E63-4BBF-BEE5-FF465C45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4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4AA72-1627-45A6-BA7B-51E6AC5A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6E9D-1C74-4D9D-9958-B508797A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A6C03-02D7-4D84-A73E-63A1BAE4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B0D9-3AE1-40D6-8BD7-D232A079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FAB3BCBC-A7A4-4843-91D8-C63809B9BE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5635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3" r:id="rId10"/>
    <p:sldLayoutId id="2147483664" r:id="rId11"/>
    <p:sldLayoutId id="2147483706" r:id="rId12"/>
    <p:sldLayoutId id="214748370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4" r:id="rId7"/>
    <p:sldLayoutId id="2147483682" r:id="rId8"/>
    <p:sldLayoutId id="2147483702" r:id="rId9"/>
    <p:sldLayoutId id="2147483703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F10A3-6473-4705-8DBA-8F4C045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1065-33B5-49A4-BBB7-4A357764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40A37-1911-43DF-B3DD-1A6F98FD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F397-87C9-4AF0-B208-7C3318EA8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1.png"/><Relationship Id="rId4" Type="http://schemas.openxmlformats.org/officeDocument/2006/relationships/hyperlink" Target="https://www.txdot.gov/content/txdotreimagine/us/en/home/business/grants-and-funding/bicycle-pedestrian-local-federal-funding-programs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dsnyder@nctcog.org" TargetMode="External"/><Relationship Id="rId13" Type="http://schemas.openxmlformats.org/officeDocument/2006/relationships/hyperlink" Target="mailto:janderson@nctcog.org" TargetMode="External"/><Relationship Id="rId3" Type="http://schemas.openxmlformats.org/officeDocument/2006/relationships/slideLayout" Target="../slideLayouts/slideLayout14.xml"/><Relationship Id="rId7" Type="http://schemas.openxmlformats.org/officeDocument/2006/relationships/hyperlink" Target="mailto:kkokes@nctcog.org" TargetMode="External"/><Relationship Id="rId12" Type="http://schemas.openxmlformats.org/officeDocument/2006/relationships/image" Target="../media/image37.sv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mailto:kwearver@nctcog.org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hyperlink" Target="mailto:ewaanders@nctcog.org" TargetMode="External"/><Relationship Id="rId4" Type="http://schemas.openxmlformats.org/officeDocument/2006/relationships/image" Target="../media/image34.png"/><Relationship Id="rId9" Type="http://schemas.openxmlformats.org/officeDocument/2006/relationships/hyperlink" Target="mailto:cmcdonald@nctcog.org" TargetMode="Externa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riding bikes on a road with a bridg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3408A58-6916-BE38-056D-F8709E266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8"/>
            <a:ext cx="924950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1446A-2EF2-48E2-B0B6-5E5B11AEA487}"/>
              </a:ext>
            </a:extLst>
          </p:cNvPr>
          <p:cNvSpPr/>
          <p:nvPr/>
        </p:nvSpPr>
        <p:spPr>
          <a:xfrm>
            <a:off x="0" y="-16938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899E9-4915-4555-BC42-3F5C324A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3" y="2995979"/>
            <a:ext cx="6386287" cy="663575"/>
          </a:xfrm>
        </p:spPr>
        <p:txBody>
          <a:bodyPr>
            <a:normAutofit fontScale="90000"/>
          </a:bodyPr>
          <a:lstStyle/>
          <a:p>
            <a:r>
              <a:rPr lang="en-US" sz="4800" spc="300" dirty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Trails and Bikeways Planning and Implementation in North Texas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F1243-AC07-42E1-BD3B-E5DC851D9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05713" y="4714326"/>
            <a:ext cx="6089800" cy="663575"/>
          </a:xfrm>
        </p:spPr>
        <p:txBody>
          <a:bodyPr/>
          <a:lstStyle/>
          <a:p>
            <a:r>
              <a:rPr lang="en-US" dirty="0"/>
              <a:t>TxDOT Bicycle Hearing | November 2022</a:t>
            </a:r>
          </a:p>
          <a:p>
            <a:endParaRPr lang="en-US" sz="18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7AF791-3398-4651-8D16-38AB3CEF5F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13" y="1181752"/>
            <a:ext cx="1188648" cy="75945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396F45-5A02-E820-26D9-E877DC74B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5859" y="6127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3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70"/>
    </mc:Choice>
    <mc:Fallback>
      <p:transition spd="slow" advTm="4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74C89E5-7762-E88E-0D27-F339A143A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2E0074-8C43-2688-96B7-BBAAAB5C0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3811" y="5623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90"/>
    </mc:Choice>
    <mc:Fallback>
      <p:transition spd="slow" advTm="2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83" y="466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TxDOT’s Bicycle Tourism Trails Study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32453-E86D-4910-9848-BD574A414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11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110C6F-70B0-B81B-2842-733FAD3F9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10" y="1144128"/>
            <a:ext cx="8700179" cy="553766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4DFFD0C-1257-C0DC-A99D-9A77A14CB316}"/>
              </a:ext>
            </a:extLst>
          </p:cNvPr>
          <p:cNvSpPr/>
          <p:nvPr/>
        </p:nvSpPr>
        <p:spPr>
          <a:xfrm>
            <a:off x="5486400" y="2438400"/>
            <a:ext cx="838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025E2E-CF98-6455-33B6-E895221CF47E}"/>
              </a:ext>
            </a:extLst>
          </p:cNvPr>
          <p:cNvSpPr/>
          <p:nvPr/>
        </p:nvSpPr>
        <p:spPr>
          <a:xfrm>
            <a:off x="7875083" y="1600200"/>
            <a:ext cx="4224173" cy="1524000"/>
          </a:xfrm>
          <a:prstGeom prst="rect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Trail alignments in the DFW metropolitan area are part of TxDOT’s </a:t>
            </a:r>
            <a:r>
              <a:rPr lang="en-US" sz="2000" b="1" i="1" dirty="0">
                <a:solidFill>
                  <a:schemeClr val="tx1"/>
                </a:solidFill>
              </a:rPr>
              <a:t>Bicycle Tourism Trail Example Network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7D75095D-1537-70A5-A315-F468EEC16BA5}"/>
              </a:ext>
            </a:extLst>
          </p:cNvPr>
          <p:cNvSpPr/>
          <p:nvPr/>
        </p:nvSpPr>
        <p:spPr>
          <a:xfrm>
            <a:off x="6050783" y="1820959"/>
            <a:ext cx="1803400" cy="577754"/>
          </a:xfrm>
          <a:custGeom>
            <a:avLst/>
            <a:gdLst>
              <a:gd name="connsiteX0" fmla="*/ 1803400 w 1803400"/>
              <a:gd name="connsiteY0" fmla="*/ 323754 h 577754"/>
              <a:gd name="connsiteX1" fmla="*/ 571500 w 1803400"/>
              <a:gd name="connsiteY1" fmla="*/ 6254 h 577754"/>
              <a:gd name="connsiteX2" fmla="*/ 0 w 1803400"/>
              <a:gd name="connsiteY2" fmla="*/ 577754 h 577754"/>
              <a:gd name="connsiteX3" fmla="*/ 0 w 1803400"/>
              <a:gd name="connsiteY3" fmla="*/ 577754 h 57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3400" h="577754">
                <a:moveTo>
                  <a:pt x="1803400" y="323754"/>
                </a:moveTo>
                <a:cubicBezTo>
                  <a:pt x="1337733" y="143837"/>
                  <a:pt x="872067" y="-36079"/>
                  <a:pt x="571500" y="6254"/>
                </a:cubicBezTo>
                <a:cubicBezTo>
                  <a:pt x="270933" y="48587"/>
                  <a:pt x="0" y="577754"/>
                  <a:pt x="0" y="577754"/>
                </a:cubicBezTo>
                <a:lnTo>
                  <a:pt x="0" y="577754"/>
                </a:ln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ABC2D-207B-7E70-03E5-B26497C32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1333" y="5849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7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08"/>
    </mc:Choice>
    <mc:Fallback>
      <p:transition spd="slow" advTm="2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12</a:t>
            </a:fld>
            <a:endParaRPr lang="en-US" dirty="0"/>
          </a:p>
        </p:txBody>
      </p:sp>
      <p:pic>
        <p:nvPicPr>
          <p:cNvPr id="25" name="Picture 24" descr="Diagram, map&#10;&#10;Description automatically generated">
            <a:extLst>
              <a:ext uri="{FF2B5EF4-FFF2-40B4-BE49-F238E27FC236}">
                <a16:creationId xmlns:a16="http://schemas.microsoft.com/office/drawing/2014/main" id="{15B3DA93-2B13-7A07-88E7-1548B7410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D68F260-A5A0-07EF-3125-F5E45C820C24}"/>
              </a:ext>
            </a:extLst>
          </p:cNvPr>
          <p:cNvSpPr/>
          <p:nvPr/>
        </p:nvSpPr>
        <p:spPr>
          <a:xfrm rot="5400000">
            <a:off x="4267739" y="3308329"/>
            <a:ext cx="571497" cy="2413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C024F4A-E850-CBF4-4DBE-A3BF1DBEAEAF}"/>
              </a:ext>
            </a:extLst>
          </p:cNvPr>
          <p:cNvSpPr/>
          <p:nvPr/>
        </p:nvSpPr>
        <p:spPr>
          <a:xfrm rot="2747382">
            <a:off x="3497484" y="2758745"/>
            <a:ext cx="987499" cy="380245"/>
          </a:xfrm>
          <a:prstGeom prst="rightArrow">
            <a:avLst/>
          </a:prstGeom>
          <a:solidFill>
            <a:srgbClr val="FF0000"/>
          </a:solidFill>
          <a:ln>
            <a:solidFill>
              <a:srgbClr val="412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74A26D-FB26-7BB4-9E3A-433C793A2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929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9"/>
    </mc:Choice>
    <mc:Fallback>
      <p:transition spd="slow" advTm="1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9DA3CA0E-4B74-473E-AD31-A1C99B86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599"/>
            <a:ext cx="12462189" cy="990600"/>
          </a:xfrm>
        </p:spPr>
        <p:txBody>
          <a:bodyPr>
            <a:normAutofit/>
          </a:bodyPr>
          <a:lstStyle/>
          <a:p>
            <a:r>
              <a:rPr lang="en-US" sz="3900" b="1" dirty="0"/>
              <a:t>Fort Worth Bomber Spur Trail (Prelim. Engineering)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0FA48B7-10C7-47FA-9B3A-9BDF84A4B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853" y="1311789"/>
            <a:ext cx="3750443" cy="485538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A77B3C3-22A2-4267-AAB1-717CC73F5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97" y="1311789"/>
            <a:ext cx="5808982" cy="4855387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95DFB765-3129-4433-812D-5CB319A3D5FF}"/>
              </a:ext>
            </a:extLst>
          </p:cNvPr>
          <p:cNvSpPr/>
          <p:nvPr/>
        </p:nvSpPr>
        <p:spPr>
          <a:xfrm rot="5400000">
            <a:off x="372032" y="4744783"/>
            <a:ext cx="1981199" cy="25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37988E0-CCC1-44F5-B2E6-4FD551CD981F}"/>
              </a:ext>
            </a:extLst>
          </p:cNvPr>
          <p:cNvSpPr txBox="1">
            <a:spLocks/>
          </p:cNvSpPr>
          <p:nvPr/>
        </p:nvSpPr>
        <p:spPr>
          <a:xfrm>
            <a:off x="11321145" y="6523446"/>
            <a:ext cx="533400" cy="313509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E55E40-187A-4FBD-A701-A335C9D45B25}" type="slidenum">
              <a:rPr lang="en-US" sz="1000" b="0" smtClean="0">
                <a:solidFill>
                  <a:srgbClr val="412160"/>
                </a:solidFill>
              </a:rPr>
              <a:pPr/>
              <a:t>13</a:t>
            </a:fld>
            <a:endParaRPr lang="en-US" sz="1000" b="0" dirty="0">
              <a:solidFill>
                <a:srgbClr val="412160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3BE28D0-C07C-C2EA-0A12-7B2ED3442263}"/>
              </a:ext>
            </a:extLst>
          </p:cNvPr>
          <p:cNvSpPr txBox="1">
            <a:spLocks/>
          </p:cNvSpPr>
          <p:nvPr/>
        </p:nvSpPr>
        <p:spPr>
          <a:xfrm>
            <a:off x="1457613" y="6474039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5473BB-3157-3FDD-E13F-7B6FF266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1070" y="577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7"/>
    </mc:Choice>
    <mc:Fallback xmlns="">
      <p:transition spd="slow" advTm="29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9DA3CA0E-4B74-473E-AD31-A1C99B86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193" y="206107"/>
            <a:ext cx="6847807" cy="990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Fort Worth Bomber Spur Trail</a:t>
            </a:r>
            <a:br>
              <a:rPr lang="en-US" sz="3600" b="1" dirty="0"/>
            </a:br>
            <a:r>
              <a:rPr lang="en-US" sz="2800" b="1" dirty="0"/>
              <a:t>(Preliminary Engineering and Construction Funding)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AA6FD-5F4C-4383-BC59-ACA2097D2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44193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B48EE4-5875-44D3-97E5-9EDCC978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100" y="1539608"/>
            <a:ext cx="6619212" cy="48524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u="sng" dirty="0">
                <a:solidFill>
                  <a:schemeClr val="accent1"/>
                </a:solidFill>
              </a:rPr>
              <a:t> Project Limits</a:t>
            </a:r>
            <a:r>
              <a:rPr lang="en-US" sz="2400" b="1" dirty="0">
                <a:solidFill>
                  <a:schemeClr val="accent1"/>
                </a:solidFill>
              </a:rPr>
              <a:t>: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Calmont Ave. to SH 183/W Vickery Blvd. intersection (</a:t>
            </a:r>
            <a:r>
              <a:rPr lang="en-US" sz="2000" b="1" dirty="0">
                <a:solidFill>
                  <a:schemeClr val="accent1"/>
                </a:solidFill>
              </a:rPr>
              <a:t>3.1 miles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1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u="sng" dirty="0">
                <a:solidFill>
                  <a:schemeClr val="accent1"/>
                </a:solidFill>
              </a:rPr>
              <a:t> Scope of Preliminary Design</a:t>
            </a:r>
            <a:r>
              <a:rPr lang="en-US" sz="2400" b="1" dirty="0">
                <a:solidFill>
                  <a:schemeClr val="accent1"/>
                </a:solidFill>
              </a:rPr>
              <a:t>:        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1"/>
                </a:solidFill>
              </a:rPr>
              <a:t> 12 ft.-wide hard surface path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1"/>
                </a:solidFill>
              </a:rPr>
              <a:t> Roadway crossings and safety measures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1"/>
                </a:solidFill>
              </a:rPr>
              <a:t> 30 percent design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1"/>
                </a:solidFill>
              </a:rPr>
              <a:t> Right-of-way and easement requirements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u="sng" dirty="0">
                <a:solidFill>
                  <a:schemeClr val="accent1"/>
                </a:solidFill>
              </a:rPr>
              <a:t> Partnership</a:t>
            </a:r>
            <a:r>
              <a:rPr lang="en-US" sz="2400" b="1" dirty="0">
                <a:solidFill>
                  <a:schemeClr val="accent1"/>
                </a:solidFill>
              </a:rPr>
              <a:t>:        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City of Fort Worth, Streams &amp; Valleys, Inc.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and NCTCOG</a:t>
            </a:r>
          </a:p>
          <a:p>
            <a:endParaRPr lang="en-US" sz="2700" dirty="0"/>
          </a:p>
          <a:p>
            <a:endParaRPr lang="en-US" sz="2700" dirty="0"/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F953E31-59AD-4AA8-9B4E-513C6CDBF89E}"/>
              </a:ext>
            </a:extLst>
          </p:cNvPr>
          <p:cNvSpPr txBox="1">
            <a:spLocks/>
          </p:cNvSpPr>
          <p:nvPr/>
        </p:nvSpPr>
        <p:spPr>
          <a:xfrm>
            <a:off x="11321145" y="6523446"/>
            <a:ext cx="533400" cy="313509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E55E40-187A-4FBD-A701-A335C9D45B25}" type="slidenum">
              <a:rPr lang="en-US" sz="1000" b="0" smtClean="0">
                <a:solidFill>
                  <a:srgbClr val="412160"/>
                </a:solidFill>
              </a:rPr>
              <a:pPr/>
              <a:t>14</a:t>
            </a:fld>
            <a:endParaRPr lang="en-US" sz="1000" b="0" dirty="0">
              <a:solidFill>
                <a:srgbClr val="41216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7092B2-C51F-4E21-FAA6-851C9640778E}"/>
              </a:ext>
            </a:extLst>
          </p:cNvPr>
          <p:cNvSpPr/>
          <p:nvPr/>
        </p:nvSpPr>
        <p:spPr>
          <a:xfrm>
            <a:off x="1928553" y="206107"/>
            <a:ext cx="881149" cy="3027544"/>
          </a:xfrm>
          <a:prstGeom prst="round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CB00562-13EA-F4F3-2A1E-351EFFED0165}"/>
              </a:ext>
            </a:extLst>
          </p:cNvPr>
          <p:cNvSpPr/>
          <p:nvPr/>
        </p:nvSpPr>
        <p:spPr>
          <a:xfrm>
            <a:off x="430306" y="1093694"/>
            <a:ext cx="1067941" cy="582706"/>
          </a:xfrm>
          <a:prstGeom prst="wedgeRectCallout">
            <a:avLst>
              <a:gd name="adj1" fmla="val 83257"/>
              <a:gd name="adj2" fmla="val -577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Funded for construction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43B70D-69A0-45A8-5EC1-2A8D8F55E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1145" y="580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7"/>
    </mc:Choice>
    <mc:Fallback xmlns="">
      <p:transition spd="slow" advTm="4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CF9768A-514F-414D-BB08-3241B994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99" y="310851"/>
            <a:ext cx="6196928" cy="63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097C4-06A2-4C72-9AA2-86865578847E}"/>
              </a:ext>
            </a:extLst>
          </p:cNvPr>
          <p:cNvSpPr txBox="1"/>
          <p:nvPr/>
        </p:nvSpPr>
        <p:spPr>
          <a:xfrm>
            <a:off x="628713" y="678056"/>
            <a:ext cx="3096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Highlighted Regional Trail Corridors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F693AF-ECAB-450C-B5E7-0962C6FCC8C6}"/>
              </a:ext>
            </a:extLst>
          </p:cNvPr>
          <p:cNvGraphicFramePr>
            <a:graphicFrameLocks noGrp="1"/>
          </p:cNvGraphicFramePr>
          <p:nvPr/>
        </p:nvGraphicFramePr>
        <p:xfrm>
          <a:off x="7709517" y="5323797"/>
          <a:ext cx="3100870" cy="1210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5720">
                  <a:extLst>
                    <a:ext uri="{9D8B030D-6E8A-4147-A177-3AD203B41FA5}">
                      <a16:colId xmlns:a16="http://schemas.microsoft.com/office/drawing/2014/main" val="2614874834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2578196363"/>
                    </a:ext>
                  </a:extLst>
                </a:gridCol>
                <a:gridCol w="907570">
                  <a:extLst>
                    <a:ext uri="{9D8B030D-6E8A-4147-A177-3AD203B41FA5}">
                      <a16:colId xmlns:a16="http://schemas.microsoft.com/office/drawing/2014/main" val="1140516776"/>
                    </a:ext>
                  </a:extLst>
                </a:gridCol>
              </a:tblGrid>
              <a:tr h="207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Existing/Funded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Planned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Total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19843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63 miles 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3 miles</a:t>
                      </a:r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66 miles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14288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42 miles 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15 miles 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57 miles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5023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63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16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79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76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45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7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52 miles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928938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20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18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38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993597"/>
                  </a:ext>
                </a:extLst>
              </a:tr>
            </a:tbl>
          </a:graphicData>
        </a:graphic>
      </p:graphicFrame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1A8B40C-E051-6231-DD16-A6C78A0198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15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3EB2DAB-EB86-02C5-309A-FE5AE5A2EF01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D14955-D984-E03A-1817-CB479F899BD8}"/>
              </a:ext>
            </a:extLst>
          </p:cNvPr>
          <p:cNvSpPr/>
          <p:nvPr/>
        </p:nvSpPr>
        <p:spPr>
          <a:xfrm rot="20317065">
            <a:off x="4534309" y="2793431"/>
            <a:ext cx="3647656" cy="9057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2374BC-0994-12D3-AA71-0D1556658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5883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5"/>
    </mc:Choice>
    <mc:Fallback xmlns="">
      <p:transition spd="slow" advTm="1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4753D6B-5678-4704-A09E-C9DC285A0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78" y="11213"/>
            <a:ext cx="8669867" cy="6502401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20FB3A8-E44D-4747-A9EC-4C36787A976C}"/>
              </a:ext>
            </a:extLst>
          </p:cNvPr>
          <p:cNvGraphicFramePr>
            <a:graphicFrameLocks noGrp="1"/>
          </p:cNvGraphicFramePr>
          <p:nvPr/>
        </p:nvGraphicFramePr>
        <p:xfrm>
          <a:off x="194840" y="2642416"/>
          <a:ext cx="2741305" cy="3464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9274">
                  <a:extLst>
                    <a:ext uri="{9D8B030D-6E8A-4147-A177-3AD203B41FA5}">
                      <a16:colId xmlns:a16="http://schemas.microsoft.com/office/drawing/2014/main" val="3312528071"/>
                    </a:ext>
                  </a:extLst>
                </a:gridCol>
                <a:gridCol w="1042031">
                  <a:extLst>
                    <a:ext uri="{9D8B030D-6E8A-4147-A177-3AD203B41FA5}">
                      <a16:colId xmlns:a16="http://schemas.microsoft.com/office/drawing/2014/main" val="2379921297"/>
                    </a:ext>
                  </a:extLst>
                </a:gridCol>
              </a:tblGrid>
              <a:tr h="515285">
                <a:tc>
                  <a:txBody>
                    <a:bodyPr/>
                    <a:lstStyle/>
                    <a:p>
                      <a:r>
                        <a:rPr lang="en-US" sz="1800" b="1" dirty="0"/>
                        <a:t>Project Area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56.5 miles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4905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Counties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81238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Cities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87840"/>
                  </a:ext>
                </a:extLst>
              </a:tr>
              <a:tr h="355275">
                <a:tc>
                  <a:txBody>
                    <a:bodyPr/>
                    <a:lstStyle/>
                    <a:p>
                      <a:r>
                        <a:rPr lang="en-US" sz="1800" b="1" dirty="0"/>
                        <a:t>TEXRail Stations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924330"/>
                  </a:ext>
                </a:extLst>
              </a:tr>
              <a:tr h="566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DART Silver Line Stations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670942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Existing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21.3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1476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Funded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20.4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74867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Planned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14.8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797375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161E712-D8D9-47F2-AD09-6D732E03CD64}"/>
              </a:ext>
            </a:extLst>
          </p:cNvPr>
          <p:cNvSpPr txBox="1"/>
          <p:nvPr/>
        </p:nvSpPr>
        <p:spPr>
          <a:xfrm>
            <a:off x="-33392" y="2029605"/>
            <a:ext cx="3448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nctcog.org/CottonBeltTrail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B3EBDE-42DD-4EC5-BB2E-D13E49D8C02D}"/>
              </a:ext>
            </a:extLst>
          </p:cNvPr>
          <p:cNvSpPr txBox="1">
            <a:spLocks/>
          </p:cNvSpPr>
          <p:nvPr/>
        </p:nvSpPr>
        <p:spPr>
          <a:xfrm>
            <a:off x="-236916" y="296896"/>
            <a:ext cx="3622926" cy="2048624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06786"/>
              </a:buClr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Cotton Belt Regional Veloweb Trail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04C8C-B523-48FA-A4AC-FF749DDB7F98}"/>
              </a:ext>
            </a:extLst>
          </p:cNvPr>
          <p:cNvSpPr/>
          <p:nvPr/>
        </p:nvSpPr>
        <p:spPr>
          <a:xfrm>
            <a:off x="6807604" y="1342839"/>
            <a:ext cx="4780241" cy="1789058"/>
          </a:xfrm>
          <a:prstGeom prst="rect">
            <a:avLst/>
          </a:prstGeom>
          <a:noFill/>
          <a:ln w="57150" cap="flat" cmpd="sng" algn="ctr">
            <a:solidFill>
              <a:srgbClr val="E48312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F0029-86FA-4EA8-AC5B-882CDEE78CA3}"/>
              </a:ext>
            </a:extLst>
          </p:cNvPr>
          <p:cNvSpPr txBox="1"/>
          <p:nvPr/>
        </p:nvSpPr>
        <p:spPr>
          <a:xfrm>
            <a:off x="6872748" y="1404290"/>
            <a:ext cx="464995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Engineering Design Underway by DART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76D01A4-77A1-AF60-9C96-B597FBE56EA6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3052B8-5EAB-921C-6DA8-467E4DE8D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3478" y="5965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8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6"/>
    </mc:Choice>
    <mc:Fallback xmlns="">
      <p:transition spd="slow" advTm="5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CF9768A-514F-414D-BB08-3241B994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99" y="310851"/>
            <a:ext cx="6196928" cy="63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097C4-06A2-4C72-9AA2-86865578847E}"/>
              </a:ext>
            </a:extLst>
          </p:cNvPr>
          <p:cNvSpPr txBox="1"/>
          <p:nvPr/>
        </p:nvSpPr>
        <p:spPr>
          <a:xfrm>
            <a:off x="628713" y="678056"/>
            <a:ext cx="3096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Highlighted Regional Trail Corridors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F693AF-ECAB-450C-B5E7-0962C6FCC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341723"/>
              </p:ext>
            </p:extLst>
          </p:nvPr>
        </p:nvGraphicFramePr>
        <p:xfrm>
          <a:off x="7709517" y="5323797"/>
          <a:ext cx="3100870" cy="1210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5720">
                  <a:extLst>
                    <a:ext uri="{9D8B030D-6E8A-4147-A177-3AD203B41FA5}">
                      <a16:colId xmlns:a16="http://schemas.microsoft.com/office/drawing/2014/main" val="2614874834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2578196363"/>
                    </a:ext>
                  </a:extLst>
                </a:gridCol>
                <a:gridCol w="907570">
                  <a:extLst>
                    <a:ext uri="{9D8B030D-6E8A-4147-A177-3AD203B41FA5}">
                      <a16:colId xmlns:a16="http://schemas.microsoft.com/office/drawing/2014/main" val="1140516776"/>
                    </a:ext>
                  </a:extLst>
                </a:gridCol>
              </a:tblGrid>
              <a:tr h="207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Existing/Funded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Planned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Total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19843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63 miles 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3 miles</a:t>
                      </a:r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66 miles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14288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42 miles 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15 miles 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57 miles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5023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63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16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79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76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45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7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52 miles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928938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20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18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38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993597"/>
                  </a:ext>
                </a:extLst>
              </a:tr>
            </a:tbl>
          </a:graphicData>
        </a:graphic>
      </p:graphicFrame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1A8B40C-E051-6231-DD16-A6C78A0198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17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3EB2DAB-EB86-02C5-309A-FE5AE5A2EF01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D14955-D984-E03A-1817-CB479F899BD8}"/>
              </a:ext>
            </a:extLst>
          </p:cNvPr>
          <p:cNvSpPr/>
          <p:nvPr/>
        </p:nvSpPr>
        <p:spPr>
          <a:xfrm rot="3897442">
            <a:off x="5014757" y="2382705"/>
            <a:ext cx="2737386" cy="7342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17A023-2C4A-72E7-3C39-7F915512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7953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5"/>
    </mc:Choice>
    <mc:Fallback xmlns="">
      <p:transition spd="slow" advTm="1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776E8B8C-5BCF-48AF-BA3C-F259C796EE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"/>
          <a:stretch/>
        </p:blipFill>
        <p:spPr>
          <a:xfrm>
            <a:off x="6842402" y="33090"/>
            <a:ext cx="4703069" cy="672013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333391-D306-454E-B747-31B9616601F4}"/>
              </a:ext>
            </a:extLst>
          </p:cNvPr>
          <p:cNvSpPr/>
          <p:nvPr/>
        </p:nvSpPr>
        <p:spPr>
          <a:xfrm>
            <a:off x="675945" y="4626481"/>
            <a:ext cx="5251137" cy="16492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27830" y="126742"/>
            <a:ext cx="6086783" cy="2115131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06786"/>
              </a:buClr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Denton to Dallas </a:t>
            </a:r>
            <a:br>
              <a:rPr lang="en-US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Regional Veloweb Trail </a:t>
            </a:r>
            <a:br>
              <a:rPr lang="en-US" sz="4800" b="1" dirty="0">
                <a:solidFill>
                  <a:srgbClr val="775F55"/>
                </a:solidFill>
                <a:latin typeface="Calibri  "/>
                <a:ea typeface="+mj-ea"/>
                <a:cs typeface="+mj-cs"/>
              </a:rPr>
            </a:br>
            <a:endParaRPr lang="en-US" sz="4800" b="1" dirty="0">
              <a:solidFill>
                <a:srgbClr val="775F55"/>
              </a:solidFill>
              <a:latin typeface="Calibri  "/>
              <a:ea typeface="+mj-ea"/>
              <a:cs typeface="+mj-cs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8E37705-CF40-4CF0-B077-2002BB51CCE3}"/>
              </a:ext>
            </a:extLst>
          </p:cNvPr>
          <p:cNvSpPr txBox="1">
            <a:spLocks/>
          </p:cNvSpPr>
          <p:nvPr/>
        </p:nvSpPr>
        <p:spPr>
          <a:xfrm>
            <a:off x="731036" y="4660344"/>
            <a:ext cx="5251137" cy="16492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Preliminary Engineering (completed in 2020)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en-US" sz="1400" b="1" dirty="0">
                <a:solidFill>
                  <a:prstClr val="black"/>
                </a:solidFill>
              </a:rPr>
              <a:t>Approx. 8 mi. from DCTA Hebron Station to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Campion Trail (Coppell/Irving) and 3 miles of trail connections</a:t>
            </a:r>
          </a:p>
          <a:p>
            <a:pPr marL="685800" marR="0" lvl="1" indent="-22860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Transportation Agencies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  DCTA, DART, TxDOT, NTTA</a:t>
            </a:r>
          </a:p>
          <a:p>
            <a:pPr marL="685800" marR="0" lvl="1" indent="-22860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Cities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Lewisville, Carrollton, Coppell, Dallas </a:t>
            </a:r>
          </a:p>
          <a:p>
            <a:pPr marL="685800" marR="0" lvl="1" indent="-22860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Counties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 Denton Co. and Dallas Co.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847EDF5-D173-4B6B-8B75-4951DDC2B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706751"/>
              </p:ext>
            </p:extLst>
          </p:nvPr>
        </p:nvGraphicFramePr>
        <p:xfrm>
          <a:off x="588596" y="1720524"/>
          <a:ext cx="5251137" cy="27960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288">
                  <a:extLst>
                    <a:ext uri="{9D8B030D-6E8A-4147-A177-3AD203B41FA5}">
                      <a16:colId xmlns:a16="http://schemas.microsoft.com/office/drawing/2014/main" val="3312528071"/>
                    </a:ext>
                  </a:extLst>
                </a:gridCol>
                <a:gridCol w="2379849">
                  <a:extLst>
                    <a:ext uri="{9D8B030D-6E8A-4147-A177-3AD203B41FA5}">
                      <a16:colId xmlns:a16="http://schemas.microsoft.com/office/drawing/2014/main" val="2379921297"/>
                    </a:ext>
                  </a:extLst>
                </a:gridCol>
              </a:tblGrid>
              <a:tr h="464363">
                <a:tc>
                  <a:txBody>
                    <a:bodyPr/>
                    <a:lstStyle/>
                    <a:p>
                      <a:r>
                        <a:rPr lang="en-US" sz="1800" b="1" dirty="0"/>
                        <a:t>Project Area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 miles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49050"/>
                  </a:ext>
                </a:extLst>
              </a:tr>
              <a:tr h="341631">
                <a:tc>
                  <a:txBody>
                    <a:bodyPr/>
                    <a:lstStyle/>
                    <a:p>
                      <a:r>
                        <a:rPr lang="en-US" sz="1800" b="1" dirty="0"/>
                        <a:t>Counties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2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812380"/>
                  </a:ext>
                </a:extLst>
              </a:tr>
              <a:tr h="341631">
                <a:tc>
                  <a:txBody>
                    <a:bodyPr/>
                    <a:lstStyle/>
                    <a:p>
                      <a:r>
                        <a:rPr lang="en-US" sz="1800" b="1" dirty="0"/>
                        <a:t>Cities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87840"/>
                  </a:ext>
                </a:extLst>
              </a:tr>
              <a:tr h="614935">
                <a:tc>
                  <a:txBody>
                    <a:bodyPr/>
                    <a:lstStyle/>
                    <a:p>
                      <a:r>
                        <a:rPr lang="en-US" sz="1800" b="1" dirty="0"/>
                        <a:t>Light Rail and </a:t>
                      </a:r>
                      <a:br>
                        <a:rPr lang="en-US" sz="1800" b="1" dirty="0"/>
                      </a:br>
                      <a:r>
                        <a:rPr lang="en-US" sz="1800" b="1" dirty="0"/>
                        <a:t>Commuter Rail Stations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DART Green Line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and DCTA A-Train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924330"/>
                  </a:ext>
                </a:extLst>
              </a:tr>
              <a:tr h="341631">
                <a:tc>
                  <a:txBody>
                    <a:bodyPr/>
                    <a:lstStyle/>
                    <a:p>
                      <a:r>
                        <a:rPr lang="en-US" sz="1800" b="1" dirty="0"/>
                        <a:t>Existing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14766"/>
                  </a:ext>
                </a:extLst>
              </a:tr>
              <a:tr h="341631">
                <a:tc>
                  <a:txBody>
                    <a:bodyPr/>
                    <a:lstStyle/>
                    <a:p>
                      <a:r>
                        <a:rPr lang="en-US" sz="1800" b="1" dirty="0"/>
                        <a:t>Funded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748676"/>
                  </a:ext>
                </a:extLst>
              </a:tr>
              <a:tr h="341631">
                <a:tc>
                  <a:txBody>
                    <a:bodyPr/>
                    <a:lstStyle/>
                    <a:p>
                      <a:r>
                        <a:rPr lang="en-US" sz="1800" b="1" dirty="0"/>
                        <a:t>Planned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82629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3DDAA44-13E5-4DDA-996C-49703B2BB344}"/>
              </a:ext>
            </a:extLst>
          </p:cNvPr>
          <p:cNvSpPr txBox="1"/>
          <p:nvPr/>
        </p:nvSpPr>
        <p:spPr>
          <a:xfrm>
            <a:off x="1149669" y="1255870"/>
            <a:ext cx="386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nctcog.org/Den_DallasTrail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603023-562B-4A22-8539-5823FFA160D9}"/>
              </a:ext>
            </a:extLst>
          </p:cNvPr>
          <p:cNvSpPr/>
          <p:nvPr/>
        </p:nvSpPr>
        <p:spPr>
          <a:xfrm>
            <a:off x="9035107" y="2971800"/>
            <a:ext cx="1031847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1065D2-456C-4D95-A278-976CF1A4957F}"/>
              </a:ext>
            </a:extLst>
          </p:cNvPr>
          <p:cNvCxnSpPr>
            <a:cxnSpLocks/>
          </p:cNvCxnSpPr>
          <p:nvPr/>
        </p:nvCxnSpPr>
        <p:spPr>
          <a:xfrm flipV="1">
            <a:off x="5834711" y="3638550"/>
            <a:ext cx="3090214" cy="13612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2F51223C-C9E4-8985-B115-505079B48083}"/>
              </a:ext>
            </a:extLst>
          </p:cNvPr>
          <p:cNvSpPr txBox="1">
            <a:spLocks/>
          </p:cNvSpPr>
          <p:nvPr/>
        </p:nvSpPr>
        <p:spPr>
          <a:xfrm>
            <a:off x="9262443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18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A0B3D62-0DCA-44F4-DA2E-B57758235B7E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8C2B30-F2EE-12B5-2306-680527B81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4446" y="570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3"/>
    </mc:Choice>
    <mc:Fallback xmlns="">
      <p:transition spd="slow" advTm="3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CF9768A-514F-414D-BB08-3241B994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99" y="310851"/>
            <a:ext cx="6196928" cy="63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097C4-06A2-4C72-9AA2-86865578847E}"/>
              </a:ext>
            </a:extLst>
          </p:cNvPr>
          <p:cNvSpPr txBox="1"/>
          <p:nvPr/>
        </p:nvSpPr>
        <p:spPr>
          <a:xfrm>
            <a:off x="628713" y="678056"/>
            <a:ext cx="3096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Highlighted Regional Trail Corridors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F693AF-ECAB-450C-B5E7-0962C6FCC8C6}"/>
              </a:ext>
            </a:extLst>
          </p:cNvPr>
          <p:cNvGraphicFramePr>
            <a:graphicFrameLocks noGrp="1"/>
          </p:cNvGraphicFramePr>
          <p:nvPr/>
        </p:nvGraphicFramePr>
        <p:xfrm>
          <a:off x="7709517" y="5323797"/>
          <a:ext cx="3100870" cy="1210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5720">
                  <a:extLst>
                    <a:ext uri="{9D8B030D-6E8A-4147-A177-3AD203B41FA5}">
                      <a16:colId xmlns:a16="http://schemas.microsoft.com/office/drawing/2014/main" val="2614874834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val="2578196363"/>
                    </a:ext>
                  </a:extLst>
                </a:gridCol>
                <a:gridCol w="907570">
                  <a:extLst>
                    <a:ext uri="{9D8B030D-6E8A-4147-A177-3AD203B41FA5}">
                      <a16:colId xmlns:a16="http://schemas.microsoft.com/office/drawing/2014/main" val="1140516776"/>
                    </a:ext>
                  </a:extLst>
                </a:gridCol>
              </a:tblGrid>
              <a:tr h="207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Existing/Funded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Planned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u="sng" strike="noStrike" kern="1200" cap="none" spc="0" normalizeH="0" baseline="0" noProof="0" dirty="0">
                          <a:ln w="0"/>
                          <a:effectLst/>
                          <a:uLnTx/>
                          <a:uFillTx/>
                        </a:rPr>
                        <a:t>Total</a:t>
                      </a:r>
                      <a:endParaRPr kumimoji="0" lang="en-US" sz="105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19843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63 miles 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3 miles</a:t>
                      </a:r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66 miles</a:t>
                      </a:r>
                      <a:endParaRPr lang="en-US" sz="1050" b="1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14288"/>
                  </a:ext>
                </a:extLst>
              </a:tr>
              <a:tr h="190185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42 miles 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15 miles 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/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57 miles</a:t>
                      </a:r>
                      <a:endParaRPr lang="en-US" sz="1050" b="1" u="non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5023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63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16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79 miles </a:t>
                      </a:r>
                      <a:endParaRPr lang="en-US" sz="1050" b="1" u="none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764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45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7 miles 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1" u="none" strike="noStrike" kern="1200" cap="none" spc="0" normalizeH="0" baseline="0" noProof="0" dirty="0">
                          <a:ln w="0"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</a:rPr>
                        <a:t>52 miles</a:t>
                      </a:r>
                      <a:endParaRPr lang="en-US" sz="1050" b="1" u="none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928938"/>
                  </a:ext>
                </a:extLst>
              </a:tr>
              <a:tr h="207473"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20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18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u="none" dirty="0">
                          <a:solidFill>
                            <a:srgbClr val="AA0201"/>
                          </a:solidFill>
                        </a:rPr>
                        <a:t>38 miles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993597"/>
                  </a:ext>
                </a:extLst>
              </a:tr>
            </a:tbl>
          </a:graphicData>
        </a:graphic>
      </p:graphicFrame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71A8B40C-E051-6231-DD16-A6C78A0198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19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3EB2DAB-EB86-02C5-309A-FE5AE5A2EF01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D14955-D984-E03A-1817-CB479F899BD8}"/>
              </a:ext>
            </a:extLst>
          </p:cNvPr>
          <p:cNvSpPr/>
          <p:nvPr/>
        </p:nvSpPr>
        <p:spPr>
          <a:xfrm rot="21286645">
            <a:off x="4470567" y="3659468"/>
            <a:ext cx="3647656" cy="6532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AC3014-D091-2D1D-A9AE-E7B703D3F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5"/>
    </mc:Choice>
    <mc:Fallback xmlns="">
      <p:transition spd="slow" advTm="1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Texas Metropolitan Planning Organizations (MPO)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32453-E86D-4910-9848-BD574A414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501198"/>
            <a:ext cx="3865825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2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59618E-F4CF-7F8F-F276-482BE16F2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393" y="838993"/>
            <a:ext cx="4752260" cy="4765646"/>
          </a:xfrm>
          <a:prstGeom prst="rect">
            <a:avLst/>
          </a:prstGeom>
        </p:spPr>
      </p:pic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A9FFD2D4-F326-5954-3147-F9041297F51B}"/>
              </a:ext>
            </a:extLst>
          </p:cNvPr>
          <p:cNvSpPr txBox="1">
            <a:spLocks/>
          </p:cNvSpPr>
          <p:nvPr/>
        </p:nvSpPr>
        <p:spPr>
          <a:xfrm>
            <a:off x="4078848" y="1253361"/>
            <a:ext cx="5486400" cy="5454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446A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+mn-lt"/>
              </a:rPr>
              <a:t>Abilene</a:t>
            </a:r>
          </a:p>
          <a:p>
            <a:r>
              <a:rPr lang="en-US" sz="1600" dirty="0">
                <a:latin typeface="+mn-lt"/>
              </a:rPr>
              <a:t>Amarillo</a:t>
            </a:r>
          </a:p>
          <a:p>
            <a:r>
              <a:rPr lang="en-US" sz="1600" dirty="0">
                <a:latin typeface="+mn-lt"/>
              </a:rPr>
              <a:t>Austin</a:t>
            </a:r>
          </a:p>
          <a:p>
            <a:r>
              <a:rPr lang="en-US" sz="1600" dirty="0">
                <a:latin typeface="+mn-lt"/>
              </a:rPr>
              <a:t>Beaumont-Port Arthur</a:t>
            </a:r>
          </a:p>
          <a:p>
            <a:r>
              <a:rPr lang="en-US" sz="1600" dirty="0">
                <a:latin typeface="+mn-lt"/>
              </a:rPr>
              <a:t>Brownsville/Harlingen/McAllen</a:t>
            </a:r>
          </a:p>
          <a:p>
            <a:r>
              <a:rPr lang="en-US" sz="1600" dirty="0">
                <a:latin typeface="+mn-lt"/>
              </a:rPr>
              <a:t>Bryan-College Station</a:t>
            </a:r>
          </a:p>
          <a:p>
            <a:r>
              <a:rPr lang="en-US" sz="1600" dirty="0">
                <a:latin typeface="+mn-lt"/>
              </a:rPr>
              <a:t>Corpus Christi</a:t>
            </a:r>
          </a:p>
          <a:p>
            <a:r>
              <a:rPr lang="en-US" sz="16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Dallas-Fort Worth</a:t>
            </a:r>
          </a:p>
          <a:p>
            <a:r>
              <a:rPr lang="en-US" sz="1600" dirty="0">
                <a:latin typeface="+mn-lt"/>
              </a:rPr>
              <a:t>El Paso</a:t>
            </a:r>
          </a:p>
          <a:p>
            <a:r>
              <a:rPr lang="en-US" sz="1600" dirty="0">
                <a:latin typeface="+mn-lt"/>
              </a:rPr>
              <a:t>Houston-Galveston</a:t>
            </a:r>
          </a:p>
          <a:p>
            <a:r>
              <a:rPr lang="en-US" sz="1600" dirty="0">
                <a:latin typeface="+mn-lt"/>
              </a:rPr>
              <a:t>Killeen-Temple</a:t>
            </a:r>
          </a:p>
          <a:p>
            <a:r>
              <a:rPr lang="en-US" sz="1600" dirty="0">
                <a:latin typeface="+mn-lt"/>
              </a:rPr>
              <a:t>Laredo</a:t>
            </a:r>
          </a:p>
          <a:p>
            <a:r>
              <a:rPr lang="en-US" sz="1600" dirty="0">
                <a:latin typeface="+mn-lt"/>
              </a:rPr>
              <a:t>Longview</a:t>
            </a:r>
          </a:p>
          <a:p>
            <a:r>
              <a:rPr lang="en-US" sz="1600" dirty="0">
                <a:latin typeface="+mn-lt"/>
              </a:rPr>
              <a:t>Lubbock</a:t>
            </a:r>
          </a:p>
          <a:p>
            <a:r>
              <a:rPr lang="en-US" sz="1600" dirty="0">
                <a:latin typeface="+mn-lt"/>
              </a:rPr>
              <a:t>Midland/Odessa 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614EE378-B5C9-0EF2-30B7-5DAAEF949E81}"/>
              </a:ext>
            </a:extLst>
          </p:cNvPr>
          <p:cNvSpPr txBox="1">
            <a:spLocks/>
          </p:cNvSpPr>
          <p:nvPr/>
        </p:nvSpPr>
        <p:spPr>
          <a:xfrm>
            <a:off x="6715547" y="4221955"/>
            <a:ext cx="3105968" cy="27080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San Angelo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San Antonio-Bexar County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Sherman-Denison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Texarkana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Tyler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Victoria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Waco</a:t>
            </a:r>
          </a:p>
          <a:p>
            <a:pPr marL="0" indent="0">
              <a:buClr>
                <a:srgbClr val="4A66AC"/>
              </a:buClr>
              <a:buNone/>
            </a:pPr>
            <a:r>
              <a:rPr lang="en-US" b="1" dirty="0">
                <a:solidFill>
                  <a:srgbClr val="00446A"/>
                </a:solidFill>
              </a:rPr>
              <a:t>Wichita Falls</a:t>
            </a:r>
          </a:p>
        </p:txBody>
      </p:sp>
      <p:sp>
        <p:nvSpPr>
          <p:cNvPr id="32" name="Down Arrow 2">
            <a:extLst>
              <a:ext uri="{FF2B5EF4-FFF2-40B4-BE49-F238E27FC236}">
                <a16:creationId xmlns:a16="http://schemas.microsoft.com/office/drawing/2014/main" id="{D3A925AA-D5F3-2C72-136B-401C794CD6E2}"/>
              </a:ext>
            </a:extLst>
          </p:cNvPr>
          <p:cNvSpPr/>
          <p:nvPr/>
        </p:nvSpPr>
        <p:spPr>
          <a:xfrm rot="15281158" flipH="1">
            <a:off x="8086440" y="1091369"/>
            <a:ext cx="136298" cy="452124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C00000"/>
              </a:solidFill>
              <a:latin typeface="Corbel" panose="020B0503020204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5BA974-B612-9852-01AB-8711C7038A57}"/>
              </a:ext>
            </a:extLst>
          </p:cNvPr>
          <p:cNvSpPr/>
          <p:nvPr/>
        </p:nvSpPr>
        <p:spPr>
          <a:xfrm>
            <a:off x="531675" y="1968248"/>
            <a:ext cx="2839326" cy="400224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Required of metropolitan areas with populations greater than 50,000</a:t>
            </a:r>
          </a:p>
          <a:p>
            <a:pPr algn="ctr"/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23 in Texas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420 in the U.S.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AC6400-78A1-6970-717A-66030E0C9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8448" y="5842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11"/>
    </mc:Choice>
    <mc:Fallback>
      <p:transition spd="slow" advTm="2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505097" y="257181"/>
            <a:ext cx="11181806" cy="5973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06786"/>
              </a:buClr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Fort Worth To Dallas Regional Veloweb Trail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32E441-C664-4FB8-9B88-64BCB69896B9}"/>
              </a:ext>
            </a:extLst>
          </p:cNvPr>
          <p:cNvSpPr txBox="1"/>
          <p:nvPr/>
        </p:nvSpPr>
        <p:spPr>
          <a:xfrm>
            <a:off x="262043" y="5152351"/>
            <a:ext cx="405542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segments connecting Fort Worth, Arlington, and Grand Prairie to CentrePort TRE rail station anticipated to start construction in 2023.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5C5C7-22FA-452A-A8F4-36A4DE447FFA}"/>
              </a:ext>
            </a:extLst>
          </p:cNvPr>
          <p:cNvSpPr txBox="1"/>
          <p:nvPr/>
        </p:nvSpPr>
        <p:spPr>
          <a:xfrm>
            <a:off x="202160" y="1037132"/>
            <a:ext cx="417519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cs typeface="Arial" pitchFamily="34" charset="0"/>
              </a:rPr>
              <a:t>nctcog.org/FWtoDALtrail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559905C4-94C2-4BE5-9048-044F31267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758413"/>
              </p:ext>
            </p:extLst>
          </p:nvPr>
        </p:nvGraphicFramePr>
        <p:xfrm>
          <a:off x="919105" y="1584767"/>
          <a:ext cx="2741305" cy="3395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1012">
                  <a:extLst>
                    <a:ext uri="{9D8B030D-6E8A-4147-A177-3AD203B41FA5}">
                      <a16:colId xmlns:a16="http://schemas.microsoft.com/office/drawing/2014/main" val="3312528071"/>
                    </a:ext>
                  </a:extLst>
                </a:gridCol>
                <a:gridCol w="1300293">
                  <a:extLst>
                    <a:ext uri="{9D8B030D-6E8A-4147-A177-3AD203B41FA5}">
                      <a16:colId xmlns:a16="http://schemas.microsoft.com/office/drawing/2014/main" val="2379921297"/>
                    </a:ext>
                  </a:extLst>
                </a:gridCol>
              </a:tblGrid>
              <a:tr h="515285">
                <a:tc>
                  <a:txBody>
                    <a:bodyPr/>
                    <a:lstStyle/>
                    <a:p>
                      <a:r>
                        <a:rPr lang="en-US" sz="1800" b="1" dirty="0"/>
                        <a:t>Project Area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 miles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4905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Counties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2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81238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Cities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987840"/>
                  </a:ext>
                </a:extLst>
              </a:tr>
              <a:tr h="566050">
                <a:tc>
                  <a:txBody>
                    <a:bodyPr/>
                    <a:lstStyle/>
                    <a:p>
                      <a:r>
                        <a:rPr lang="en-US" sz="1800" b="1" dirty="0"/>
                        <a:t>TRE Rail Stations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924330"/>
                  </a:ext>
                </a:extLst>
              </a:tr>
              <a:tr h="314472">
                <a:tc>
                  <a:txBody>
                    <a:bodyPr/>
                    <a:lstStyle/>
                    <a:p>
                      <a:r>
                        <a:rPr lang="en-US" sz="1800" b="1" dirty="0"/>
                        <a:t>Existing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1476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Funded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748676"/>
                  </a:ext>
                </a:extLst>
              </a:tr>
              <a:tr h="317843">
                <a:tc>
                  <a:txBody>
                    <a:bodyPr/>
                    <a:lstStyle/>
                    <a:p>
                      <a:r>
                        <a:rPr lang="en-US" sz="1800" b="1" dirty="0"/>
                        <a:t>Planned Trail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3 miles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673962"/>
                  </a:ext>
                </a:extLst>
              </a:tr>
            </a:tbl>
          </a:graphicData>
        </a:graphic>
      </p:graphicFrame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90BA5D4C-9E90-42F7-91D5-E619E74D2AA9}"/>
              </a:ext>
            </a:extLst>
          </p:cNvPr>
          <p:cNvSpPr txBox="1">
            <a:spLocks/>
          </p:cNvSpPr>
          <p:nvPr/>
        </p:nvSpPr>
        <p:spPr>
          <a:xfrm>
            <a:off x="10814856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pPr/>
              <a:t>20</a:t>
            </a:fld>
            <a:endParaRPr lang="en-US" dirty="0">
              <a:solidFill>
                <a:schemeClr val="accent6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5FF82E1-74C5-44A3-A5F6-72DF4ECDE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2" y="931940"/>
            <a:ext cx="7809409" cy="58570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C6233-B61D-D652-9C1F-A87DB5B8E10B}"/>
              </a:ext>
            </a:extLst>
          </p:cNvPr>
          <p:cNvSpPr txBox="1"/>
          <p:nvPr/>
        </p:nvSpPr>
        <p:spPr>
          <a:xfrm>
            <a:off x="5484797" y="931940"/>
            <a:ext cx="58959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DFW Discovery Trail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AD920C-B7B9-CBA0-9CAF-28B792EB191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B4771B-AE04-41F8-8441-EC7D184086A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20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57780CF-4EBF-B1ED-C326-2074689E15B3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2BF4A4-8385-5DF4-859F-65DB851FD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7281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9"/>
    </mc:Choice>
    <mc:Fallback xmlns="">
      <p:transition spd="slow" advTm="2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431" y="275141"/>
            <a:ext cx="6686550" cy="816513"/>
          </a:xfrm>
        </p:spPr>
        <p:txBody>
          <a:bodyPr>
            <a:noAutofit/>
          </a:bodyPr>
          <a:lstStyle/>
          <a:p>
            <a:r>
              <a:rPr lang="en-US" sz="4000" b="1" dirty="0"/>
              <a:t>Regional Collaboration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96200" y="3486152"/>
            <a:ext cx="4629150" cy="38290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40030" indent="-240030" algn="l" rtl="0" eaLnBrk="1" latinLnBrk="0" hangingPunct="1">
              <a:spcBef>
                <a:spcPts val="525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b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1" indent="0">
              <a:buNone/>
            </a:pPr>
            <a:b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1" indent="0">
              <a:buNone/>
            </a:pPr>
            <a:endParaRPr 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1" indent="0">
              <a:buNone/>
            </a:pPr>
            <a:endParaRPr 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60" y="1275559"/>
            <a:ext cx="2865313" cy="264882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DC602D5-B851-482B-B21A-E60BEEE55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27329"/>
              </p:ext>
            </p:extLst>
          </p:nvPr>
        </p:nvGraphicFramePr>
        <p:xfrm>
          <a:off x="491717" y="1223621"/>
          <a:ext cx="8664301" cy="340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64301">
                  <a:extLst>
                    <a:ext uri="{9D8B030D-6E8A-4147-A177-3AD203B41FA5}">
                      <a16:colId xmlns:a16="http://schemas.microsoft.com/office/drawing/2014/main" val="2380016003"/>
                    </a:ext>
                  </a:extLst>
                </a:gridCol>
              </a:tblGrid>
              <a:tr h="194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Fort Worth to Dallas Regional</a:t>
                      </a:r>
                      <a:r>
                        <a:rPr kumimoji="0" lang="en-US" sz="2000" b="1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Trail (recently named “</a:t>
                      </a:r>
                      <a:r>
                        <a:rPr kumimoji="0" lang="en-US" sz="2000" b="1" u="sng" kern="1200" baseline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DFW Discovery Trail</a:t>
                      </a:r>
                      <a:r>
                        <a:rPr kumimoji="0" lang="en-US" sz="2000" b="1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kumimoji="0" lang="en-US" sz="20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3043443"/>
                  </a:ext>
                </a:extLst>
              </a:tr>
              <a:tr h="10183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Dec. 1996</a:t>
                      </a:r>
                      <a:r>
                        <a:rPr kumimoji="0"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Included within the Metropolitan Transportation Plan (Mobility 2020)</a:t>
                      </a:r>
                      <a:br>
                        <a:rPr kumimoji="0"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kumimoji="0"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r>
                        <a:rPr kumimoji="0"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Five city Mayors met and committed to implement the Regional Veloweb alignment (</a:t>
                      </a:r>
                      <a:r>
                        <a:rPr kumimoji="0" lang="en-US" sz="16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24.5 miles needed funding</a:t>
                      </a:r>
                      <a:r>
                        <a:rPr kumimoji="0"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br>
                        <a:rPr kumimoji="0"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en-US" sz="105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Currently funded</a:t>
                      </a:r>
                      <a:r>
                        <a:rPr kumimoji="0"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Continuous 63-mile southern alignment connecting the five</a:t>
                      </a:r>
                      <a:r>
                        <a:rPr kumimoji="0" lang="en-US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cities </a:t>
                      </a:r>
                      <a:br>
                        <a:rPr kumimoji="0" lang="en-US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6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(from Panther Island in Fort Worth to Victory Park and Santa Fe Trestle Trail in Dallas)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2353696"/>
                  </a:ext>
                </a:extLst>
              </a:tr>
              <a:tr h="341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7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0093095"/>
                  </a:ext>
                </a:extLst>
              </a:tr>
              <a:tr h="740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7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352566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BFBA970-E83B-40FD-BEB8-B8102A16A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3" y="3522027"/>
            <a:ext cx="2365660" cy="2563548"/>
          </a:xfrm>
          <a:prstGeom prst="rect">
            <a:avLst/>
          </a:prstGeom>
        </p:spPr>
      </p:pic>
      <p:pic>
        <p:nvPicPr>
          <p:cNvPr id="2050" name="Picture 2" descr="Image result for santa fe trestle trail">
            <a:extLst>
              <a:ext uri="{FF2B5EF4-FFF2-40B4-BE49-F238E27FC236}">
                <a16:creationId xmlns:a16="http://schemas.microsoft.com/office/drawing/2014/main" id="{C47E3BA5-A37E-4B02-A485-379E30E11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478" y="3990060"/>
            <a:ext cx="2961878" cy="19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BE1575-7A84-43A7-BA29-5151B5506BE4}"/>
              </a:ext>
            </a:extLst>
          </p:cNvPr>
          <p:cNvCxnSpPr>
            <a:cxnSpLocks/>
          </p:cNvCxnSpPr>
          <p:nvPr/>
        </p:nvCxnSpPr>
        <p:spPr>
          <a:xfrm flipV="1">
            <a:off x="3784843" y="5909414"/>
            <a:ext cx="5077387" cy="332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A951B60-3DF9-43FA-B830-AB1FA89F747B}"/>
              </a:ext>
            </a:extLst>
          </p:cNvPr>
          <p:cNvSpPr/>
          <p:nvPr/>
        </p:nvSpPr>
        <p:spPr>
          <a:xfrm>
            <a:off x="3035982" y="4862604"/>
            <a:ext cx="13644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Panther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Island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/>
              <a:t>Fort Worth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9D1C63-6AD7-4CE9-AC4E-349C73B6617A}"/>
              </a:ext>
            </a:extLst>
          </p:cNvPr>
          <p:cNvSpPr/>
          <p:nvPr/>
        </p:nvSpPr>
        <p:spPr>
          <a:xfrm>
            <a:off x="7827607" y="4200347"/>
            <a:ext cx="1034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Santa Fe 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</a:rPr>
              <a:t>Trestle Trail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/>
              <a:t>Dallas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2B37A7-334C-4464-8715-EBBE70397BDE}"/>
              </a:ext>
            </a:extLst>
          </p:cNvPr>
          <p:cNvSpPr/>
          <p:nvPr/>
        </p:nvSpPr>
        <p:spPr>
          <a:xfrm>
            <a:off x="5726342" y="5785934"/>
            <a:ext cx="248854" cy="2558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1E1247-32FF-49FC-9AD9-D1AAB0C582C5}"/>
              </a:ext>
            </a:extLst>
          </p:cNvPr>
          <p:cNvSpPr/>
          <p:nvPr/>
        </p:nvSpPr>
        <p:spPr>
          <a:xfrm>
            <a:off x="4950261" y="4885217"/>
            <a:ext cx="1746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CentrePort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TRE Rail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Station 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BC75AF-E9FA-4B86-BEBF-17244DDB2372}"/>
              </a:ext>
            </a:extLst>
          </p:cNvPr>
          <p:cNvCxnSpPr>
            <a:cxnSpLocks/>
          </p:cNvCxnSpPr>
          <p:nvPr/>
        </p:nvCxnSpPr>
        <p:spPr>
          <a:xfrm flipH="1">
            <a:off x="3175170" y="5938029"/>
            <a:ext cx="136307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CDBAED8-41EA-47D9-8717-10D3934211A8}"/>
              </a:ext>
            </a:extLst>
          </p:cNvPr>
          <p:cNvSpPr txBox="1">
            <a:spLocks/>
          </p:cNvSpPr>
          <p:nvPr/>
        </p:nvSpPr>
        <p:spPr>
          <a:xfrm>
            <a:off x="11321145" y="6523446"/>
            <a:ext cx="533400" cy="313509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E55E40-187A-4FBD-A701-A335C9D45B25}" type="slidenum">
              <a:rPr lang="en-US" sz="1000" b="0" smtClean="0">
                <a:solidFill>
                  <a:srgbClr val="412160"/>
                </a:solidFill>
              </a:rPr>
              <a:pPr/>
              <a:t>21</a:t>
            </a:fld>
            <a:endParaRPr lang="en-US" sz="1000" b="0" dirty="0">
              <a:solidFill>
                <a:srgbClr val="412160"/>
              </a:solidFill>
            </a:endParaRPr>
          </a:p>
        </p:txBody>
      </p:sp>
      <p:pic>
        <p:nvPicPr>
          <p:cNvPr id="18" name="Picture 17" descr="A train on the railway tracks&#10;&#10;Description automatically generated">
            <a:extLst>
              <a:ext uri="{FF2B5EF4-FFF2-40B4-BE49-F238E27FC236}">
                <a16:creationId xmlns:a16="http://schemas.microsoft.com/office/drawing/2014/main" id="{12C900AD-8EF2-44B4-882C-11331D78B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02" y="3525357"/>
            <a:ext cx="2035978" cy="132832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9A60D10-60AF-4E06-BB63-FBADCBF14BAD}"/>
              </a:ext>
            </a:extLst>
          </p:cNvPr>
          <p:cNvSpPr/>
          <p:nvPr/>
        </p:nvSpPr>
        <p:spPr>
          <a:xfrm>
            <a:off x="4656417" y="5852410"/>
            <a:ext cx="142456" cy="1379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708798-742F-4142-B801-51B7764492A9}"/>
              </a:ext>
            </a:extLst>
          </p:cNvPr>
          <p:cNvSpPr/>
          <p:nvPr/>
        </p:nvSpPr>
        <p:spPr>
          <a:xfrm>
            <a:off x="6775579" y="5840083"/>
            <a:ext cx="142456" cy="1379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1569BB-2070-4E84-9F83-0982D3BED9AC}"/>
              </a:ext>
            </a:extLst>
          </p:cNvPr>
          <p:cNvSpPr/>
          <p:nvPr/>
        </p:nvSpPr>
        <p:spPr>
          <a:xfrm>
            <a:off x="7673460" y="5847656"/>
            <a:ext cx="142456" cy="1379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FAD377-00ED-43F8-81C8-5D9333ADD3EB}"/>
              </a:ext>
            </a:extLst>
          </p:cNvPr>
          <p:cNvSpPr txBox="1"/>
          <p:nvPr/>
        </p:nvSpPr>
        <p:spPr>
          <a:xfrm>
            <a:off x="4299513" y="5578473"/>
            <a:ext cx="9597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Arlington</a:t>
            </a:r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B4A78-2C2E-4779-BBE3-4260682EAF05}"/>
              </a:ext>
            </a:extLst>
          </p:cNvPr>
          <p:cNvSpPr txBox="1"/>
          <p:nvPr/>
        </p:nvSpPr>
        <p:spPr>
          <a:xfrm>
            <a:off x="6309374" y="5546937"/>
            <a:ext cx="11275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Grand Prairie</a:t>
            </a:r>
            <a:endParaRPr lang="en-US" sz="1100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B6C5A2BB-2E65-47E9-BCF1-DA62DAEF72E4}"/>
              </a:ext>
            </a:extLst>
          </p:cNvPr>
          <p:cNvSpPr txBox="1"/>
          <p:nvPr/>
        </p:nvSpPr>
        <p:spPr>
          <a:xfrm>
            <a:off x="7430931" y="5524324"/>
            <a:ext cx="5749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Irving</a:t>
            </a:r>
            <a:endParaRPr lang="en-US" sz="11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C70E791-1C01-0F17-38E5-1617C195AAE0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B79EB0-3BBB-CF1B-BF51-CE867A224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1145" y="6025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3"/>
    </mc:Choice>
    <mc:Fallback xmlns="">
      <p:transition spd="slow" advTm="1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09FED-3456-4593-858F-A4FB4FC5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983" y="5785798"/>
            <a:ext cx="984019" cy="273844"/>
          </a:xfrm>
        </p:spPr>
        <p:txBody>
          <a:bodyPr>
            <a:normAutofit lnSpcReduction="10000"/>
          </a:bodyPr>
          <a:lstStyle/>
          <a:p>
            <a:fld id="{688EB1F5-0C4D-4C54-A792-29B2B30F24AE}" type="slidenum">
              <a:rPr lang="en-US" smtClean="0"/>
              <a:t>22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8552D7-5DFB-426B-BFE6-5C9ACCE08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3" y="1293658"/>
            <a:ext cx="6212667" cy="460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66610E-4CE9-B92A-F7C9-106C1CA19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165" y="1293658"/>
            <a:ext cx="5943599" cy="4638130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D0C4350-C604-4D00-8B10-F0785500BAAF}"/>
              </a:ext>
            </a:extLst>
          </p:cNvPr>
          <p:cNvSpPr txBox="1">
            <a:spLocks/>
          </p:cNvSpPr>
          <p:nvPr/>
        </p:nvSpPr>
        <p:spPr>
          <a:xfrm>
            <a:off x="11321145" y="6523446"/>
            <a:ext cx="533400" cy="313509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E55E40-187A-4FBD-A701-A335C9D45B25}" type="slidenum">
              <a:rPr lang="en-US" sz="1000" b="0" smtClean="0">
                <a:solidFill>
                  <a:srgbClr val="412160"/>
                </a:solidFill>
              </a:rPr>
              <a:pPr/>
              <a:t>22</a:t>
            </a:fld>
            <a:endParaRPr lang="en-US" sz="1000" b="0" dirty="0">
              <a:solidFill>
                <a:srgbClr val="412160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135A319-03CA-4AD5-B28D-ABC928023E01}"/>
              </a:ext>
            </a:extLst>
          </p:cNvPr>
          <p:cNvSpPr/>
          <p:nvPr/>
        </p:nvSpPr>
        <p:spPr>
          <a:xfrm rot="10800000">
            <a:off x="10379897" y="4937926"/>
            <a:ext cx="1132167" cy="380245"/>
          </a:xfrm>
          <a:prstGeom prst="rightArrow">
            <a:avLst/>
          </a:prstGeom>
          <a:solidFill>
            <a:srgbClr val="FF0000"/>
          </a:solidFill>
          <a:ln>
            <a:solidFill>
              <a:srgbClr val="412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449B10-6899-4284-BE7A-7D165BBEA1C3}"/>
              </a:ext>
            </a:extLst>
          </p:cNvPr>
          <p:cNvSpPr/>
          <p:nvPr/>
        </p:nvSpPr>
        <p:spPr>
          <a:xfrm>
            <a:off x="5835165" y="4937926"/>
            <a:ext cx="4448743" cy="3157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43EAA-7F77-4510-87C8-B397F5C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26" y="303058"/>
            <a:ext cx="11714273" cy="990600"/>
          </a:xfrm>
        </p:spPr>
        <p:txBody>
          <a:bodyPr>
            <a:noAutofit/>
          </a:bodyPr>
          <a:lstStyle/>
          <a:p>
            <a:r>
              <a:rPr lang="en-US" sz="4000" b="1" dirty="0"/>
              <a:t>Regional Network</a:t>
            </a:r>
            <a:r>
              <a:rPr lang="en-US" dirty="0"/>
              <a:t>: </a:t>
            </a:r>
            <a:r>
              <a:rPr lang="en-US" sz="4000" dirty="0">
                <a:solidFill>
                  <a:schemeClr val="accent1"/>
                </a:solidFill>
              </a:rPr>
              <a:t>nctcog.org/Veloweb</a:t>
            </a:r>
            <a:endParaRPr lang="en-US" sz="40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CC2C99C-CB1D-E9F6-5221-A9524BC8DB1A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D57716-3188-8B44-32DC-7353828C4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4945" y="5690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4"/>
    </mc:Choice>
    <mc:Fallback xmlns="">
      <p:transition spd="slow" advTm="2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09FED-3456-4593-858F-A4FB4FC5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983" y="5785798"/>
            <a:ext cx="984019" cy="273844"/>
          </a:xfrm>
        </p:spPr>
        <p:txBody>
          <a:bodyPr>
            <a:normAutofit lnSpcReduction="10000"/>
          </a:bodyPr>
          <a:lstStyle/>
          <a:p>
            <a:fld id="{688EB1F5-0C4D-4C54-A792-29B2B30F24AE}" type="slidenum">
              <a:rPr lang="en-US" smtClean="0"/>
              <a:t>23</a:t>
            </a:fld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D0C4350-C604-4D00-8B10-F0785500BAAF}"/>
              </a:ext>
            </a:extLst>
          </p:cNvPr>
          <p:cNvSpPr txBox="1">
            <a:spLocks/>
          </p:cNvSpPr>
          <p:nvPr/>
        </p:nvSpPr>
        <p:spPr>
          <a:xfrm>
            <a:off x="11321145" y="6523446"/>
            <a:ext cx="533400" cy="313509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E55E40-187A-4FBD-A701-A335C9D45B25}" type="slidenum">
              <a:rPr lang="en-US" sz="1000" b="0" smtClean="0">
                <a:solidFill>
                  <a:srgbClr val="412160"/>
                </a:solidFill>
              </a:rPr>
              <a:pPr/>
              <a:t>23</a:t>
            </a:fld>
            <a:endParaRPr lang="en-US" sz="1000" b="0" dirty="0">
              <a:solidFill>
                <a:srgbClr val="41216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43EAA-7F77-4510-87C8-B397F5C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26" y="303058"/>
            <a:ext cx="11714273" cy="990600"/>
          </a:xfrm>
        </p:spPr>
        <p:txBody>
          <a:bodyPr>
            <a:noAutofit/>
          </a:bodyPr>
          <a:lstStyle/>
          <a:p>
            <a:r>
              <a:rPr lang="en-US" sz="4000" b="1" dirty="0"/>
              <a:t>TxDOT 2023 TA Call-for-Projects Overview</a:t>
            </a:r>
            <a:endParaRPr lang="en-US" sz="40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CC2C99C-CB1D-E9F6-5221-A9524BC8DB1A}"/>
              </a:ext>
            </a:extLst>
          </p:cNvPr>
          <p:cNvSpPr txBox="1">
            <a:spLocks/>
          </p:cNvSpPr>
          <p:nvPr/>
        </p:nvSpPr>
        <p:spPr>
          <a:xfrm>
            <a:off x="1457613" y="6483092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Trails and Bikeways Planning and Implementation in North Texas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4D2421-3095-4509-906C-0BD7A2F8FE86}"/>
              </a:ext>
            </a:extLst>
          </p:cNvPr>
          <p:cNvSpPr>
            <a:spLocks noGrp="1"/>
          </p:cNvSpPr>
          <p:nvPr/>
        </p:nvSpPr>
        <p:spPr>
          <a:xfrm>
            <a:off x="325326" y="1456913"/>
            <a:ext cx="11866674" cy="4327104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205588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n-lt"/>
              </a:rPr>
              <a:t>Schedule – Preliminary Application open </a:t>
            </a:r>
            <a:r>
              <a:rPr lang="en-US" sz="2800" b="1" dirty="0">
                <a:latin typeface="+mn-lt"/>
              </a:rPr>
              <a:t>12/2/22 – 1/27/23</a:t>
            </a:r>
            <a:r>
              <a:rPr lang="en-US" sz="2800" dirty="0">
                <a:latin typeface="+mn-lt"/>
              </a:rPr>
              <a:t>; 10/23 award</a:t>
            </a:r>
          </a:p>
          <a:p>
            <a:r>
              <a:rPr lang="en-US" sz="2800" dirty="0">
                <a:latin typeface="+mn-lt"/>
              </a:rPr>
              <a:t>Available Funding – $250M through FY 2025 for all population areas</a:t>
            </a:r>
          </a:p>
          <a:p>
            <a:r>
              <a:rPr lang="en-US" sz="2800" dirty="0">
                <a:latin typeface="+mn-lt"/>
              </a:rPr>
              <a:t>TxDOT may apply </a:t>
            </a:r>
            <a:r>
              <a:rPr lang="en-US" sz="2800" u="sng" dirty="0">
                <a:latin typeface="+mn-lt"/>
              </a:rPr>
              <a:t>at the request</a:t>
            </a:r>
            <a:r>
              <a:rPr lang="en-US" sz="2800" dirty="0">
                <a:latin typeface="+mn-lt"/>
              </a:rPr>
              <a:t> of an eligible project sponsor</a:t>
            </a:r>
          </a:p>
          <a:p>
            <a:r>
              <a:rPr lang="en-US" sz="2800" dirty="0">
                <a:latin typeface="+mn-lt"/>
              </a:rPr>
              <a:t>Four Project Categories – community-based, large-scale, enhancements, and planning for bicycle and pedestrian infrastructure</a:t>
            </a:r>
          </a:p>
          <a:p>
            <a:r>
              <a:rPr lang="en-US" sz="2800" dirty="0">
                <a:latin typeface="+mn-lt"/>
              </a:rPr>
              <a:t>Selection Criteria – safety, connectivity, readiness, equity, community support</a:t>
            </a:r>
          </a:p>
          <a:p>
            <a:r>
              <a:rPr lang="en-US" sz="2800" dirty="0">
                <a:latin typeface="+mn-lt"/>
              </a:rPr>
              <a:t>Match Options – TDCs (economic criteria), state funds (district discretion)</a:t>
            </a:r>
          </a:p>
          <a:p>
            <a:r>
              <a:rPr lang="en-US" sz="2800" dirty="0">
                <a:latin typeface="+mn-lt"/>
              </a:rPr>
              <a:t>Outreach – webinars (posted online), virtual/in-person workshops (Nov/Dec)</a:t>
            </a:r>
          </a:p>
          <a:p>
            <a:r>
              <a:rPr lang="en-US" sz="2800" dirty="0">
                <a:latin typeface="+mn-lt"/>
              </a:rPr>
              <a:t>Check </a:t>
            </a:r>
            <a:r>
              <a:rPr lang="en-US" sz="2800" dirty="0">
                <a:latin typeface="+mn-lt"/>
                <a:hlinkClick r:id="rId4"/>
              </a:rPr>
              <a:t>TxDOT Bicycle and Pedestrian Funding Page for Updates</a:t>
            </a:r>
            <a:endParaRPr lang="en-US" sz="28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A9402-B327-FF58-7F9A-8D7C012EA9D1}"/>
              </a:ext>
            </a:extLst>
          </p:cNvPr>
          <p:cNvSpPr txBox="1"/>
          <p:nvPr/>
        </p:nvSpPr>
        <p:spPr>
          <a:xfrm>
            <a:off x="6929716" y="5999843"/>
            <a:ext cx="4129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Information is subject to change before December 2nd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5724AA-1788-507D-EE7E-6AAC4C3AD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074" y="5738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4"/>
    </mc:Choice>
    <mc:Fallback xmlns="">
      <p:transition spd="slow" advTm="2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05" y="161925"/>
            <a:ext cx="4448175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Contact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C6FA5-0CC2-48ED-9521-EEBCB1D27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B4771B-AE04-41F8-8441-EC7D184086A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345156CB-233C-454F-88D8-6AF07A38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135" y="3300403"/>
            <a:ext cx="914400" cy="9144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F0A901F-9D0C-4235-8783-50C25B14F8A4}"/>
              </a:ext>
            </a:extLst>
          </p:cNvPr>
          <p:cNvSpPr>
            <a:spLocks noGrp="1"/>
          </p:cNvSpPr>
          <p:nvPr/>
        </p:nvSpPr>
        <p:spPr>
          <a:xfrm>
            <a:off x="1429505" y="1649370"/>
            <a:ext cx="4526732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Karla Windsor, AICP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Senior Program Manager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kweaver@nctcog.org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817-608-2376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3D581C19-D08B-4316-B2AF-2BF6110F970F}"/>
              </a:ext>
            </a:extLst>
          </p:cNvPr>
          <p:cNvSpPr>
            <a:spLocks noGrp="1"/>
          </p:cNvSpPr>
          <p:nvPr/>
        </p:nvSpPr>
        <p:spPr>
          <a:xfrm>
            <a:off x="6361008" y="1649370"/>
            <a:ext cx="4703973" cy="157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Kevin Kokes, AICP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Program Manager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kkokes@nctcog.org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817-695-9275 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F881AB1-79D7-4BED-6918-018FD5FF9EC8}"/>
              </a:ext>
            </a:extLst>
          </p:cNvPr>
          <p:cNvSpPr>
            <a:spLocks noGrp="1"/>
          </p:cNvSpPr>
          <p:nvPr/>
        </p:nvSpPr>
        <p:spPr>
          <a:xfrm>
            <a:off x="1429505" y="3300403"/>
            <a:ext cx="4526732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Daniel Snyder, AICP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Senior Transportation Planner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dsnyder@nctcog.org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817-608-2394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B08C4D1B-453F-9BE5-1A76-16FE40631F9A}"/>
              </a:ext>
            </a:extLst>
          </p:cNvPr>
          <p:cNvSpPr>
            <a:spLocks noGrp="1"/>
          </p:cNvSpPr>
          <p:nvPr/>
        </p:nvSpPr>
        <p:spPr>
          <a:xfrm>
            <a:off x="1371601" y="4893121"/>
            <a:ext cx="4724400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Cauner McDonald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Planner II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cmcdonald@nctcog.org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817-433-0460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60BAC276-79B6-614A-3074-7410C40BF2BB}"/>
              </a:ext>
            </a:extLst>
          </p:cNvPr>
          <p:cNvSpPr>
            <a:spLocks noGrp="1"/>
          </p:cNvSpPr>
          <p:nvPr/>
        </p:nvSpPr>
        <p:spPr>
          <a:xfrm>
            <a:off x="6428509" y="4898471"/>
            <a:ext cx="4724400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Erik van Bloemen Waanders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Planner II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ewaanders@nctcog.org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817-704-5641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4AFEDAAB-D23F-0BF5-47C2-2FD0CBB8A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201" y="4979948"/>
            <a:ext cx="914400" cy="914400"/>
          </a:xfrm>
          <a:prstGeom prst="rect">
            <a:avLst/>
          </a:prstGeom>
        </p:spPr>
      </p:pic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CAC7EA12-CDE4-075A-0409-5002B8042C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6335" y="1723081"/>
            <a:ext cx="914400" cy="91440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2A0DAEC-238E-9341-588B-6A72F0702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419721"/>
            <a:ext cx="3902038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C9E67C4-E883-801B-6ED8-C9DC4F524683}"/>
              </a:ext>
            </a:extLst>
          </p:cNvPr>
          <p:cNvSpPr>
            <a:spLocks noGrp="1"/>
          </p:cNvSpPr>
          <p:nvPr/>
        </p:nvSpPr>
        <p:spPr>
          <a:xfrm>
            <a:off x="6347234" y="3293487"/>
            <a:ext cx="4526732" cy="139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Julie Anderson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tx1"/>
                </a:solidFill>
                <a:latin typeface="+mn-lt"/>
              </a:rPr>
              <a:t>Senior Transportation Planner</a:t>
            </a:r>
          </a:p>
          <a:p>
            <a:pPr marL="0" indent="0">
              <a:buNone/>
            </a:pPr>
            <a:r>
              <a:rPr lang="nn-NO" sz="2000" dirty="0">
                <a:solidFill>
                  <a:schemeClr val="accent1"/>
                </a:solidFill>
                <a:latin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janderson@nctcog.org</a:t>
            </a:r>
            <a:r>
              <a:rPr lang="nn-NO" sz="2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nn-NO" sz="2000" dirty="0">
                <a:solidFill>
                  <a:schemeClr val="tx1"/>
                </a:solidFill>
                <a:latin typeface="+mn-lt"/>
              </a:rPr>
              <a:t>| 817-704-5625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F31144-6237-C038-FC69-9F3A4D787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5894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8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0"/>
    </mc:Choice>
    <mc:Fallback>
      <p:transition spd="slow" advTm="2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North Central Texas Council of Governments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3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574EEB-35D6-6955-7AC0-DA9821820E19}"/>
              </a:ext>
            </a:extLst>
          </p:cNvPr>
          <p:cNvSpPr txBox="1"/>
          <p:nvPr/>
        </p:nvSpPr>
        <p:spPr>
          <a:xfrm>
            <a:off x="762375" y="1944341"/>
            <a:ext cx="392732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Metropolitan Planning Organization (MPO) for the Dallas-Fort Worth Region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251A41-F2EE-EB37-5B84-C2E52D95C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95" y="787502"/>
            <a:ext cx="6058242" cy="4296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34E3ED-7F67-4FB0-6AF5-E40E1F9FEF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941" y="4950062"/>
            <a:ext cx="1978518" cy="19079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0BEAE8-7F67-AED3-A5FB-F089CD2603F5}"/>
              </a:ext>
            </a:extLst>
          </p:cNvPr>
          <p:cNvCxnSpPr/>
          <p:nvPr/>
        </p:nvCxnSpPr>
        <p:spPr>
          <a:xfrm>
            <a:off x="10314784" y="3781796"/>
            <a:ext cx="498246" cy="1728687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301169-336D-C87D-4D2F-88729D8F937B}"/>
              </a:ext>
            </a:extLst>
          </p:cNvPr>
          <p:cNvCxnSpPr>
            <a:cxnSpLocks/>
          </p:cNvCxnSpPr>
          <p:nvPr/>
        </p:nvCxnSpPr>
        <p:spPr>
          <a:xfrm>
            <a:off x="6934954" y="4345663"/>
            <a:ext cx="3488609" cy="130975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6CE354-F486-3BA9-DFC6-70E989B52F51}"/>
              </a:ext>
            </a:extLst>
          </p:cNvPr>
          <p:cNvSpPr/>
          <p:nvPr/>
        </p:nvSpPr>
        <p:spPr>
          <a:xfrm>
            <a:off x="695849" y="4011846"/>
            <a:ext cx="50064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Portions of three TxDOT Districts</a:t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US" sz="1000" dirty="0">
              <a:solidFill>
                <a:schemeClr val="accent1"/>
              </a:solidFill>
            </a:endParaRP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Dallas District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Fort Worth District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Paris District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CCE3831-6A8C-10F4-13FB-2B9A0A604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365403"/>
            <a:ext cx="3902038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781175-B596-8C32-4F36-574316BD7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8965" y="5686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0"/>
    </mc:Choice>
    <mc:Fallback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399C25-666C-A258-084A-D5DFF66A93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1" t="8522" r="3223"/>
          <a:stretch/>
        </p:blipFill>
        <p:spPr>
          <a:xfrm>
            <a:off x="4952999" y="889109"/>
            <a:ext cx="6048861" cy="4511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North Central Texas Council of Governments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4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574EEB-35D6-6955-7AC0-DA9821820E19}"/>
              </a:ext>
            </a:extLst>
          </p:cNvPr>
          <p:cNvSpPr txBox="1"/>
          <p:nvPr/>
        </p:nvSpPr>
        <p:spPr>
          <a:xfrm>
            <a:off x="762375" y="1944341"/>
            <a:ext cx="392732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Metropolitan Planning Organization for the Dallas-Fort Worth Region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34E3ED-7F67-4FB0-6AF5-E40E1F9FEF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941" y="4950062"/>
            <a:ext cx="1978518" cy="19079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0BEAE8-7F67-AED3-A5FB-F089CD2603F5}"/>
              </a:ext>
            </a:extLst>
          </p:cNvPr>
          <p:cNvCxnSpPr>
            <a:cxnSpLocks/>
          </p:cNvCxnSpPr>
          <p:nvPr/>
        </p:nvCxnSpPr>
        <p:spPr>
          <a:xfrm>
            <a:off x="10393998" y="4390930"/>
            <a:ext cx="154709" cy="1159528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301169-336D-C87D-4D2F-88729D8F937B}"/>
              </a:ext>
            </a:extLst>
          </p:cNvPr>
          <p:cNvCxnSpPr>
            <a:cxnSpLocks/>
          </p:cNvCxnSpPr>
          <p:nvPr/>
        </p:nvCxnSpPr>
        <p:spPr>
          <a:xfrm>
            <a:off x="6521119" y="5135230"/>
            <a:ext cx="3763264" cy="56545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6CE354-F486-3BA9-DFC6-70E989B52F51}"/>
              </a:ext>
            </a:extLst>
          </p:cNvPr>
          <p:cNvSpPr/>
          <p:nvPr/>
        </p:nvSpPr>
        <p:spPr>
          <a:xfrm>
            <a:off x="698437" y="3587236"/>
            <a:ext cx="5006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Metropolitan Planning Area (MPA)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  </a:t>
            </a:r>
            <a:r>
              <a:rPr lang="en-US" sz="2000" dirty="0">
                <a:solidFill>
                  <a:schemeClr val="accent1"/>
                </a:solidFill>
              </a:rPr>
              <a:t>209 cities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13 cities larger than 100,000 pop.</a:t>
            </a:r>
            <a:endParaRPr lang="en-US" sz="1000" dirty="0">
              <a:solidFill>
                <a:schemeClr val="accent1"/>
              </a:solidFill>
            </a:endParaRP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	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MPA Population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  2020 Estimate = 7.7 million</a:t>
            </a:r>
          </a:p>
          <a:p>
            <a:pPr marL="231775" indent="-231775"/>
            <a:r>
              <a:rPr lang="en-US" sz="2000" dirty="0">
                <a:solidFill>
                  <a:schemeClr val="accent1"/>
                </a:solidFill>
              </a:rPr>
              <a:t>  </a:t>
            </a:r>
            <a:r>
              <a:rPr lang="en-US" sz="2000" b="1" u="sng" dirty="0">
                <a:solidFill>
                  <a:schemeClr val="accent1"/>
                </a:solidFill>
              </a:rPr>
              <a:t>2045 Forecast = 11.4 million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B5BC6C9-BA06-E659-0CD2-0A6287CC9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365403"/>
            <a:ext cx="3902038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A467C7-49E9-2773-5032-CFC675BD3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700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90"/>
    </mc:Choice>
    <mc:Fallback>
      <p:transition spd="slow" advTm="5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A050EAF-7ECB-470A-A076-6A0C03819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159204"/>
              </p:ext>
            </p:extLst>
          </p:nvPr>
        </p:nvGraphicFramePr>
        <p:xfrm>
          <a:off x="370115" y="1232940"/>
          <a:ext cx="11451770" cy="5025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370115" y="225274"/>
            <a:ext cx="11217730" cy="1661993"/>
            <a:chOff x="0" y="-464490"/>
            <a:chExt cx="17014370" cy="3874610"/>
          </a:xfrm>
        </p:grpSpPr>
        <p:sp>
          <p:nvSpPr>
            <p:cNvPr id="4" name="TextBox 4"/>
            <p:cNvSpPr txBox="1"/>
            <p:nvPr/>
          </p:nvSpPr>
          <p:spPr>
            <a:xfrm>
              <a:off x="0" y="-464490"/>
              <a:ext cx="17014370" cy="38746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Monthly Trail Usage: Covid-19 Impact </a:t>
              </a:r>
            </a:p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(Percent Change 2019 vs 2020)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78878"/>
              <a:ext cx="13356770" cy="807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ts val="2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C86182B-F70B-4B9B-BB0C-91AB5148D505}"/>
              </a:ext>
            </a:extLst>
          </p:cNvPr>
          <p:cNvSpPr/>
          <p:nvPr/>
        </p:nvSpPr>
        <p:spPr>
          <a:xfrm>
            <a:off x="4186157" y="1415844"/>
            <a:ext cx="1027499" cy="44642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3D7F5-2F87-4463-96A4-A0AEDEBF2E8A}"/>
              </a:ext>
            </a:extLst>
          </p:cNvPr>
          <p:cNvSpPr txBox="1"/>
          <p:nvPr/>
        </p:nvSpPr>
        <p:spPr>
          <a:xfrm>
            <a:off x="4432056" y="6215746"/>
            <a:ext cx="3902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NCTCOG - collected at 8 sites located in Plano, North Richland Hills, Denton, Dallas, Fort Worth, and Allen.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Note: No adjustments for weather were applied.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B9C1245-4189-4D2C-BEC4-E49E27E3882C}"/>
              </a:ext>
            </a:extLst>
          </p:cNvPr>
          <p:cNvSpPr txBox="1">
            <a:spLocks/>
          </p:cNvSpPr>
          <p:nvPr/>
        </p:nvSpPr>
        <p:spPr>
          <a:xfrm>
            <a:off x="11321145" y="6523446"/>
            <a:ext cx="533400" cy="313509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E55E40-187A-4FBD-A701-A335C9D45B25}" type="slidenum">
              <a:rPr lang="en-US" sz="1000" b="0" smtClean="0">
                <a:solidFill>
                  <a:srgbClr val="412160"/>
                </a:solidFill>
              </a:rPr>
              <a:pPr/>
              <a:t>5</a:t>
            </a:fld>
            <a:endParaRPr lang="en-US" sz="1000" b="0" dirty="0">
              <a:solidFill>
                <a:srgbClr val="412160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3917260-84A3-90B0-3842-B9700E36F35C}"/>
              </a:ext>
            </a:extLst>
          </p:cNvPr>
          <p:cNvSpPr txBox="1">
            <a:spLocks/>
          </p:cNvSpPr>
          <p:nvPr/>
        </p:nvSpPr>
        <p:spPr>
          <a:xfrm>
            <a:off x="1445286" y="6411121"/>
            <a:ext cx="390203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Trails and Bikeways Planning and Implementation in North Texas</a:t>
            </a:r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32AC6-92AF-D36B-B534-BAAF1FB0D9B4}"/>
              </a:ext>
            </a:extLst>
          </p:cNvPr>
          <p:cNvSpPr txBox="1"/>
          <p:nvPr/>
        </p:nvSpPr>
        <p:spPr>
          <a:xfrm>
            <a:off x="6187722" y="6199165"/>
            <a:ext cx="540012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Source: NCTCOG, collected at 8 sites located in Plano, North Richland Hills, Denton, Dallas, Fort Worth, and Allen.</a:t>
            </a:r>
            <a:br>
              <a:rPr lang="en-US" sz="1050" dirty="0">
                <a:solidFill>
                  <a:schemeClr val="accent2"/>
                </a:solidFill>
              </a:rPr>
            </a:br>
            <a:r>
              <a:rPr lang="en-US" sz="1050" dirty="0">
                <a:solidFill>
                  <a:schemeClr val="accent2"/>
                </a:solidFill>
              </a:rPr>
              <a:t>Note: Baseline is March 2019-February 2020; no adjustments for weather were applied.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00510C-DB11-886A-B952-4C702746E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9745" y="5678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427"/>
    </mc:Choice>
    <mc:Fallback xmlns="">
      <p:transition advTm="4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37" y="2230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Monthly Trail Usage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A4D48-6B1F-A517-CB57-95D982488646}"/>
              </a:ext>
            </a:extLst>
          </p:cNvPr>
          <p:cNvSpPr txBox="1"/>
          <p:nvPr/>
        </p:nvSpPr>
        <p:spPr>
          <a:xfrm>
            <a:off x="6891797" y="62441"/>
            <a:ext cx="54001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2"/>
                </a:solidFill>
              </a:rPr>
              <a:t>Source: NCTCOG, collected at 8 sites located in Plano, North Richland Hills, Denton, Dallas, Fort Worth, and Allen.</a:t>
            </a:r>
            <a:br>
              <a:rPr lang="en-US" sz="1050" dirty="0">
                <a:solidFill>
                  <a:schemeClr val="accent2"/>
                </a:solidFill>
              </a:rPr>
            </a:br>
            <a:r>
              <a:rPr lang="en-US" sz="1050" dirty="0">
                <a:solidFill>
                  <a:schemeClr val="accent2"/>
                </a:solidFill>
              </a:rPr>
              <a:t>Note: Baseline is March 2019-February 2020; no adjustments for weather were applied.</a:t>
            </a:r>
          </a:p>
          <a:p>
            <a:r>
              <a:rPr lang="en-US" sz="1050" dirty="0">
                <a:solidFill>
                  <a:schemeClr val="accent2"/>
                </a:solidFill>
              </a:rPr>
              <a:t>Note: trail usage impacted in Feb 2021 by week-long winter storm.</a:t>
            </a:r>
          </a:p>
          <a:p>
            <a:r>
              <a:rPr lang="en-US" sz="1050" dirty="0">
                <a:solidFill>
                  <a:schemeClr val="accent2"/>
                </a:solidFill>
              </a:rPr>
              <a:t>Note: total usage impacted in July 2022 by extreme hot weather.</a:t>
            </a:r>
            <a:br>
              <a:rPr lang="en-US" sz="1050" dirty="0"/>
            </a:br>
            <a:endParaRPr lang="en-US" sz="105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9F298DE-56D4-9370-16F1-66FD195C2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147802"/>
              </p:ext>
            </p:extLst>
          </p:nvPr>
        </p:nvGraphicFramePr>
        <p:xfrm>
          <a:off x="0" y="957348"/>
          <a:ext cx="11790565" cy="4943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9DC0CE-C5A9-468B-202D-7758F080C17D}"/>
              </a:ext>
            </a:extLst>
          </p:cNvPr>
          <p:cNvSpPr txBox="1"/>
          <p:nvPr/>
        </p:nvSpPr>
        <p:spPr>
          <a:xfrm>
            <a:off x="11353800" y="4947427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-1%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C29CD-919B-9AD0-6976-B9DDD092D64D}"/>
              </a:ext>
            </a:extLst>
          </p:cNvPr>
          <p:cNvSpPr txBox="1"/>
          <p:nvPr/>
        </p:nvSpPr>
        <p:spPr>
          <a:xfrm>
            <a:off x="11374108" y="4670428"/>
            <a:ext cx="42672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EA8C91-B659-6787-FA9F-63F90A548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57613" y="6365403"/>
            <a:ext cx="3902038" cy="365125"/>
          </a:xfrm>
        </p:spPr>
        <p:txBody>
          <a:bodyPr/>
          <a:lstStyle/>
          <a:p>
            <a:r>
              <a:rPr lang="en-US" sz="1000" dirty="0"/>
              <a:t>Trails and Bikeways Planning and Implementation in North Texas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43FAF2-9E90-B788-45FC-1E316DBEC41C}"/>
              </a:ext>
            </a:extLst>
          </p:cNvPr>
          <p:cNvCxnSpPr/>
          <p:nvPr/>
        </p:nvCxnSpPr>
        <p:spPr>
          <a:xfrm>
            <a:off x="484094" y="5396753"/>
            <a:ext cx="214256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799D39-82CC-57F6-DC46-D5EC5BFE2B08}"/>
              </a:ext>
            </a:extLst>
          </p:cNvPr>
          <p:cNvSpPr txBox="1"/>
          <p:nvPr/>
        </p:nvSpPr>
        <p:spPr>
          <a:xfrm>
            <a:off x="1095975" y="557903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B20780-15E8-F90F-45C8-0CBC63996F10}"/>
              </a:ext>
            </a:extLst>
          </p:cNvPr>
          <p:cNvCxnSpPr>
            <a:cxnSpLocks/>
          </p:cNvCxnSpPr>
          <p:nvPr/>
        </p:nvCxnSpPr>
        <p:spPr>
          <a:xfrm>
            <a:off x="2716306" y="5396753"/>
            <a:ext cx="90742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5FF62C-70C8-5F33-5F65-ACF12AE6D56C}"/>
              </a:ext>
            </a:extLst>
          </p:cNvPr>
          <p:cNvSpPr txBox="1"/>
          <p:nvPr/>
        </p:nvSpPr>
        <p:spPr>
          <a:xfrm>
            <a:off x="6891797" y="55075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8B238-DA09-DF6B-341C-3BD059C464EA}"/>
              </a:ext>
            </a:extLst>
          </p:cNvPr>
          <p:cNvSpPr txBox="1"/>
          <p:nvPr/>
        </p:nvSpPr>
        <p:spPr>
          <a:xfrm>
            <a:off x="698437" y="946728"/>
            <a:ext cx="467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in Full Week Trail Usage vs Baseline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1AEFEF-7D74-8203-D9E7-E9D96A17F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7896" y="5911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1"/>
    </mc:Choice>
    <mc:Fallback>
      <p:transition spd="slow" advTm="1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7</a:t>
            </a:fld>
            <a:endParaRPr lang="en-US" dirty="0"/>
          </a:p>
        </p:txBody>
      </p:sp>
      <p:pic>
        <p:nvPicPr>
          <p:cNvPr id="25" name="Picture 24" descr="Diagram, map&#10;&#10;Description automatically generated">
            <a:extLst>
              <a:ext uri="{FF2B5EF4-FFF2-40B4-BE49-F238E27FC236}">
                <a16:creationId xmlns:a16="http://schemas.microsoft.com/office/drawing/2014/main" id="{15B3DA93-2B13-7A07-88E7-1548B7410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B3EF01-7073-54BD-FA37-82055C49E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929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45"/>
    </mc:Choice>
    <mc:Fallback>
      <p:transition spd="slow" advTm="4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58CAF0B-E687-5555-85FD-FA0186C52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77DD7E-6361-D004-CE59-C49AC95F6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6565" y="5670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2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42"/>
    </mc:Choice>
    <mc:Fallback>
      <p:transition spd="slow" advTm="3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E55E2-8B59-465F-A8B4-985058B1C3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CAA2FD-C961-48C3-9FF5-40FA497CC7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35A393B9-5A8F-D2A4-B350-751544F61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D44C33-F8B5-8901-05C5-2C7F4E844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929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6"/>
    </mc:Choice>
    <mc:Fallback>
      <p:transition spd="slow" advTm="2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76E7315E-649E-48E3-B084-B686274DFCF6}"/>
    </a:ext>
  </a:extLst>
</a:theme>
</file>

<file path=ppt/theme/theme2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8AA67D1-AF22-4770-B697-D541BA51F208}"/>
    </a:ext>
  </a:extLst>
</a:theme>
</file>

<file path=ppt/theme/theme3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F945F8CE-D03F-4F25-9484-0906A4076966}"/>
    </a:ext>
  </a:extLst>
</a:theme>
</file>

<file path=ppt/theme/theme4.xml><?xml version="1.0" encoding="utf-8"?>
<a:theme xmlns:a="http://schemas.openxmlformats.org/drawingml/2006/main" name="Miscellaneou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EA81290-A773-4328-8AF2-A56FB6FF456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NCTCOG_lighttheme</Template>
  <TotalTime>538</TotalTime>
  <Words>1308</Words>
  <Application>Microsoft Office PowerPoint</Application>
  <PresentationFormat>Widescreen</PresentationFormat>
  <Paragraphs>311</Paragraphs>
  <Slides>24</Slides>
  <Notes>7</Notes>
  <HiddenSlides>0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Courier New</vt:lpstr>
      <vt:lpstr>Century Gothic</vt:lpstr>
      <vt:lpstr>Raleway SemiBold</vt:lpstr>
      <vt:lpstr>Calibri</vt:lpstr>
      <vt:lpstr>Arial</vt:lpstr>
      <vt:lpstr>Tw Cen MT</vt:lpstr>
      <vt:lpstr>Corbel</vt:lpstr>
      <vt:lpstr>Calibri  </vt:lpstr>
      <vt:lpstr>Raleway</vt:lpstr>
      <vt:lpstr>Wingdings 2</vt:lpstr>
      <vt:lpstr>Wingdings</vt:lpstr>
      <vt:lpstr>Lato</vt:lpstr>
      <vt:lpstr>Times New Roman</vt:lpstr>
      <vt:lpstr>Covers</vt:lpstr>
      <vt:lpstr>White Background</vt:lpstr>
      <vt:lpstr>Blue Background</vt:lpstr>
      <vt:lpstr>Miscellaneous</vt:lpstr>
      <vt:lpstr>Trails and Bikeways Planning and Implementation in North Texas</vt:lpstr>
      <vt:lpstr>Texas Metropolitan Planning Organizations (MPO)</vt:lpstr>
      <vt:lpstr>North Central Texas Council of Governments</vt:lpstr>
      <vt:lpstr>North Central Texas Council of Governments</vt:lpstr>
      <vt:lpstr>PowerPoint Presentation</vt:lpstr>
      <vt:lpstr>Monthly Trail Usage</vt:lpstr>
      <vt:lpstr>PowerPoint Presentation</vt:lpstr>
      <vt:lpstr>PowerPoint Presentation</vt:lpstr>
      <vt:lpstr>PowerPoint Presentation</vt:lpstr>
      <vt:lpstr>PowerPoint Presentation</vt:lpstr>
      <vt:lpstr>TxDOT’s Bicycle Tourism Trails Study </vt:lpstr>
      <vt:lpstr>PowerPoint Presentation</vt:lpstr>
      <vt:lpstr>Fort Worth Bomber Spur Trail (Prelim. Engineering)</vt:lpstr>
      <vt:lpstr>Fort Worth Bomber Spur Trail (Preliminary Engineering and Construction Funding)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Collaboration</vt:lpstr>
      <vt:lpstr>Regional Network: nctcog.org/Veloweb</vt:lpstr>
      <vt:lpstr>TxDOT 2023 TA Call-for-Projects Overview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Trails and Bikeways Planning and Implementation in North Texas</dc:title>
  <dc:creator>Julie Anderson</dc:creator>
  <cp:lastModifiedBy>Julie Anderson</cp:lastModifiedBy>
  <cp:revision>28</cp:revision>
  <dcterms:created xsi:type="dcterms:W3CDTF">2022-10-20T14:14:28Z</dcterms:created>
  <dcterms:modified xsi:type="dcterms:W3CDTF">2022-11-02T18:50:27Z</dcterms:modified>
</cp:coreProperties>
</file>